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698" r:id="rId3"/>
  </p:sldMasterIdLst>
  <p:notesMasterIdLst>
    <p:notesMasterId r:id="rId83"/>
  </p:notesMasterIdLst>
  <p:handoutMasterIdLst>
    <p:handoutMasterId r:id="rId84"/>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147482489" r:id="rId31"/>
    <p:sldId id="2147482495" r:id="rId32"/>
    <p:sldId id="2147482473" r:id="rId33"/>
    <p:sldId id="2147482490" r:id="rId34"/>
    <p:sldId id="2147482459" r:id="rId35"/>
    <p:sldId id="2147482475" r:id="rId36"/>
    <p:sldId id="2147482496" r:id="rId37"/>
    <p:sldId id="2147482476" r:id="rId38"/>
    <p:sldId id="2147482532" r:id="rId39"/>
    <p:sldId id="2147482493" r:id="rId40"/>
    <p:sldId id="2147482497" r:id="rId41"/>
    <p:sldId id="2147482481" r:id="rId42"/>
    <p:sldId id="2147482514" r:id="rId43"/>
    <p:sldId id="2147482483" r:id="rId44"/>
    <p:sldId id="2147482500" r:id="rId45"/>
    <p:sldId id="2147482498" r:id="rId46"/>
    <p:sldId id="2147482484" r:id="rId47"/>
    <p:sldId id="2147482539" r:id="rId48"/>
    <p:sldId id="2147482486" r:id="rId49"/>
    <p:sldId id="2147482502" r:id="rId50"/>
    <p:sldId id="2147482503" r:id="rId51"/>
    <p:sldId id="2147482506" r:id="rId52"/>
    <p:sldId id="2147482504" r:id="rId53"/>
    <p:sldId id="2147482505" r:id="rId54"/>
    <p:sldId id="2147482507" r:id="rId55"/>
    <p:sldId id="2147482533" r:id="rId56"/>
    <p:sldId id="2147482508" r:id="rId57"/>
    <p:sldId id="2147482515" r:id="rId58"/>
    <p:sldId id="2147482511" r:id="rId59"/>
    <p:sldId id="2147482509" r:id="rId60"/>
    <p:sldId id="2147482516" r:id="rId61"/>
    <p:sldId id="2147482517" r:id="rId62"/>
    <p:sldId id="2147482487" r:id="rId63"/>
    <p:sldId id="2147482466" r:id="rId64"/>
    <p:sldId id="2147482485" r:id="rId65"/>
    <p:sldId id="2147482523" r:id="rId66"/>
    <p:sldId id="2147482534" r:id="rId67"/>
    <p:sldId id="2147482521" r:id="rId68"/>
    <p:sldId id="2147482524" r:id="rId69"/>
    <p:sldId id="2147482520" r:id="rId70"/>
    <p:sldId id="2147482525" r:id="rId71"/>
    <p:sldId id="598" r:id="rId72"/>
    <p:sldId id="619" r:id="rId73"/>
    <p:sldId id="2147482527" r:id="rId74"/>
    <p:sldId id="2147482528" r:id="rId75"/>
    <p:sldId id="2147482529" r:id="rId76"/>
    <p:sldId id="2147482531" r:id="rId77"/>
    <p:sldId id="2147482535" r:id="rId78"/>
    <p:sldId id="2147482536" r:id="rId79"/>
    <p:sldId id="2147482537" r:id="rId80"/>
    <p:sldId id="2147482538" r:id="rId81"/>
    <p:sldId id="10875" r:id="rId8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Libert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EEEEEE"/>
    <a:srgbClr val="00B050"/>
    <a:srgbClr val="12BE12"/>
    <a:srgbClr val="1B00C0"/>
    <a:srgbClr val="548235"/>
    <a:srgbClr val="FFFFFF"/>
    <a:srgbClr val="E6E6E6"/>
    <a:srgbClr val="1352B1"/>
    <a:srgbClr val="3BFF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6" autoAdjust="0"/>
    <p:restoredTop sz="91111" autoAdjust="0"/>
  </p:normalViewPr>
  <p:slideViewPr>
    <p:cSldViewPr>
      <p:cViewPr varScale="1">
        <p:scale>
          <a:sx n="72" d="100"/>
          <a:sy n="72" d="100"/>
        </p:scale>
        <p:origin x="1354" y="53"/>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varScale="1">
        <p:scale>
          <a:sx n="82" d="100"/>
          <a:sy n="82" d="100"/>
        </p:scale>
        <p:origin x="1986" y="9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Grade A</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GPT-3.5</c:v>
                </c:pt>
                <c:pt idx="1">
                  <c:v>Claude2</c:v>
                </c:pt>
                <c:pt idx="2">
                  <c:v>GPT-4</c:v>
                </c:pt>
                <c:pt idx="3">
                  <c:v>AutoMage</c:v>
                </c:pt>
              </c:strCache>
            </c:strRef>
          </c:cat>
          <c:val>
            <c:numRef>
              <c:f>Sheet1!$B$2:$B$5</c:f>
              <c:numCache>
                <c:formatCode>0%</c:formatCode>
                <c:ptCount val="4"/>
                <c:pt idx="0">
                  <c:v>0.32</c:v>
                </c:pt>
                <c:pt idx="1">
                  <c:v>0.44</c:v>
                </c:pt>
                <c:pt idx="2">
                  <c:v>0.57999999999999996</c:v>
                </c:pt>
                <c:pt idx="3">
                  <c:v>0.88</c:v>
                </c:pt>
              </c:numCache>
            </c:numRef>
          </c:val>
          <c:extLst>
            <c:ext xmlns:c16="http://schemas.microsoft.com/office/drawing/2014/chart" uri="{C3380CC4-5D6E-409C-BE32-E72D297353CC}">
              <c16:uniqueId val="{00000000-1D6C-3B45-8C93-2120D29E4965}"/>
            </c:ext>
          </c:extLst>
        </c:ser>
        <c:ser>
          <c:idx val="1"/>
          <c:order val="1"/>
          <c:tx>
            <c:strRef>
              <c:f>Sheet1!$C$1</c:f>
              <c:strCache>
                <c:ptCount val="1"/>
                <c:pt idx="0">
                  <c:v>Grade B</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GPT-3.5</c:v>
                </c:pt>
                <c:pt idx="1">
                  <c:v>Claude2</c:v>
                </c:pt>
                <c:pt idx="2">
                  <c:v>GPT-4</c:v>
                </c:pt>
                <c:pt idx="3">
                  <c:v>AutoMage</c:v>
                </c:pt>
              </c:strCache>
            </c:strRef>
          </c:cat>
          <c:val>
            <c:numRef>
              <c:f>Sheet1!$C$2:$C$5</c:f>
              <c:numCache>
                <c:formatCode>0%</c:formatCode>
                <c:ptCount val="4"/>
                <c:pt idx="0">
                  <c:v>0.16</c:v>
                </c:pt>
                <c:pt idx="1">
                  <c:v>0.38</c:v>
                </c:pt>
                <c:pt idx="2">
                  <c:v>0.34</c:v>
                </c:pt>
                <c:pt idx="3">
                  <c:v>0.08</c:v>
                </c:pt>
              </c:numCache>
            </c:numRef>
          </c:val>
          <c:extLst>
            <c:ext xmlns:c16="http://schemas.microsoft.com/office/drawing/2014/chart" uri="{C3380CC4-5D6E-409C-BE32-E72D297353CC}">
              <c16:uniqueId val="{00000001-1D6C-3B45-8C93-2120D29E4965}"/>
            </c:ext>
          </c:extLst>
        </c:ser>
        <c:ser>
          <c:idx val="2"/>
          <c:order val="2"/>
          <c:tx>
            <c:strRef>
              <c:f>Sheet1!$D$1</c:f>
              <c:strCache>
                <c:ptCount val="1"/>
                <c:pt idx="0">
                  <c:v>Grade C</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GPT-3.5</c:v>
                </c:pt>
                <c:pt idx="1">
                  <c:v>Claude2</c:v>
                </c:pt>
                <c:pt idx="2">
                  <c:v>GPT-4</c:v>
                </c:pt>
                <c:pt idx="3">
                  <c:v>AutoMage</c:v>
                </c:pt>
              </c:strCache>
            </c:strRef>
          </c:cat>
          <c:val>
            <c:numRef>
              <c:f>Sheet1!$D$2:$D$5</c:f>
              <c:numCache>
                <c:formatCode>0%</c:formatCode>
                <c:ptCount val="4"/>
                <c:pt idx="0">
                  <c:v>0.52</c:v>
                </c:pt>
                <c:pt idx="1">
                  <c:v>0.18</c:v>
                </c:pt>
                <c:pt idx="2">
                  <c:v>0.08</c:v>
                </c:pt>
                <c:pt idx="3">
                  <c:v>0.04</c:v>
                </c:pt>
              </c:numCache>
            </c:numRef>
          </c:val>
          <c:extLst>
            <c:ext xmlns:c16="http://schemas.microsoft.com/office/drawing/2014/chart" uri="{C3380CC4-5D6E-409C-BE32-E72D297353CC}">
              <c16:uniqueId val="{00000002-1D6C-3B45-8C93-2120D29E4965}"/>
            </c:ext>
          </c:extLst>
        </c:ser>
        <c:dLbls>
          <c:showLegendKey val="0"/>
          <c:showVal val="1"/>
          <c:showCatName val="0"/>
          <c:showSerName val="0"/>
          <c:showPercent val="0"/>
          <c:showBubbleSize val="0"/>
        </c:dLbls>
        <c:gapWidth val="50"/>
        <c:overlap val="100"/>
        <c:axId val="1033146319"/>
        <c:axId val="1033148047"/>
      </c:barChart>
      <c:catAx>
        <c:axId val="10331463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3148047"/>
        <c:crosses val="autoZero"/>
        <c:auto val="1"/>
        <c:lblAlgn val="ctr"/>
        <c:lblOffset val="100"/>
        <c:noMultiLvlLbl val="0"/>
      </c:catAx>
      <c:valAx>
        <c:axId val="1033148047"/>
        <c:scaling>
          <c:orientation val="minMax"/>
        </c:scaling>
        <c:delete val="1"/>
        <c:axPos val="b"/>
        <c:numFmt formatCode="0%" sourceLinked="1"/>
        <c:majorTickMark val="none"/>
        <c:minorTickMark val="none"/>
        <c:tickLblPos val="nextTo"/>
        <c:crossAx val="103314631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246641-D07D-4B5E-AE37-1863FCCE06CB}" type="doc">
      <dgm:prSet loTypeId="urn:microsoft.com/office/officeart/2005/8/layout/funnel1" loCatId="relationship" qsTypeId="urn:microsoft.com/office/officeart/2005/8/quickstyle/3d1" qsCatId="3D" csTypeId="urn:microsoft.com/office/officeart/2005/8/colors/accent6_2" csCatId="accent6" phldr="1"/>
      <dgm:spPr/>
      <dgm:t>
        <a:bodyPr/>
        <a:lstStyle/>
        <a:p>
          <a:endParaRPr lang="en-US"/>
        </a:p>
      </dgm:t>
    </dgm:pt>
    <dgm:pt modelId="{3F0AD962-5073-42ED-BAC2-2579EB4E5A8F}">
      <dgm:prSet phldrT="[Text]"/>
      <dgm:spPr>
        <a:xfrm>
          <a:off x="2075235" y="168617"/>
          <a:ext cx="749780" cy="749780"/>
        </a:xfrm>
        <a:prstGeom prst="ellipse">
          <a:avLst/>
        </a:prstGeom>
        <a:gradFill rotWithShape="0">
          <a:gsLst>
            <a:gs pos="0">
              <a:srgbClr val="70AD47">
                <a:hueOff val="0"/>
                <a:satOff val="0"/>
                <a:lumOff val="0"/>
                <a:alphaOff val="0"/>
                <a:satMod val="103000"/>
                <a:lumMod val="102000"/>
                <a:tint val="94000"/>
              </a:srgbClr>
            </a:gs>
            <a:gs pos="50000">
              <a:srgbClr val="70AD47">
                <a:hueOff val="0"/>
                <a:satOff val="0"/>
                <a:lumOff val="0"/>
                <a:alphaOff val="0"/>
                <a:satMod val="110000"/>
                <a:lumMod val="100000"/>
                <a:shade val="100000"/>
              </a:srgbClr>
            </a:gs>
            <a:gs pos="100000">
              <a:srgbClr val="70AD47">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pPr>
            <a:buNone/>
          </a:pPr>
          <a:r>
            <a:rPr lang="en-US" dirty="0">
              <a:solidFill>
                <a:sysClr val="window" lastClr="FFFFFF"/>
              </a:solidFill>
              <a:latin typeface="Tenorite"/>
              <a:ea typeface="+mn-ea"/>
              <a:cs typeface="+mn-cs"/>
            </a:rPr>
            <a:t>Design DB</a:t>
          </a:r>
        </a:p>
      </dgm:t>
    </dgm:pt>
    <dgm:pt modelId="{D80DA298-A2A4-4239-A50C-CD0AAEB719F2}" type="parTrans" cxnId="{A6768965-9068-4276-BFE8-C558220B224A}">
      <dgm:prSet/>
      <dgm:spPr/>
      <dgm:t>
        <a:bodyPr/>
        <a:lstStyle/>
        <a:p>
          <a:endParaRPr lang="en-US"/>
        </a:p>
      </dgm:t>
    </dgm:pt>
    <dgm:pt modelId="{5EF7E9D5-CE88-4C08-AD0C-4F184BA284A8}" type="sibTrans" cxnId="{A6768965-9068-4276-BFE8-C558220B224A}">
      <dgm:prSet/>
      <dgm:spPr/>
      <dgm:t>
        <a:bodyPr/>
        <a:lstStyle/>
        <a:p>
          <a:endParaRPr lang="en-US"/>
        </a:p>
      </dgm:t>
    </dgm:pt>
    <dgm:pt modelId="{933E89C3-5F8D-4E7C-BBEB-8D38B436344A}">
      <dgm:prSet phldrT="[Text]"/>
      <dgm:spPr>
        <a:xfrm>
          <a:off x="1308793" y="349897"/>
          <a:ext cx="749780" cy="749780"/>
        </a:xfrm>
        <a:prstGeom prst="ellipse">
          <a:avLst/>
        </a:prstGeom>
        <a:gradFill rotWithShape="0">
          <a:gsLst>
            <a:gs pos="0">
              <a:srgbClr val="70AD47">
                <a:hueOff val="0"/>
                <a:satOff val="0"/>
                <a:lumOff val="0"/>
                <a:alphaOff val="0"/>
                <a:satMod val="103000"/>
                <a:lumMod val="102000"/>
                <a:tint val="94000"/>
              </a:srgbClr>
            </a:gs>
            <a:gs pos="50000">
              <a:srgbClr val="70AD47">
                <a:hueOff val="0"/>
                <a:satOff val="0"/>
                <a:lumOff val="0"/>
                <a:alphaOff val="0"/>
                <a:satMod val="110000"/>
                <a:lumMod val="100000"/>
                <a:shade val="100000"/>
              </a:srgbClr>
            </a:gs>
            <a:gs pos="100000">
              <a:srgbClr val="70AD47">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pPr>
            <a:buNone/>
          </a:pPr>
          <a:r>
            <a:rPr lang="en-US" dirty="0">
              <a:solidFill>
                <a:sysClr val="window" lastClr="FFFFFF"/>
              </a:solidFill>
              <a:latin typeface="Tenorite"/>
              <a:ea typeface="+mn-ea"/>
              <a:cs typeface="+mn-cs"/>
            </a:rPr>
            <a:t>Design features</a:t>
          </a:r>
        </a:p>
      </dgm:t>
    </dgm:pt>
    <dgm:pt modelId="{0C853E16-8175-4304-9417-E7A8C0F5CC1C}" type="parTrans" cxnId="{D81625AF-2F65-4C90-BABC-12ECA6065487}">
      <dgm:prSet/>
      <dgm:spPr/>
      <dgm:t>
        <a:bodyPr/>
        <a:lstStyle/>
        <a:p>
          <a:endParaRPr lang="en-US"/>
        </a:p>
      </dgm:t>
    </dgm:pt>
    <dgm:pt modelId="{97CFD641-7C74-492D-95EA-34EA7E8A9834}" type="sibTrans" cxnId="{D81625AF-2F65-4C90-BABC-12ECA6065487}">
      <dgm:prSet/>
      <dgm:spPr/>
      <dgm:t>
        <a:bodyPr/>
        <a:lstStyle/>
        <a:p>
          <a:endParaRPr lang="en-US"/>
        </a:p>
      </dgm:t>
    </dgm:pt>
    <dgm:pt modelId="{A6E8B806-63FC-4BDE-B1B5-DB8241D169FD}">
      <dgm:prSet phldrT="[Text]"/>
      <dgm:spPr>
        <a:xfrm>
          <a:off x="1845302" y="912399"/>
          <a:ext cx="749780" cy="749780"/>
        </a:xfrm>
        <a:prstGeom prst="ellipse">
          <a:avLst/>
        </a:prstGeom>
        <a:gradFill rotWithShape="0">
          <a:gsLst>
            <a:gs pos="0">
              <a:srgbClr val="70AD47">
                <a:hueOff val="0"/>
                <a:satOff val="0"/>
                <a:lumOff val="0"/>
                <a:alphaOff val="0"/>
                <a:satMod val="103000"/>
                <a:lumMod val="102000"/>
                <a:tint val="94000"/>
              </a:srgbClr>
            </a:gs>
            <a:gs pos="50000">
              <a:srgbClr val="70AD47">
                <a:hueOff val="0"/>
                <a:satOff val="0"/>
                <a:lumOff val="0"/>
                <a:alphaOff val="0"/>
                <a:satMod val="110000"/>
                <a:lumMod val="100000"/>
                <a:shade val="100000"/>
              </a:srgbClr>
            </a:gs>
            <a:gs pos="100000">
              <a:srgbClr val="70AD47">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pPr>
            <a:buNone/>
          </a:pPr>
          <a:endParaRPr lang="en-US">
            <a:solidFill>
              <a:sysClr val="window" lastClr="FFFFFF"/>
            </a:solidFill>
            <a:latin typeface="Tenorite"/>
            <a:ea typeface="+mn-ea"/>
            <a:cs typeface="+mn-cs"/>
          </a:endParaRPr>
        </a:p>
      </dgm:t>
    </dgm:pt>
    <dgm:pt modelId="{20420793-16B6-48EB-966D-B02636E5647A}" type="parTrans" cxnId="{2A2D6BCD-27B7-4605-89B7-828749C3E469}">
      <dgm:prSet/>
      <dgm:spPr/>
      <dgm:t>
        <a:bodyPr/>
        <a:lstStyle/>
        <a:p>
          <a:endParaRPr lang="en-US"/>
        </a:p>
      </dgm:t>
    </dgm:pt>
    <dgm:pt modelId="{36583E00-C0E3-4990-88FC-910F090E08AE}" type="sibTrans" cxnId="{2A2D6BCD-27B7-4605-89B7-828749C3E469}">
      <dgm:prSet/>
      <dgm:spPr/>
      <dgm:t>
        <a:bodyPr/>
        <a:lstStyle/>
        <a:p>
          <a:endParaRPr lang="en-US"/>
        </a:p>
      </dgm:t>
    </dgm:pt>
    <dgm:pt modelId="{1D653A1C-4D13-40FC-B754-1F33307F2FF6}">
      <dgm:prSet phldrT="[Text]"/>
      <dgm:spPr>
        <a:xfrm>
          <a:off x="1142175" y="2149369"/>
          <a:ext cx="1999413" cy="499853"/>
        </a:xfrm>
        <a:prstGeom prst="rect">
          <a:avLst/>
        </a:prstGeom>
        <a:noFill/>
        <a:ln>
          <a:noFill/>
        </a:ln>
        <a:effectLst/>
      </dgm:spPr>
      <dgm:t>
        <a:bodyPr/>
        <a:lstStyle/>
        <a:p>
          <a:pPr>
            <a:buNone/>
          </a:pPr>
          <a:r>
            <a:rPr lang="en-US" dirty="0">
              <a:solidFill>
                <a:sysClr val="windowText" lastClr="000000">
                  <a:hueOff val="0"/>
                  <a:satOff val="0"/>
                  <a:lumOff val="0"/>
                  <a:alphaOff val="0"/>
                </a:sysClr>
              </a:solidFill>
              <a:latin typeface="Tenorite"/>
              <a:ea typeface="+mn-ea"/>
              <a:cs typeface="+mn-cs"/>
            </a:rPr>
            <a:t>Design Data</a:t>
          </a:r>
        </a:p>
      </dgm:t>
    </dgm:pt>
    <dgm:pt modelId="{01651B49-D42E-4A52-A2EA-151B3FD2F132}" type="parTrans" cxnId="{BB3CBA14-7FE4-4C8C-BEDA-8277F6587039}">
      <dgm:prSet/>
      <dgm:spPr/>
      <dgm:t>
        <a:bodyPr/>
        <a:lstStyle/>
        <a:p>
          <a:endParaRPr lang="en-US"/>
        </a:p>
      </dgm:t>
    </dgm:pt>
    <dgm:pt modelId="{0488ED38-375C-4480-8EFB-6C142811913D}" type="sibTrans" cxnId="{BB3CBA14-7FE4-4C8C-BEDA-8277F6587039}">
      <dgm:prSet/>
      <dgm:spPr/>
      <dgm:t>
        <a:bodyPr/>
        <a:lstStyle/>
        <a:p>
          <a:endParaRPr lang="en-US"/>
        </a:p>
      </dgm:t>
    </dgm:pt>
    <dgm:pt modelId="{00EFFD53-F3F9-41B6-8135-D440717345D6}" type="pres">
      <dgm:prSet presAssocID="{AE246641-D07D-4B5E-AE37-1863FCCE06CB}" presName="Name0" presStyleCnt="0">
        <dgm:presLayoutVars>
          <dgm:chMax val="4"/>
          <dgm:resizeHandles val="exact"/>
        </dgm:presLayoutVars>
      </dgm:prSet>
      <dgm:spPr/>
    </dgm:pt>
    <dgm:pt modelId="{49BFEBDF-CC68-415D-AAC9-EFD027847ED5}" type="pres">
      <dgm:prSet presAssocID="{AE246641-D07D-4B5E-AE37-1863FCCE06CB}" presName="ellipse" presStyleLbl="trBgShp" presStyleIdx="0" presStyleCnt="1"/>
      <dgm:spPr>
        <a:xfrm>
          <a:off x="1063865" y="108301"/>
          <a:ext cx="2149369" cy="746447"/>
        </a:xfrm>
        <a:prstGeom prst="ellipse">
          <a:avLst/>
        </a:prstGeom>
        <a:solidFill>
          <a:srgbClr val="70AD47">
            <a:tint val="50000"/>
            <a:alpha val="40000"/>
            <a:hueOff val="0"/>
            <a:satOff val="0"/>
            <a:lumOff val="0"/>
            <a:alphaOff val="0"/>
          </a:srgbClr>
        </a:solidFill>
        <a:ln>
          <a:noFill/>
        </a:ln>
        <a:effectLst/>
        <a:scene3d>
          <a:camera prst="orthographicFront"/>
          <a:lightRig rig="flat" dir="t"/>
        </a:scene3d>
        <a:sp3d z="-190500" extrusionH="12700" prstMaterial="matte"/>
      </dgm:spPr>
    </dgm:pt>
    <dgm:pt modelId="{E690278A-3F7C-4208-B1AC-2D4FD48A48D4}" type="pres">
      <dgm:prSet presAssocID="{AE246641-D07D-4B5E-AE37-1863FCCE06CB}" presName="arrow1" presStyleLbl="fgShp" presStyleIdx="0" presStyleCnt="1"/>
      <dgm:spPr>
        <a:xfrm>
          <a:off x="1933610" y="1936098"/>
          <a:ext cx="416544" cy="266588"/>
        </a:xfrm>
        <a:prstGeom prst="downArrow">
          <a:avLst/>
        </a:prstGeom>
        <a:solidFill>
          <a:srgbClr val="70AD47">
            <a:tint val="60000"/>
            <a:hueOff val="0"/>
            <a:satOff val="0"/>
            <a:lumOff val="0"/>
            <a:alphaOff val="0"/>
          </a:srgb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gm:spPr>
    </dgm:pt>
    <dgm:pt modelId="{A7D3D0C2-039F-469C-B3B0-ACAB9977967E}" type="pres">
      <dgm:prSet presAssocID="{AE246641-D07D-4B5E-AE37-1863FCCE06CB}" presName="rectangle" presStyleLbl="revTx" presStyleIdx="0" presStyleCnt="1">
        <dgm:presLayoutVars>
          <dgm:bulletEnabled val="1"/>
        </dgm:presLayoutVars>
      </dgm:prSet>
      <dgm:spPr/>
    </dgm:pt>
    <dgm:pt modelId="{24CB9F2E-CFFC-431B-A174-179CB9BB2777}" type="pres">
      <dgm:prSet presAssocID="{933E89C3-5F8D-4E7C-BBEB-8D38B436344A}" presName="item1" presStyleLbl="node1" presStyleIdx="0" presStyleCnt="3">
        <dgm:presLayoutVars>
          <dgm:bulletEnabled val="1"/>
        </dgm:presLayoutVars>
      </dgm:prSet>
      <dgm:spPr/>
    </dgm:pt>
    <dgm:pt modelId="{764DA804-3A86-4E7E-9D89-48C65B105AA8}" type="pres">
      <dgm:prSet presAssocID="{A6E8B806-63FC-4BDE-B1B5-DB8241D169FD}" presName="item2" presStyleLbl="node1" presStyleIdx="1" presStyleCnt="3">
        <dgm:presLayoutVars>
          <dgm:bulletEnabled val="1"/>
        </dgm:presLayoutVars>
      </dgm:prSet>
      <dgm:spPr/>
    </dgm:pt>
    <dgm:pt modelId="{5DF77B04-6ABA-4F06-9D9A-90A0C0D9D3FA}" type="pres">
      <dgm:prSet presAssocID="{1D653A1C-4D13-40FC-B754-1F33307F2FF6}" presName="item3" presStyleLbl="node1" presStyleIdx="2" presStyleCnt="3">
        <dgm:presLayoutVars>
          <dgm:bulletEnabled val="1"/>
        </dgm:presLayoutVars>
      </dgm:prSet>
      <dgm:spPr/>
    </dgm:pt>
    <dgm:pt modelId="{BA716FE2-4CB2-4F7C-97DF-EEF660530C8E}" type="pres">
      <dgm:prSet presAssocID="{AE246641-D07D-4B5E-AE37-1863FCCE06CB}" presName="funnel" presStyleLbl="trAlignAcc1" presStyleIdx="0" presStyleCnt="1"/>
      <dgm:spPr>
        <a:xfrm>
          <a:off x="975557" y="16661"/>
          <a:ext cx="2332649" cy="1866119"/>
        </a:xfrm>
        <a:prstGeom prst="funnel">
          <a:avLst/>
        </a:prstGeom>
        <a:solidFill>
          <a:sysClr val="window" lastClr="FFFFFF">
            <a:alpha val="40000"/>
            <a:hueOff val="0"/>
            <a:satOff val="0"/>
            <a:lumOff val="0"/>
            <a:alphaOff val="0"/>
          </a:sysClr>
        </a:solidFill>
        <a:ln w="6350" cap="flat" cmpd="sng" algn="ctr">
          <a:solidFill>
            <a:srgbClr val="70AD47">
              <a:hueOff val="0"/>
              <a:satOff val="0"/>
              <a:lumOff val="0"/>
              <a:alphaOff val="0"/>
            </a:srgbClr>
          </a:solidFill>
          <a:prstDash val="solid"/>
          <a:miter lim="800000"/>
        </a:ln>
        <a:effectLst/>
        <a:scene3d>
          <a:camera prst="orthographicFront"/>
          <a:lightRig rig="flat" dir="t"/>
        </a:scene3d>
        <a:sp3d extrusionH="12700" prstMaterial="plastic">
          <a:bevelT w="50800" h="50800"/>
        </a:sp3d>
      </dgm:spPr>
    </dgm:pt>
  </dgm:ptLst>
  <dgm:cxnLst>
    <dgm:cxn modelId="{BB3CBA14-7FE4-4C8C-BEDA-8277F6587039}" srcId="{AE246641-D07D-4B5E-AE37-1863FCCE06CB}" destId="{1D653A1C-4D13-40FC-B754-1F33307F2FF6}" srcOrd="3" destOrd="0" parTransId="{01651B49-D42E-4A52-A2EA-151B3FD2F132}" sibTransId="{0488ED38-375C-4480-8EFB-6C142811913D}"/>
    <dgm:cxn modelId="{A6768965-9068-4276-BFE8-C558220B224A}" srcId="{AE246641-D07D-4B5E-AE37-1863FCCE06CB}" destId="{3F0AD962-5073-42ED-BAC2-2579EB4E5A8F}" srcOrd="0" destOrd="0" parTransId="{D80DA298-A2A4-4239-A50C-CD0AAEB719F2}" sibTransId="{5EF7E9D5-CE88-4C08-AD0C-4F184BA284A8}"/>
    <dgm:cxn modelId="{A7EA1171-0A40-44A6-A76C-DEA89C99B62B}" type="presOf" srcId="{A6E8B806-63FC-4BDE-B1B5-DB8241D169FD}" destId="{24CB9F2E-CFFC-431B-A174-179CB9BB2777}" srcOrd="0" destOrd="0" presId="urn:microsoft.com/office/officeart/2005/8/layout/funnel1"/>
    <dgm:cxn modelId="{3DFAD785-6FF1-4659-A2A2-93711C2D3EF6}" type="presOf" srcId="{933E89C3-5F8D-4E7C-BBEB-8D38B436344A}" destId="{764DA804-3A86-4E7E-9D89-48C65B105AA8}" srcOrd="0" destOrd="0" presId="urn:microsoft.com/office/officeart/2005/8/layout/funnel1"/>
    <dgm:cxn modelId="{9B0A4A95-70EC-4729-AC1D-BFFED74E6E5E}" type="presOf" srcId="{AE246641-D07D-4B5E-AE37-1863FCCE06CB}" destId="{00EFFD53-F3F9-41B6-8135-D440717345D6}" srcOrd="0" destOrd="0" presId="urn:microsoft.com/office/officeart/2005/8/layout/funnel1"/>
    <dgm:cxn modelId="{D81625AF-2F65-4C90-BABC-12ECA6065487}" srcId="{AE246641-D07D-4B5E-AE37-1863FCCE06CB}" destId="{933E89C3-5F8D-4E7C-BBEB-8D38B436344A}" srcOrd="1" destOrd="0" parTransId="{0C853E16-8175-4304-9417-E7A8C0F5CC1C}" sibTransId="{97CFD641-7C74-492D-95EA-34EA7E8A9834}"/>
    <dgm:cxn modelId="{2A2D6BCD-27B7-4605-89B7-828749C3E469}" srcId="{AE246641-D07D-4B5E-AE37-1863FCCE06CB}" destId="{A6E8B806-63FC-4BDE-B1B5-DB8241D169FD}" srcOrd="2" destOrd="0" parTransId="{20420793-16B6-48EB-966D-B02636E5647A}" sibTransId="{36583E00-C0E3-4990-88FC-910F090E08AE}"/>
    <dgm:cxn modelId="{0229B0F6-C552-4E9A-9F35-771374621CC6}" type="presOf" srcId="{1D653A1C-4D13-40FC-B754-1F33307F2FF6}" destId="{A7D3D0C2-039F-469C-B3B0-ACAB9977967E}" srcOrd="0" destOrd="0" presId="urn:microsoft.com/office/officeart/2005/8/layout/funnel1"/>
    <dgm:cxn modelId="{7456C3FF-8C9F-4D3A-8409-DE529EF98C36}" type="presOf" srcId="{3F0AD962-5073-42ED-BAC2-2579EB4E5A8F}" destId="{5DF77B04-6ABA-4F06-9D9A-90A0C0D9D3FA}" srcOrd="0" destOrd="0" presId="urn:microsoft.com/office/officeart/2005/8/layout/funnel1"/>
    <dgm:cxn modelId="{9873EE26-29D8-40AF-9B9C-DF950C293222}" type="presParOf" srcId="{00EFFD53-F3F9-41B6-8135-D440717345D6}" destId="{49BFEBDF-CC68-415D-AAC9-EFD027847ED5}" srcOrd="0" destOrd="0" presId="urn:microsoft.com/office/officeart/2005/8/layout/funnel1"/>
    <dgm:cxn modelId="{5864CF2C-70A2-4699-8D08-A8E188F12702}" type="presParOf" srcId="{00EFFD53-F3F9-41B6-8135-D440717345D6}" destId="{E690278A-3F7C-4208-B1AC-2D4FD48A48D4}" srcOrd="1" destOrd="0" presId="urn:microsoft.com/office/officeart/2005/8/layout/funnel1"/>
    <dgm:cxn modelId="{8228EADB-F9FE-4A0A-889C-2BF7AA173043}" type="presParOf" srcId="{00EFFD53-F3F9-41B6-8135-D440717345D6}" destId="{A7D3D0C2-039F-469C-B3B0-ACAB9977967E}" srcOrd="2" destOrd="0" presId="urn:microsoft.com/office/officeart/2005/8/layout/funnel1"/>
    <dgm:cxn modelId="{346310B3-7AAC-4E4B-B4C4-A790D4E5462F}" type="presParOf" srcId="{00EFFD53-F3F9-41B6-8135-D440717345D6}" destId="{24CB9F2E-CFFC-431B-A174-179CB9BB2777}" srcOrd="3" destOrd="0" presId="urn:microsoft.com/office/officeart/2005/8/layout/funnel1"/>
    <dgm:cxn modelId="{8B331D71-9032-44BF-BAB0-E53A91911900}" type="presParOf" srcId="{00EFFD53-F3F9-41B6-8135-D440717345D6}" destId="{764DA804-3A86-4E7E-9D89-48C65B105AA8}" srcOrd="4" destOrd="0" presId="urn:microsoft.com/office/officeart/2005/8/layout/funnel1"/>
    <dgm:cxn modelId="{BE65CBA6-F2EB-417F-A86A-CE94AFBF52DD}" type="presParOf" srcId="{00EFFD53-F3F9-41B6-8135-D440717345D6}" destId="{5DF77B04-6ABA-4F06-9D9A-90A0C0D9D3FA}" srcOrd="5" destOrd="0" presId="urn:microsoft.com/office/officeart/2005/8/layout/funnel1"/>
    <dgm:cxn modelId="{ED3FC63A-464A-4706-8EB0-050C389744FC}" type="presParOf" srcId="{00EFFD53-F3F9-41B6-8135-D440717345D6}" destId="{BA716FE2-4CB2-4F7C-97DF-EEF660530C8E}"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C64521-0760-4E6A-87B7-A7326D399831}" type="doc">
      <dgm:prSet loTypeId="urn:microsoft.com/office/officeart/2005/8/layout/target1" loCatId="relationship" qsTypeId="urn:microsoft.com/office/officeart/2005/8/quickstyle/3d7" qsCatId="3D" csTypeId="urn:microsoft.com/office/officeart/2005/8/colors/colorful1" csCatId="colorful" phldr="1"/>
      <dgm:spPr/>
    </dgm:pt>
    <dgm:pt modelId="{6C4F287D-1A8A-4AD2-A185-79792F6F6CEA}">
      <dgm:prSet phldrT="[Text]"/>
      <dgm:spPr>
        <a:xfrm>
          <a:off x="3237913" y="128094"/>
          <a:ext cx="1387677" cy="809478"/>
        </a:xfrm>
        <a:prstGeom prst="rect">
          <a:avLst/>
        </a:prstGeom>
        <a:noFill/>
        <a:ln>
          <a:noFill/>
        </a:ln>
        <a:effectLst/>
      </dgm:spPr>
      <dgm:t>
        <a:bodyPr/>
        <a:lstStyle/>
        <a:p>
          <a:pPr>
            <a:buNone/>
          </a:pPr>
          <a:r>
            <a:rPr lang="en-US" dirty="0">
              <a:solidFill>
                <a:sysClr val="windowText" lastClr="000000">
                  <a:hueOff val="0"/>
                  <a:satOff val="0"/>
                  <a:lumOff val="0"/>
                  <a:alphaOff val="0"/>
                </a:sysClr>
              </a:solidFill>
              <a:latin typeface="Tenorite"/>
              <a:ea typeface="+mn-ea"/>
              <a:cs typeface="+mn-cs"/>
            </a:rPr>
            <a:t>Inference</a:t>
          </a:r>
        </a:p>
      </dgm:t>
    </dgm:pt>
    <dgm:pt modelId="{8B84317C-DFE3-4408-B9B5-9B28BC72494A}" type="parTrans" cxnId="{00F12BBC-D426-4CCD-B276-5A145FCC4F5C}">
      <dgm:prSet/>
      <dgm:spPr/>
      <dgm:t>
        <a:bodyPr/>
        <a:lstStyle/>
        <a:p>
          <a:endParaRPr lang="en-US"/>
        </a:p>
      </dgm:t>
    </dgm:pt>
    <dgm:pt modelId="{1873D274-CE74-47CF-AE58-19EF6E419096}" type="sibTrans" cxnId="{00F12BBC-D426-4CCD-B276-5A145FCC4F5C}">
      <dgm:prSet/>
      <dgm:spPr/>
      <dgm:t>
        <a:bodyPr/>
        <a:lstStyle/>
        <a:p>
          <a:endParaRPr lang="en-US"/>
        </a:p>
      </dgm:t>
    </dgm:pt>
    <dgm:pt modelId="{6D8AD048-78E9-41FE-AFB7-4A83B1AD63EA}">
      <dgm:prSet phldrT="[Text]"/>
      <dgm:spPr>
        <a:xfrm>
          <a:off x="3237913" y="937572"/>
          <a:ext cx="1387677" cy="809478"/>
        </a:xfrm>
        <a:prstGeom prst="rect">
          <a:avLst/>
        </a:prstGeom>
        <a:noFill/>
        <a:ln>
          <a:noFill/>
        </a:ln>
        <a:effectLst/>
      </dgm:spPr>
      <dgm:t>
        <a:bodyPr/>
        <a:lstStyle/>
        <a:p>
          <a:pPr>
            <a:buNone/>
          </a:pPr>
          <a:r>
            <a:rPr lang="en-US" dirty="0">
              <a:solidFill>
                <a:sysClr val="windowText" lastClr="000000">
                  <a:hueOff val="0"/>
                  <a:satOff val="0"/>
                  <a:lumOff val="0"/>
                  <a:alphaOff val="0"/>
                </a:sysClr>
              </a:solidFill>
              <a:latin typeface="Tenorite"/>
              <a:ea typeface="+mn-ea"/>
              <a:cs typeface="+mn-cs"/>
            </a:rPr>
            <a:t>Training</a:t>
          </a:r>
        </a:p>
      </dgm:t>
    </dgm:pt>
    <dgm:pt modelId="{6EB5133D-2047-44D5-8C82-BDF6E9B420D4}" type="parTrans" cxnId="{42C7E014-7B0E-4221-8FD5-6244CCA4D095}">
      <dgm:prSet/>
      <dgm:spPr/>
      <dgm:t>
        <a:bodyPr/>
        <a:lstStyle/>
        <a:p>
          <a:endParaRPr lang="en-US"/>
        </a:p>
      </dgm:t>
    </dgm:pt>
    <dgm:pt modelId="{D2322399-6CF5-47F6-8168-03254DC8D184}" type="sibTrans" cxnId="{42C7E014-7B0E-4221-8FD5-6244CCA4D095}">
      <dgm:prSet/>
      <dgm:spPr/>
      <dgm:t>
        <a:bodyPr/>
        <a:lstStyle/>
        <a:p>
          <a:endParaRPr lang="en-US"/>
        </a:p>
      </dgm:t>
    </dgm:pt>
    <dgm:pt modelId="{365DF4B5-6A2F-4806-8733-6E6C0CF0C931}">
      <dgm:prSet phldrT="[Text]"/>
      <dgm:spPr>
        <a:xfrm>
          <a:off x="3237913" y="1747050"/>
          <a:ext cx="1387677" cy="809478"/>
        </a:xfrm>
        <a:prstGeom prst="rect">
          <a:avLst/>
        </a:prstGeom>
        <a:noFill/>
        <a:ln>
          <a:noFill/>
        </a:ln>
        <a:effectLst/>
      </dgm:spPr>
      <dgm:t>
        <a:bodyPr/>
        <a:lstStyle/>
        <a:p>
          <a:pPr>
            <a:buNone/>
          </a:pPr>
          <a:r>
            <a:rPr lang="en-US" dirty="0">
              <a:solidFill>
                <a:sysClr val="windowText" lastClr="000000">
                  <a:hueOff val="0"/>
                  <a:satOff val="0"/>
                  <a:lumOff val="0"/>
                  <a:alphaOff val="0"/>
                </a:sysClr>
              </a:solidFill>
              <a:latin typeface="Tenorite"/>
              <a:ea typeface="+mn-ea"/>
              <a:cs typeface="+mn-cs"/>
            </a:rPr>
            <a:t>ML Framework</a:t>
          </a:r>
        </a:p>
      </dgm:t>
    </dgm:pt>
    <dgm:pt modelId="{4ED280BB-05E9-4E19-8E09-53FAD4112E36}" type="parTrans" cxnId="{A3742D86-5584-438F-8385-518BC5BC72B0}">
      <dgm:prSet/>
      <dgm:spPr/>
      <dgm:t>
        <a:bodyPr/>
        <a:lstStyle/>
        <a:p>
          <a:endParaRPr lang="en-US"/>
        </a:p>
      </dgm:t>
    </dgm:pt>
    <dgm:pt modelId="{A72D26B2-7848-47DA-AAE5-764C215DA26E}" type="sibTrans" cxnId="{A3742D86-5584-438F-8385-518BC5BC72B0}">
      <dgm:prSet/>
      <dgm:spPr/>
      <dgm:t>
        <a:bodyPr/>
        <a:lstStyle/>
        <a:p>
          <a:endParaRPr lang="en-US"/>
        </a:p>
      </dgm:t>
    </dgm:pt>
    <dgm:pt modelId="{5F662162-7663-4E31-A928-6D5A5EBE9001}" type="pres">
      <dgm:prSet presAssocID="{A8C64521-0760-4E6A-87B7-A7326D399831}" presName="composite" presStyleCnt="0">
        <dgm:presLayoutVars>
          <dgm:chMax val="5"/>
          <dgm:dir/>
          <dgm:resizeHandles val="exact"/>
        </dgm:presLayoutVars>
      </dgm:prSet>
      <dgm:spPr/>
    </dgm:pt>
    <dgm:pt modelId="{DDAC1BE6-C745-4F50-973C-F3EDA9F90134}" type="pres">
      <dgm:prSet presAssocID="{6C4F287D-1A8A-4AD2-A185-79792F6F6CEA}" presName="circle1" presStyleLbl="lnNode1" presStyleIdx="0" presStyleCnt="3"/>
      <dgm:spPr>
        <a:xfrm>
          <a:off x="1110141" y="2163354"/>
          <a:ext cx="555070" cy="555070"/>
        </a:xfrm>
        <a:prstGeom prst="ellipse">
          <a:avLst/>
        </a:prstGeom>
        <a:solidFill>
          <a:srgbClr val="ED7D31">
            <a:hueOff val="0"/>
            <a:satOff val="0"/>
            <a:lumOff val="0"/>
            <a:alphaOff val="0"/>
          </a:srgbClr>
        </a:solidFill>
        <a:ln>
          <a:noFill/>
        </a:ln>
        <a:effectLst/>
        <a:sp3d extrusionH="50600" prstMaterial="plastic">
          <a:bevelT w="101600" h="80600" prst="relaxedInset"/>
          <a:bevelB w="80600" h="80600" prst="relaxedInset"/>
        </a:sp3d>
      </dgm:spPr>
    </dgm:pt>
    <dgm:pt modelId="{848312DE-B4EB-4240-9B82-A92D32060244}" type="pres">
      <dgm:prSet presAssocID="{6C4F287D-1A8A-4AD2-A185-79792F6F6CEA}" presName="text1" presStyleLbl="revTx" presStyleIdx="0" presStyleCnt="3">
        <dgm:presLayoutVars>
          <dgm:bulletEnabled val="1"/>
        </dgm:presLayoutVars>
      </dgm:prSet>
      <dgm:spPr/>
    </dgm:pt>
    <dgm:pt modelId="{1BE81C9E-A59F-4E98-9324-B9A6ED2EE249}" type="pres">
      <dgm:prSet presAssocID="{6C4F287D-1A8A-4AD2-A185-79792F6F6CEA}" presName="line1" presStyleLbl="callout" presStyleIdx="0" presStyleCnt="6"/>
      <dgm:spPr>
        <a:xfrm>
          <a:off x="2890994" y="532833"/>
          <a:ext cx="346919" cy="0"/>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gm:spPr>
    </dgm:pt>
    <dgm:pt modelId="{B7A7AE63-9B96-47D9-A23B-9A43F210E440}" type="pres">
      <dgm:prSet presAssocID="{6C4F287D-1A8A-4AD2-A185-79792F6F6CEA}" presName="d1" presStyleLbl="callout" presStyleIdx="1" presStyleCnt="6"/>
      <dgm:spPr>
        <a:xfrm rot="5400000">
          <a:off x="1184845" y="736128"/>
          <a:ext cx="1907593" cy="1501929"/>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gm:spPr>
    </dgm:pt>
    <dgm:pt modelId="{C1F9CFAE-7A44-4E0E-A18E-9485CEEA7BA5}" type="pres">
      <dgm:prSet presAssocID="{6D8AD048-78E9-41FE-AFB7-4A83B1AD63EA}" presName="circle2" presStyleLbl="lnNode1" presStyleIdx="1" presStyleCnt="3"/>
      <dgm:spPr>
        <a:xfrm>
          <a:off x="555070" y="1608283"/>
          <a:ext cx="1665212" cy="1665212"/>
        </a:xfrm>
        <a:prstGeom prst="ellipse">
          <a:avLst/>
        </a:prstGeom>
        <a:solidFill>
          <a:srgbClr val="A5A5A5">
            <a:hueOff val="0"/>
            <a:satOff val="0"/>
            <a:lumOff val="0"/>
            <a:alphaOff val="0"/>
          </a:srgbClr>
        </a:solidFill>
        <a:ln>
          <a:noFill/>
        </a:ln>
        <a:effectLst/>
        <a:sp3d extrusionH="50600" prstMaterial="plastic">
          <a:bevelT w="101600" h="80600" prst="relaxedInset"/>
          <a:bevelB w="80600" h="80600" prst="relaxedInset"/>
        </a:sp3d>
      </dgm:spPr>
    </dgm:pt>
    <dgm:pt modelId="{E8DD00D9-E5F6-432D-AE28-43BC54484927}" type="pres">
      <dgm:prSet presAssocID="{6D8AD048-78E9-41FE-AFB7-4A83B1AD63EA}" presName="text2" presStyleLbl="revTx" presStyleIdx="1" presStyleCnt="3">
        <dgm:presLayoutVars>
          <dgm:bulletEnabled val="1"/>
        </dgm:presLayoutVars>
      </dgm:prSet>
      <dgm:spPr/>
    </dgm:pt>
    <dgm:pt modelId="{FC9AFFEA-28CC-40C2-B3EE-27CEFF302BFD}" type="pres">
      <dgm:prSet presAssocID="{6D8AD048-78E9-41FE-AFB7-4A83B1AD63EA}" presName="line2" presStyleLbl="callout" presStyleIdx="2" presStyleCnt="6"/>
      <dgm:spPr>
        <a:xfrm>
          <a:off x="2890994" y="1342311"/>
          <a:ext cx="346919" cy="0"/>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gm:spPr>
    </dgm:pt>
    <dgm:pt modelId="{A8933BA2-B5D7-44D9-856E-2D2182D8C4DF}" type="pres">
      <dgm:prSet presAssocID="{6D8AD048-78E9-41FE-AFB7-4A83B1AD63EA}" presName="d2" presStyleLbl="callout" presStyleIdx="3" presStyleCnt="6"/>
      <dgm:spPr>
        <a:xfrm rot="5400000">
          <a:off x="1594302" y="1532978"/>
          <a:ext cx="1486479" cy="1104128"/>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gm:spPr>
    </dgm:pt>
    <dgm:pt modelId="{EB6CDD15-CEFB-4B50-90F7-2EA9CFD38486}" type="pres">
      <dgm:prSet presAssocID="{365DF4B5-6A2F-4806-8733-6E6C0CF0C931}" presName="circle3" presStyleLbl="lnNode1" presStyleIdx="2" presStyleCnt="3"/>
      <dgm:spPr>
        <a:xfrm>
          <a:off x="0" y="1053212"/>
          <a:ext cx="2775354" cy="2775354"/>
        </a:xfrm>
        <a:prstGeom prst="ellipse">
          <a:avLst/>
        </a:prstGeom>
        <a:solidFill>
          <a:srgbClr val="FFC000">
            <a:hueOff val="0"/>
            <a:satOff val="0"/>
            <a:lumOff val="0"/>
            <a:alphaOff val="0"/>
          </a:srgbClr>
        </a:solidFill>
        <a:ln>
          <a:noFill/>
        </a:ln>
        <a:effectLst/>
        <a:sp3d extrusionH="50600" prstMaterial="plastic">
          <a:bevelT w="101600" h="80600" prst="relaxedInset"/>
          <a:bevelB w="80600" h="80600" prst="relaxedInset"/>
        </a:sp3d>
      </dgm:spPr>
    </dgm:pt>
    <dgm:pt modelId="{089F9AD3-DA8C-40BF-B4F9-354C1CC4A41C}" type="pres">
      <dgm:prSet presAssocID="{365DF4B5-6A2F-4806-8733-6E6C0CF0C931}" presName="text3" presStyleLbl="revTx" presStyleIdx="2" presStyleCnt="3">
        <dgm:presLayoutVars>
          <dgm:bulletEnabled val="1"/>
        </dgm:presLayoutVars>
      </dgm:prSet>
      <dgm:spPr/>
    </dgm:pt>
    <dgm:pt modelId="{B254180A-B428-479C-914A-25933862D622}" type="pres">
      <dgm:prSet presAssocID="{365DF4B5-6A2F-4806-8733-6E6C0CF0C931}" presName="line3" presStyleLbl="callout" presStyleIdx="4" presStyleCnt="6"/>
      <dgm:spPr>
        <a:xfrm>
          <a:off x="2890994" y="2151790"/>
          <a:ext cx="346919" cy="0"/>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gm:spPr>
    </dgm:pt>
    <dgm:pt modelId="{1F42AA59-60B0-4714-A401-8D5B6DD6C3D9}" type="pres">
      <dgm:prSet presAssocID="{365DF4B5-6A2F-4806-8733-6E6C0CF0C931}" presName="d3" presStyleLbl="callout" presStyleIdx="5" presStyleCnt="6"/>
      <dgm:spPr>
        <a:xfrm rot="5400000">
          <a:off x="2004268" y="2329181"/>
          <a:ext cx="1062035" cy="706327"/>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gm:spPr>
    </dgm:pt>
  </dgm:ptLst>
  <dgm:cxnLst>
    <dgm:cxn modelId="{42C7E014-7B0E-4221-8FD5-6244CCA4D095}" srcId="{A8C64521-0760-4E6A-87B7-A7326D399831}" destId="{6D8AD048-78E9-41FE-AFB7-4A83B1AD63EA}" srcOrd="1" destOrd="0" parTransId="{6EB5133D-2047-44D5-8C82-BDF6E9B420D4}" sibTransId="{D2322399-6CF5-47F6-8168-03254DC8D184}"/>
    <dgm:cxn modelId="{323F4A1F-4C0F-4B84-85AC-D2A6757C3480}" type="presOf" srcId="{A8C64521-0760-4E6A-87B7-A7326D399831}" destId="{5F662162-7663-4E31-A928-6D5A5EBE9001}" srcOrd="0" destOrd="0" presId="urn:microsoft.com/office/officeart/2005/8/layout/target1"/>
    <dgm:cxn modelId="{482B9C79-9F1A-49B9-991E-8A274BF4D6FB}" type="presOf" srcId="{6D8AD048-78E9-41FE-AFB7-4A83B1AD63EA}" destId="{E8DD00D9-E5F6-432D-AE28-43BC54484927}" srcOrd="0" destOrd="0" presId="urn:microsoft.com/office/officeart/2005/8/layout/target1"/>
    <dgm:cxn modelId="{09D0177D-330F-49F4-AF7B-F2DF54F84DD9}" type="presOf" srcId="{365DF4B5-6A2F-4806-8733-6E6C0CF0C931}" destId="{089F9AD3-DA8C-40BF-B4F9-354C1CC4A41C}" srcOrd="0" destOrd="0" presId="urn:microsoft.com/office/officeart/2005/8/layout/target1"/>
    <dgm:cxn modelId="{A3742D86-5584-438F-8385-518BC5BC72B0}" srcId="{A8C64521-0760-4E6A-87B7-A7326D399831}" destId="{365DF4B5-6A2F-4806-8733-6E6C0CF0C931}" srcOrd="2" destOrd="0" parTransId="{4ED280BB-05E9-4E19-8E09-53FAD4112E36}" sibTransId="{A72D26B2-7848-47DA-AAE5-764C215DA26E}"/>
    <dgm:cxn modelId="{00F12BBC-D426-4CCD-B276-5A145FCC4F5C}" srcId="{A8C64521-0760-4E6A-87B7-A7326D399831}" destId="{6C4F287D-1A8A-4AD2-A185-79792F6F6CEA}" srcOrd="0" destOrd="0" parTransId="{8B84317C-DFE3-4408-B9B5-9B28BC72494A}" sibTransId="{1873D274-CE74-47CF-AE58-19EF6E419096}"/>
    <dgm:cxn modelId="{60A311DA-CE22-47DD-B0DC-898517E2DCC4}" type="presOf" srcId="{6C4F287D-1A8A-4AD2-A185-79792F6F6CEA}" destId="{848312DE-B4EB-4240-9B82-A92D32060244}" srcOrd="0" destOrd="0" presId="urn:microsoft.com/office/officeart/2005/8/layout/target1"/>
    <dgm:cxn modelId="{0F265732-30DC-480E-83F5-FA4FE4AE6361}" type="presParOf" srcId="{5F662162-7663-4E31-A928-6D5A5EBE9001}" destId="{DDAC1BE6-C745-4F50-973C-F3EDA9F90134}" srcOrd="0" destOrd="0" presId="urn:microsoft.com/office/officeart/2005/8/layout/target1"/>
    <dgm:cxn modelId="{09239688-DDB8-45E9-A845-BAC7B5CF7CD3}" type="presParOf" srcId="{5F662162-7663-4E31-A928-6D5A5EBE9001}" destId="{848312DE-B4EB-4240-9B82-A92D32060244}" srcOrd="1" destOrd="0" presId="urn:microsoft.com/office/officeart/2005/8/layout/target1"/>
    <dgm:cxn modelId="{476D633B-BE76-4C3D-A198-E36A97324C86}" type="presParOf" srcId="{5F662162-7663-4E31-A928-6D5A5EBE9001}" destId="{1BE81C9E-A59F-4E98-9324-B9A6ED2EE249}" srcOrd="2" destOrd="0" presId="urn:microsoft.com/office/officeart/2005/8/layout/target1"/>
    <dgm:cxn modelId="{EA573287-4CFB-4253-9B57-DA8AC995E1CE}" type="presParOf" srcId="{5F662162-7663-4E31-A928-6D5A5EBE9001}" destId="{B7A7AE63-9B96-47D9-A23B-9A43F210E440}" srcOrd="3" destOrd="0" presId="urn:microsoft.com/office/officeart/2005/8/layout/target1"/>
    <dgm:cxn modelId="{08C76AFE-2950-4CFC-92D3-1290341AFB79}" type="presParOf" srcId="{5F662162-7663-4E31-A928-6D5A5EBE9001}" destId="{C1F9CFAE-7A44-4E0E-A18E-9485CEEA7BA5}" srcOrd="4" destOrd="0" presId="urn:microsoft.com/office/officeart/2005/8/layout/target1"/>
    <dgm:cxn modelId="{AA8AA756-87F5-456C-A6F1-41F405731A14}" type="presParOf" srcId="{5F662162-7663-4E31-A928-6D5A5EBE9001}" destId="{E8DD00D9-E5F6-432D-AE28-43BC54484927}" srcOrd="5" destOrd="0" presId="urn:microsoft.com/office/officeart/2005/8/layout/target1"/>
    <dgm:cxn modelId="{94F52913-D6C4-4561-8C26-F67C70426CC2}" type="presParOf" srcId="{5F662162-7663-4E31-A928-6D5A5EBE9001}" destId="{FC9AFFEA-28CC-40C2-B3EE-27CEFF302BFD}" srcOrd="6" destOrd="0" presId="urn:microsoft.com/office/officeart/2005/8/layout/target1"/>
    <dgm:cxn modelId="{1977B866-9916-4081-AF7F-642FE50E6A67}" type="presParOf" srcId="{5F662162-7663-4E31-A928-6D5A5EBE9001}" destId="{A8933BA2-B5D7-44D9-856E-2D2182D8C4DF}" srcOrd="7" destOrd="0" presId="urn:microsoft.com/office/officeart/2005/8/layout/target1"/>
    <dgm:cxn modelId="{530691DD-78E3-44AA-9050-C6C3DE370448}" type="presParOf" srcId="{5F662162-7663-4E31-A928-6D5A5EBE9001}" destId="{EB6CDD15-CEFB-4B50-90F7-2EA9CFD38486}" srcOrd="8" destOrd="0" presId="urn:microsoft.com/office/officeart/2005/8/layout/target1"/>
    <dgm:cxn modelId="{38B9B849-8451-4A00-B517-CEB70B2A5187}" type="presParOf" srcId="{5F662162-7663-4E31-A928-6D5A5EBE9001}" destId="{089F9AD3-DA8C-40BF-B4F9-354C1CC4A41C}" srcOrd="9" destOrd="0" presId="urn:microsoft.com/office/officeart/2005/8/layout/target1"/>
    <dgm:cxn modelId="{68927305-1156-4BF8-ABA4-EB430AF96EEF}" type="presParOf" srcId="{5F662162-7663-4E31-A928-6D5A5EBE9001}" destId="{B254180A-B428-479C-914A-25933862D622}" srcOrd="10" destOrd="0" presId="urn:microsoft.com/office/officeart/2005/8/layout/target1"/>
    <dgm:cxn modelId="{72337717-E374-4799-82A7-597B15FB46F2}" type="presParOf" srcId="{5F662162-7663-4E31-A928-6D5A5EBE9001}" destId="{1F42AA59-60B0-4714-A401-8D5B6DD6C3D9}" srcOrd="11" destOrd="0" presId="urn:microsoft.com/office/officeart/2005/8/layout/targe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FEBDF-CC68-415D-AAC9-EFD027847ED5}">
      <dsp:nvSpPr>
        <dsp:cNvPr id="0" name=""/>
        <dsp:cNvSpPr/>
      </dsp:nvSpPr>
      <dsp:spPr>
        <a:xfrm>
          <a:off x="529635" y="84967"/>
          <a:ext cx="1686284" cy="585624"/>
        </a:xfrm>
        <a:prstGeom prst="ellipse">
          <a:avLst/>
        </a:prstGeom>
        <a:solidFill>
          <a:srgbClr val="70AD47">
            <a:tint val="50000"/>
            <a:alpha val="40000"/>
            <a:hueOff val="0"/>
            <a:satOff val="0"/>
            <a:lumOff val="0"/>
            <a:alphaOff val="0"/>
          </a:srgb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E690278A-3F7C-4208-B1AC-2D4FD48A48D4}">
      <dsp:nvSpPr>
        <dsp:cNvPr id="0" name=""/>
        <dsp:cNvSpPr/>
      </dsp:nvSpPr>
      <dsp:spPr>
        <a:xfrm>
          <a:off x="1211992" y="1518963"/>
          <a:ext cx="326799" cy="209151"/>
        </a:xfrm>
        <a:prstGeom prst="downArrow">
          <a:avLst/>
        </a:prstGeom>
        <a:solidFill>
          <a:srgbClr val="70AD47">
            <a:tint val="60000"/>
            <a:hueOff val="0"/>
            <a:satOff val="0"/>
            <a:lumOff val="0"/>
            <a:alphaOff val="0"/>
          </a:srgb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A7D3D0C2-039F-469C-B3B0-ACAB9977967E}">
      <dsp:nvSpPr>
        <dsp:cNvPr id="0" name=""/>
        <dsp:cNvSpPr/>
      </dsp:nvSpPr>
      <dsp:spPr>
        <a:xfrm>
          <a:off x="591073" y="1686284"/>
          <a:ext cx="1568637" cy="392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Tenorite"/>
              <a:ea typeface="+mn-ea"/>
              <a:cs typeface="+mn-cs"/>
            </a:rPr>
            <a:t>Design Data</a:t>
          </a:r>
        </a:p>
      </dsp:txBody>
      <dsp:txXfrm>
        <a:off x="591073" y="1686284"/>
        <a:ext cx="1568637" cy="392159"/>
      </dsp:txXfrm>
    </dsp:sp>
    <dsp:sp modelId="{24CB9F2E-CFFC-431B-A174-179CB9BB2777}">
      <dsp:nvSpPr>
        <dsp:cNvPr id="0" name=""/>
        <dsp:cNvSpPr/>
      </dsp:nvSpPr>
      <dsp:spPr>
        <a:xfrm>
          <a:off x="1142710" y="715821"/>
          <a:ext cx="588238" cy="588238"/>
        </a:xfrm>
        <a:prstGeom prst="ellipse">
          <a:avLst/>
        </a:prstGeom>
        <a:gradFill rotWithShape="0">
          <a:gsLst>
            <a:gs pos="0">
              <a:srgbClr val="70AD47">
                <a:hueOff val="0"/>
                <a:satOff val="0"/>
                <a:lumOff val="0"/>
                <a:alphaOff val="0"/>
                <a:satMod val="103000"/>
                <a:lumMod val="102000"/>
                <a:tint val="94000"/>
              </a:srgbClr>
            </a:gs>
            <a:gs pos="50000">
              <a:srgbClr val="70AD47">
                <a:hueOff val="0"/>
                <a:satOff val="0"/>
                <a:lumOff val="0"/>
                <a:alphaOff val="0"/>
                <a:satMod val="110000"/>
                <a:lumMod val="100000"/>
                <a:shade val="100000"/>
              </a:srgbClr>
            </a:gs>
            <a:gs pos="100000">
              <a:srgbClr val="70AD47">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endParaRPr lang="en-US" sz="800" kern="1200">
            <a:solidFill>
              <a:sysClr val="window" lastClr="FFFFFF"/>
            </a:solidFill>
            <a:latin typeface="Tenorite"/>
            <a:ea typeface="+mn-ea"/>
            <a:cs typeface="+mn-cs"/>
          </a:endParaRPr>
        </a:p>
      </dsp:txBody>
      <dsp:txXfrm>
        <a:off x="1228855" y="801966"/>
        <a:ext cx="415948" cy="415948"/>
      </dsp:txXfrm>
    </dsp:sp>
    <dsp:sp modelId="{764DA804-3A86-4E7E-9D89-48C65B105AA8}">
      <dsp:nvSpPr>
        <dsp:cNvPr id="0" name=""/>
        <dsp:cNvSpPr/>
      </dsp:nvSpPr>
      <dsp:spPr>
        <a:xfrm>
          <a:off x="721793" y="274511"/>
          <a:ext cx="588238" cy="588238"/>
        </a:xfrm>
        <a:prstGeom prst="ellipse">
          <a:avLst/>
        </a:prstGeom>
        <a:gradFill rotWithShape="0">
          <a:gsLst>
            <a:gs pos="0">
              <a:srgbClr val="70AD47">
                <a:hueOff val="0"/>
                <a:satOff val="0"/>
                <a:lumOff val="0"/>
                <a:alphaOff val="0"/>
                <a:satMod val="103000"/>
                <a:lumMod val="102000"/>
                <a:tint val="94000"/>
              </a:srgbClr>
            </a:gs>
            <a:gs pos="50000">
              <a:srgbClr val="70AD47">
                <a:hueOff val="0"/>
                <a:satOff val="0"/>
                <a:lumOff val="0"/>
                <a:alphaOff val="0"/>
                <a:satMod val="110000"/>
                <a:lumMod val="100000"/>
                <a:shade val="100000"/>
              </a:srgbClr>
            </a:gs>
            <a:gs pos="100000">
              <a:srgbClr val="70AD47">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Tenorite"/>
              <a:ea typeface="+mn-ea"/>
              <a:cs typeface="+mn-cs"/>
            </a:rPr>
            <a:t>Design features</a:t>
          </a:r>
        </a:p>
      </dsp:txBody>
      <dsp:txXfrm>
        <a:off x="807938" y="360656"/>
        <a:ext cx="415948" cy="415948"/>
      </dsp:txXfrm>
    </dsp:sp>
    <dsp:sp modelId="{5DF77B04-6ABA-4F06-9D9A-90A0C0D9D3FA}">
      <dsp:nvSpPr>
        <dsp:cNvPr id="0" name=""/>
        <dsp:cNvSpPr/>
      </dsp:nvSpPr>
      <dsp:spPr>
        <a:xfrm>
          <a:off x="1323104" y="132288"/>
          <a:ext cx="588238" cy="588238"/>
        </a:xfrm>
        <a:prstGeom prst="ellipse">
          <a:avLst/>
        </a:prstGeom>
        <a:gradFill rotWithShape="0">
          <a:gsLst>
            <a:gs pos="0">
              <a:srgbClr val="70AD47">
                <a:hueOff val="0"/>
                <a:satOff val="0"/>
                <a:lumOff val="0"/>
                <a:alphaOff val="0"/>
                <a:satMod val="103000"/>
                <a:lumMod val="102000"/>
                <a:tint val="94000"/>
              </a:srgbClr>
            </a:gs>
            <a:gs pos="50000">
              <a:srgbClr val="70AD47">
                <a:hueOff val="0"/>
                <a:satOff val="0"/>
                <a:lumOff val="0"/>
                <a:alphaOff val="0"/>
                <a:satMod val="110000"/>
                <a:lumMod val="100000"/>
                <a:shade val="100000"/>
              </a:srgbClr>
            </a:gs>
            <a:gs pos="100000">
              <a:srgbClr val="70AD47">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Tenorite"/>
              <a:ea typeface="+mn-ea"/>
              <a:cs typeface="+mn-cs"/>
            </a:rPr>
            <a:t>Design DB</a:t>
          </a:r>
        </a:p>
      </dsp:txBody>
      <dsp:txXfrm>
        <a:off x="1409249" y="218433"/>
        <a:ext cx="415948" cy="415948"/>
      </dsp:txXfrm>
    </dsp:sp>
    <dsp:sp modelId="{BA716FE2-4CB2-4F7C-97DF-EEF660530C8E}">
      <dsp:nvSpPr>
        <dsp:cNvPr id="0" name=""/>
        <dsp:cNvSpPr/>
      </dsp:nvSpPr>
      <dsp:spPr>
        <a:xfrm>
          <a:off x="460353" y="13071"/>
          <a:ext cx="1830076" cy="1464061"/>
        </a:xfrm>
        <a:prstGeom prst="funnel">
          <a:avLst/>
        </a:prstGeom>
        <a:solidFill>
          <a:sysClr val="window" lastClr="FFFFFF">
            <a:alpha val="40000"/>
            <a:hueOff val="0"/>
            <a:satOff val="0"/>
            <a:lumOff val="0"/>
            <a:alphaOff val="0"/>
          </a:sysClr>
        </a:solidFill>
        <a:ln w="6350" cap="flat" cmpd="sng" algn="ctr">
          <a:solidFill>
            <a:srgbClr val="70AD47">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CDD15-CEFB-4B50-90F7-2EA9CFD38486}">
      <dsp:nvSpPr>
        <dsp:cNvPr id="0" name=""/>
        <dsp:cNvSpPr/>
      </dsp:nvSpPr>
      <dsp:spPr>
        <a:xfrm>
          <a:off x="0" y="828061"/>
          <a:ext cx="2182053" cy="2182053"/>
        </a:xfrm>
        <a:prstGeom prst="ellipse">
          <a:avLst/>
        </a:prstGeom>
        <a:solidFill>
          <a:srgbClr val="FFC000">
            <a:hueOff val="0"/>
            <a:satOff val="0"/>
            <a:lumOff val="0"/>
            <a:alphaOff val="0"/>
          </a:srgb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C1F9CFAE-7A44-4E0E-A18E-9485CEEA7BA5}">
      <dsp:nvSpPr>
        <dsp:cNvPr id="0" name=""/>
        <dsp:cNvSpPr/>
      </dsp:nvSpPr>
      <dsp:spPr>
        <a:xfrm>
          <a:off x="436410" y="1264472"/>
          <a:ext cx="1309231" cy="1309231"/>
        </a:xfrm>
        <a:prstGeom prst="ellipse">
          <a:avLst/>
        </a:prstGeom>
        <a:solidFill>
          <a:srgbClr val="A5A5A5">
            <a:hueOff val="0"/>
            <a:satOff val="0"/>
            <a:lumOff val="0"/>
            <a:alphaOff val="0"/>
          </a:srgb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DAC1BE6-C745-4F50-973C-F3EDA9F90134}">
      <dsp:nvSpPr>
        <dsp:cNvPr id="0" name=""/>
        <dsp:cNvSpPr/>
      </dsp:nvSpPr>
      <dsp:spPr>
        <a:xfrm>
          <a:off x="872821" y="1700883"/>
          <a:ext cx="436410" cy="436410"/>
        </a:xfrm>
        <a:prstGeom prst="ellipse">
          <a:avLst/>
        </a:prstGeom>
        <a:solidFill>
          <a:srgbClr val="ED7D31">
            <a:hueOff val="0"/>
            <a:satOff val="0"/>
            <a:lumOff val="0"/>
            <a:alphaOff val="0"/>
          </a:srgb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848312DE-B4EB-4240-9B82-A92D32060244}">
      <dsp:nvSpPr>
        <dsp:cNvPr id="0" name=""/>
        <dsp:cNvSpPr/>
      </dsp:nvSpPr>
      <dsp:spPr>
        <a:xfrm>
          <a:off x="2545728" y="100710"/>
          <a:ext cx="1091026" cy="636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marL="0" lvl="0" indent="0" algn="l" defTabSz="666750">
            <a:lnSpc>
              <a:spcPct val="90000"/>
            </a:lnSpc>
            <a:spcBef>
              <a:spcPct val="0"/>
            </a:spcBef>
            <a:spcAft>
              <a:spcPct val="35000"/>
            </a:spcAft>
            <a:buNone/>
          </a:pPr>
          <a:r>
            <a:rPr lang="en-US" sz="1500" kern="1200" dirty="0">
              <a:solidFill>
                <a:sysClr val="windowText" lastClr="000000">
                  <a:hueOff val="0"/>
                  <a:satOff val="0"/>
                  <a:lumOff val="0"/>
                  <a:alphaOff val="0"/>
                </a:sysClr>
              </a:solidFill>
              <a:latin typeface="Tenorite"/>
              <a:ea typeface="+mn-ea"/>
              <a:cs typeface="+mn-cs"/>
            </a:rPr>
            <a:t>Inference</a:t>
          </a:r>
        </a:p>
      </dsp:txBody>
      <dsp:txXfrm>
        <a:off x="2545728" y="100710"/>
        <a:ext cx="1091026" cy="636432"/>
      </dsp:txXfrm>
    </dsp:sp>
    <dsp:sp modelId="{1BE81C9E-A59F-4E98-9324-B9A6ED2EE249}">
      <dsp:nvSpPr>
        <dsp:cNvPr id="0" name=""/>
        <dsp:cNvSpPr/>
      </dsp:nvSpPr>
      <dsp:spPr>
        <a:xfrm>
          <a:off x="2272971" y="418927"/>
          <a:ext cx="272756" cy="0"/>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sp:spPr>
      <dsp:style>
        <a:lnRef idx="1">
          <a:scrgbClr r="0" g="0" b="0"/>
        </a:lnRef>
        <a:fillRef idx="1">
          <a:scrgbClr r="0" g="0" b="0"/>
        </a:fillRef>
        <a:effectRef idx="0">
          <a:scrgbClr r="0" g="0" b="0"/>
        </a:effectRef>
        <a:fontRef idx="minor"/>
      </dsp:style>
    </dsp:sp>
    <dsp:sp modelId="{B7A7AE63-9B96-47D9-A23B-9A43F210E440}">
      <dsp:nvSpPr>
        <dsp:cNvPr id="0" name=""/>
        <dsp:cNvSpPr/>
      </dsp:nvSpPr>
      <dsp:spPr>
        <a:xfrm rot="5400000">
          <a:off x="931554" y="578762"/>
          <a:ext cx="1499797" cy="1180854"/>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sp:spPr>
      <dsp:style>
        <a:lnRef idx="1">
          <a:scrgbClr r="0" g="0" b="0"/>
        </a:lnRef>
        <a:fillRef idx="1">
          <a:scrgbClr r="0" g="0" b="0"/>
        </a:fillRef>
        <a:effectRef idx="0">
          <a:scrgbClr r="0" g="0" b="0"/>
        </a:effectRef>
        <a:fontRef idx="minor"/>
      </dsp:style>
    </dsp:sp>
    <dsp:sp modelId="{E8DD00D9-E5F6-432D-AE28-43BC54484927}">
      <dsp:nvSpPr>
        <dsp:cNvPr id="0" name=""/>
        <dsp:cNvSpPr/>
      </dsp:nvSpPr>
      <dsp:spPr>
        <a:xfrm>
          <a:off x="2545728" y="737143"/>
          <a:ext cx="1091026" cy="636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marL="0" lvl="0" indent="0" algn="l" defTabSz="666750">
            <a:lnSpc>
              <a:spcPct val="90000"/>
            </a:lnSpc>
            <a:spcBef>
              <a:spcPct val="0"/>
            </a:spcBef>
            <a:spcAft>
              <a:spcPct val="35000"/>
            </a:spcAft>
            <a:buNone/>
          </a:pPr>
          <a:r>
            <a:rPr lang="en-US" sz="1500" kern="1200" dirty="0">
              <a:solidFill>
                <a:sysClr val="windowText" lastClr="000000">
                  <a:hueOff val="0"/>
                  <a:satOff val="0"/>
                  <a:lumOff val="0"/>
                  <a:alphaOff val="0"/>
                </a:sysClr>
              </a:solidFill>
              <a:latin typeface="Tenorite"/>
              <a:ea typeface="+mn-ea"/>
              <a:cs typeface="+mn-cs"/>
            </a:rPr>
            <a:t>Training</a:t>
          </a:r>
        </a:p>
      </dsp:txBody>
      <dsp:txXfrm>
        <a:off x="2545728" y="737143"/>
        <a:ext cx="1091026" cy="636432"/>
      </dsp:txXfrm>
    </dsp:sp>
    <dsp:sp modelId="{FC9AFFEA-28CC-40C2-B3EE-27CEFF302BFD}">
      <dsp:nvSpPr>
        <dsp:cNvPr id="0" name=""/>
        <dsp:cNvSpPr/>
      </dsp:nvSpPr>
      <dsp:spPr>
        <a:xfrm>
          <a:off x="2272971" y="1055359"/>
          <a:ext cx="272756" cy="0"/>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sp:spPr>
      <dsp:style>
        <a:lnRef idx="1">
          <a:scrgbClr r="0" g="0" b="0"/>
        </a:lnRef>
        <a:fillRef idx="1">
          <a:scrgbClr r="0" g="0" b="0"/>
        </a:fillRef>
        <a:effectRef idx="0">
          <a:scrgbClr r="0" g="0" b="0"/>
        </a:effectRef>
        <a:fontRef idx="minor"/>
      </dsp:style>
    </dsp:sp>
    <dsp:sp modelId="{A8933BA2-B5D7-44D9-856E-2D2182D8C4DF}">
      <dsp:nvSpPr>
        <dsp:cNvPr id="0" name=""/>
        <dsp:cNvSpPr/>
      </dsp:nvSpPr>
      <dsp:spPr>
        <a:xfrm rot="5400000">
          <a:off x="1253480" y="1205266"/>
          <a:ext cx="1168707" cy="868093"/>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sp:spPr>
      <dsp:style>
        <a:lnRef idx="1">
          <a:scrgbClr r="0" g="0" b="0"/>
        </a:lnRef>
        <a:fillRef idx="1">
          <a:scrgbClr r="0" g="0" b="0"/>
        </a:fillRef>
        <a:effectRef idx="0">
          <a:scrgbClr r="0" g="0" b="0"/>
        </a:effectRef>
        <a:fontRef idx="minor"/>
      </dsp:style>
    </dsp:sp>
    <dsp:sp modelId="{089F9AD3-DA8C-40BF-B4F9-354C1CC4A41C}">
      <dsp:nvSpPr>
        <dsp:cNvPr id="0" name=""/>
        <dsp:cNvSpPr/>
      </dsp:nvSpPr>
      <dsp:spPr>
        <a:xfrm>
          <a:off x="2545728" y="1373575"/>
          <a:ext cx="1091026" cy="636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marL="0" lvl="0" indent="0" algn="l" defTabSz="666750">
            <a:lnSpc>
              <a:spcPct val="90000"/>
            </a:lnSpc>
            <a:spcBef>
              <a:spcPct val="0"/>
            </a:spcBef>
            <a:spcAft>
              <a:spcPct val="35000"/>
            </a:spcAft>
            <a:buNone/>
          </a:pPr>
          <a:r>
            <a:rPr lang="en-US" sz="1500" kern="1200" dirty="0">
              <a:solidFill>
                <a:sysClr val="windowText" lastClr="000000">
                  <a:hueOff val="0"/>
                  <a:satOff val="0"/>
                  <a:lumOff val="0"/>
                  <a:alphaOff val="0"/>
                </a:sysClr>
              </a:solidFill>
              <a:latin typeface="Tenorite"/>
              <a:ea typeface="+mn-ea"/>
              <a:cs typeface="+mn-cs"/>
            </a:rPr>
            <a:t>ML Framework</a:t>
          </a:r>
        </a:p>
      </dsp:txBody>
      <dsp:txXfrm>
        <a:off x="2545728" y="1373575"/>
        <a:ext cx="1091026" cy="636432"/>
      </dsp:txXfrm>
    </dsp:sp>
    <dsp:sp modelId="{B254180A-B428-479C-914A-25933862D622}">
      <dsp:nvSpPr>
        <dsp:cNvPr id="0" name=""/>
        <dsp:cNvSpPr/>
      </dsp:nvSpPr>
      <dsp:spPr>
        <a:xfrm>
          <a:off x="2272971" y="1691791"/>
          <a:ext cx="272756" cy="0"/>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sp:spPr>
      <dsp:style>
        <a:lnRef idx="1">
          <a:scrgbClr r="0" g="0" b="0"/>
        </a:lnRef>
        <a:fillRef idx="1">
          <a:scrgbClr r="0" g="0" b="0"/>
        </a:fillRef>
        <a:effectRef idx="0">
          <a:scrgbClr r="0" g="0" b="0"/>
        </a:effectRef>
        <a:fontRef idx="minor"/>
      </dsp:style>
    </dsp:sp>
    <dsp:sp modelId="{1F42AA59-60B0-4714-A401-8D5B6DD6C3D9}">
      <dsp:nvSpPr>
        <dsp:cNvPr id="0" name=""/>
        <dsp:cNvSpPr/>
      </dsp:nvSpPr>
      <dsp:spPr>
        <a:xfrm rot="5400000">
          <a:off x="1575805" y="1831260"/>
          <a:ext cx="834998" cy="555332"/>
        </a:xfrm>
        <a:prstGeom prst="line">
          <a:avLst/>
        </a:prstGeom>
        <a:solidFill>
          <a:srgbClr val="ED7D31">
            <a:hueOff val="0"/>
            <a:satOff val="0"/>
            <a:lumOff val="0"/>
            <a:alphaOff val="0"/>
          </a:srgbClr>
        </a:solidFill>
        <a:ln w="6350" cap="flat" cmpd="sng" algn="ctr">
          <a:solidFill>
            <a:srgbClr val="ED7D31">
              <a:tint val="50000"/>
              <a:hueOff val="0"/>
              <a:satOff val="0"/>
              <a:lumOff val="0"/>
              <a:alphaOff val="0"/>
            </a:srgbClr>
          </a:solidFill>
          <a:prstDash val="solid"/>
          <a:miter lim="800000"/>
        </a:ln>
        <a:effectLst/>
        <a:sp3d z="10000"/>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5"/>
            <a:ext cx="3170764" cy="482027"/>
          </a:xfrm>
          <a:prstGeom prst="rect">
            <a:avLst/>
          </a:prstGeom>
        </p:spPr>
        <p:txBody>
          <a:bodyPr vert="horz" lIns="94080" tIns="47041" rIns="94080" bIns="47041" rtlCol="0"/>
          <a:lstStyle>
            <a:lvl1pPr algn="l">
              <a:defRPr sz="1100"/>
            </a:lvl1pPr>
          </a:lstStyle>
          <a:p>
            <a:endParaRPr lang="en-US"/>
          </a:p>
        </p:txBody>
      </p:sp>
      <p:sp>
        <p:nvSpPr>
          <p:cNvPr id="3" name="Date Placeholder 2"/>
          <p:cNvSpPr>
            <a:spLocks noGrp="1"/>
          </p:cNvSpPr>
          <p:nvPr>
            <p:ph type="dt" sz="quarter" idx="1"/>
          </p:nvPr>
        </p:nvSpPr>
        <p:spPr>
          <a:xfrm>
            <a:off x="4142749" y="5"/>
            <a:ext cx="3170763" cy="482027"/>
          </a:xfrm>
          <a:prstGeom prst="rect">
            <a:avLst/>
          </a:prstGeom>
        </p:spPr>
        <p:txBody>
          <a:bodyPr vert="horz" lIns="94080" tIns="47041" rIns="94080" bIns="47041" rtlCol="0"/>
          <a:lstStyle>
            <a:lvl1pPr algn="r">
              <a:defRPr sz="1100"/>
            </a:lvl1pPr>
          </a:lstStyle>
          <a:p>
            <a:fld id="{B0023BA6-91CC-4CF9-8EDA-D85966E311D3}" type="datetimeFigureOut">
              <a:rPr lang="en-US" smtClean="0"/>
              <a:t>1/23/2024</a:t>
            </a:fld>
            <a:endParaRPr lang="en-US"/>
          </a:p>
        </p:txBody>
      </p:sp>
      <p:sp>
        <p:nvSpPr>
          <p:cNvPr id="4" name="Footer Placeholder 3"/>
          <p:cNvSpPr>
            <a:spLocks noGrp="1"/>
          </p:cNvSpPr>
          <p:nvPr>
            <p:ph type="ftr" sz="quarter" idx="2"/>
          </p:nvPr>
        </p:nvSpPr>
        <p:spPr>
          <a:xfrm>
            <a:off x="3" y="9119177"/>
            <a:ext cx="3170764" cy="482027"/>
          </a:xfrm>
          <a:prstGeom prst="rect">
            <a:avLst/>
          </a:prstGeom>
        </p:spPr>
        <p:txBody>
          <a:bodyPr vert="horz" lIns="94080" tIns="47041" rIns="94080" bIns="47041" rtlCol="0" anchor="b"/>
          <a:lstStyle>
            <a:lvl1pPr algn="l">
              <a:defRPr sz="1100"/>
            </a:lvl1pPr>
          </a:lstStyle>
          <a:p>
            <a:endParaRPr lang="en-US"/>
          </a:p>
        </p:txBody>
      </p:sp>
      <p:sp>
        <p:nvSpPr>
          <p:cNvPr id="5" name="Slide Number Placeholder 4"/>
          <p:cNvSpPr>
            <a:spLocks noGrp="1"/>
          </p:cNvSpPr>
          <p:nvPr>
            <p:ph type="sldNum" sz="quarter" idx="3"/>
          </p:nvPr>
        </p:nvSpPr>
        <p:spPr>
          <a:xfrm>
            <a:off x="4142749" y="9119177"/>
            <a:ext cx="3170763" cy="482027"/>
          </a:xfrm>
          <a:prstGeom prst="rect">
            <a:avLst/>
          </a:prstGeom>
        </p:spPr>
        <p:txBody>
          <a:bodyPr vert="horz" lIns="94080" tIns="47041" rIns="94080" bIns="47041" rtlCol="0" anchor="b"/>
          <a:lstStyle>
            <a:lvl1pPr algn="r">
              <a:defRPr sz="1100"/>
            </a:lvl1pPr>
          </a:lstStyle>
          <a:p>
            <a:fld id="{B061756B-133A-47BB-B1C4-8AA9463FDD64}" type="slidenum">
              <a:rPr lang="en-US" smtClean="0"/>
              <a:t>‹#›</a:t>
            </a:fld>
            <a:endParaRPr lang="en-US"/>
          </a:p>
        </p:txBody>
      </p:sp>
    </p:spTree>
    <p:extLst>
      <p:ext uri="{BB962C8B-B14F-4D97-AF65-F5344CB8AC3E}">
        <p14:creationId xmlns:p14="http://schemas.microsoft.com/office/powerpoint/2010/main" val="291867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
            <a:ext cx="3169920" cy="480060"/>
          </a:xfrm>
          <a:prstGeom prst="rect">
            <a:avLst/>
          </a:prstGeom>
        </p:spPr>
        <p:txBody>
          <a:bodyPr vert="horz" lIns="92820" tIns="46409" rIns="92820" bIns="46409" rtlCol="0"/>
          <a:lstStyle>
            <a:lvl1pPr algn="l">
              <a:defRPr sz="1100"/>
            </a:lvl1pPr>
          </a:lstStyle>
          <a:p>
            <a:endParaRPr lang="en-US"/>
          </a:p>
        </p:txBody>
      </p:sp>
      <p:sp>
        <p:nvSpPr>
          <p:cNvPr id="3" name="Date Placeholder 2"/>
          <p:cNvSpPr>
            <a:spLocks noGrp="1"/>
          </p:cNvSpPr>
          <p:nvPr>
            <p:ph type="dt" idx="1"/>
          </p:nvPr>
        </p:nvSpPr>
        <p:spPr>
          <a:xfrm>
            <a:off x="4143590" y="1"/>
            <a:ext cx="3169920" cy="480060"/>
          </a:xfrm>
          <a:prstGeom prst="rect">
            <a:avLst/>
          </a:prstGeom>
        </p:spPr>
        <p:txBody>
          <a:bodyPr vert="horz" lIns="92820" tIns="46409" rIns="92820" bIns="46409" rtlCol="0"/>
          <a:lstStyle>
            <a:lvl1pPr algn="r">
              <a:defRPr sz="1100"/>
            </a:lvl1pPr>
          </a:lstStyle>
          <a:p>
            <a:fld id="{D0FDDF39-B491-4D15-83C3-F2130CB8F0F8}" type="datetimeFigureOut">
              <a:rPr lang="en-US" smtClean="0"/>
              <a:t>1/23/2024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2820" tIns="46409" rIns="92820" bIns="46409"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2820" tIns="46409" rIns="92820" bIns="4640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9119474"/>
            <a:ext cx="3169920" cy="480060"/>
          </a:xfrm>
          <a:prstGeom prst="rect">
            <a:avLst/>
          </a:prstGeom>
        </p:spPr>
        <p:txBody>
          <a:bodyPr vert="horz" lIns="92820" tIns="46409" rIns="92820" bIns="46409" rtlCol="0" anchor="b"/>
          <a:lstStyle>
            <a:lvl1pPr algn="l">
              <a:defRPr sz="1100"/>
            </a:lvl1pPr>
          </a:lstStyle>
          <a:p>
            <a:endParaRPr lang="en-US"/>
          </a:p>
        </p:txBody>
      </p:sp>
      <p:sp>
        <p:nvSpPr>
          <p:cNvPr id="7" name="Slide Number Placeholder 6"/>
          <p:cNvSpPr>
            <a:spLocks noGrp="1"/>
          </p:cNvSpPr>
          <p:nvPr>
            <p:ph type="sldNum" sz="quarter" idx="5"/>
          </p:nvPr>
        </p:nvSpPr>
        <p:spPr>
          <a:xfrm>
            <a:off x="4143590" y="9119474"/>
            <a:ext cx="3169920" cy="480060"/>
          </a:xfrm>
          <a:prstGeom prst="rect">
            <a:avLst/>
          </a:prstGeom>
        </p:spPr>
        <p:txBody>
          <a:bodyPr vert="horz" lIns="92820" tIns="46409" rIns="92820" bIns="46409" rtlCol="0" anchor="b"/>
          <a:lstStyle>
            <a:lvl1pPr algn="r">
              <a:defRPr sz="1100"/>
            </a:lvl1pPr>
          </a:lstStyle>
          <a:p>
            <a:fld id="{3E4061D9-ECA4-4CED-903E-8395C236FDCB}" type="slidenum">
              <a:rPr lang="en-US" smtClean="0"/>
              <a:t>‹#›</a:t>
            </a:fld>
            <a:endParaRPr lang="en-US"/>
          </a:p>
        </p:txBody>
      </p:sp>
    </p:spTree>
    <p:extLst>
      <p:ext uri="{BB962C8B-B14F-4D97-AF65-F5344CB8AC3E}">
        <p14:creationId xmlns:p14="http://schemas.microsoft.com/office/powerpoint/2010/main" val="3289797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lvl="0" indent="0" algn="l" rtl="0">
              <a:spcBef>
                <a:spcPts val="0"/>
              </a:spcBef>
              <a:spcAft>
                <a:spcPts val="0"/>
              </a:spcAft>
              <a:buNone/>
            </a:pPr>
            <a:r>
              <a:rPr lang="en-US"/>
              <a:t>Good afternoon and welcome to Tutorial Number Eight, </a:t>
            </a:r>
            <a:r>
              <a:rPr lang="en-US" b="1"/>
              <a:t>CircuitOps and OpenROAD: Unleashing ML EDA for Research and Education. </a:t>
            </a:r>
            <a:r>
              <a:rPr lang="en-US" b="0"/>
              <a:t>My name is Andrew Kahng from UCSD, and with me is Professor Vidya Chhabria from Arizona State University, and her Ph.D. student Bing-Yue Wu.</a:t>
            </a:r>
            <a:endParaRPr/>
          </a:p>
          <a:p>
            <a:pPr marL="0" lvl="0" indent="0" algn="l" rtl="0">
              <a:spcBef>
                <a:spcPts val="0"/>
              </a:spcBef>
              <a:spcAft>
                <a:spcPts val="0"/>
              </a:spcAft>
              <a:buNone/>
            </a:pPr>
            <a:endParaRPr b="0"/>
          </a:p>
          <a:p>
            <a:pPr marL="0" lvl="0" indent="0" algn="l" rtl="0">
              <a:spcBef>
                <a:spcPts val="0"/>
              </a:spcBef>
              <a:spcAft>
                <a:spcPts val="0"/>
              </a:spcAft>
              <a:buNone/>
            </a:pPr>
            <a:r>
              <a:rPr lang="en-US"/>
              <a:t>If you have not received or followed the instructions to prepare for your participation in the hands-on parts of today’s tutorial, please go to this bit.ly link. Bing-Yue will try to enable your Google Cloud access as quickly as possible. </a:t>
            </a:r>
            <a:endParaRPr/>
          </a:p>
        </p:txBody>
      </p:sp>
      <p:sp>
        <p:nvSpPr>
          <p:cNvPr id="107" name="Google Shape;107;p1: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28575" lvl="0" indent="0" algn="l" rtl="0">
              <a:spcBef>
                <a:spcPts val="0"/>
              </a:spcBef>
              <a:spcAft>
                <a:spcPts val="0"/>
              </a:spcAft>
              <a:buNone/>
            </a:pPr>
            <a:r>
              <a:rPr lang="en-US" sz="1200" b="0" i="0" u="none" strike="noStrike">
                <a:solidFill>
                  <a:srgbClr val="000000"/>
                </a:solidFill>
                <a:latin typeface="Calibri"/>
                <a:ea typeface="Calibri"/>
                <a:cs typeface="Calibri"/>
                <a:sym typeface="Calibri"/>
              </a:rPr>
              <a:t>These examples are from a couple of years ago. On the </a:t>
            </a:r>
            <a:r>
              <a:rPr lang="en-US" sz="1200" b="1" i="0" u="none" strike="noStrike">
                <a:solidFill>
                  <a:srgbClr val="000000"/>
                </a:solidFill>
                <a:latin typeface="Calibri"/>
                <a:ea typeface="Calibri"/>
                <a:cs typeface="Calibri"/>
                <a:sym typeface="Calibri"/>
              </a:rPr>
              <a:t>left </a:t>
            </a:r>
            <a:r>
              <a:rPr lang="en-US" sz="1200" b="0" i="0" u="none" strike="noStrike">
                <a:solidFill>
                  <a:srgbClr val="000000"/>
                </a:solidFill>
                <a:latin typeface="Calibri"/>
                <a:ea typeface="Calibri"/>
                <a:cs typeface="Calibri"/>
                <a:sym typeface="Calibri"/>
              </a:rPr>
              <a:t>is a reprogrammable AI platform in GF 55 nanometers, and a reprogrammable AI computing tile in GF 12 nanometers,</a:t>
            </a:r>
            <a:r>
              <a:rPr lang="en-US" sz="1200" b="1" i="0" u="none" strike="noStrike">
                <a:solidFill>
                  <a:srgbClr val="000000"/>
                </a:solidFill>
                <a:latin typeface="Calibri"/>
                <a:ea typeface="Calibri"/>
                <a:cs typeface="Calibri"/>
                <a:sym typeface="Calibri"/>
              </a:rPr>
              <a:t> from the Army Research Lab  -- using OpenROAD.</a:t>
            </a:r>
            <a:endParaRPr/>
          </a:p>
          <a:p>
            <a:pPr marL="28575" lvl="0" indent="0" algn="l" rtl="0">
              <a:spcBef>
                <a:spcPts val="800"/>
              </a:spcBef>
              <a:spcAft>
                <a:spcPts val="0"/>
              </a:spcAft>
              <a:buNone/>
            </a:pPr>
            <a:r>
              <a:rPr lang="en-US" sz="1200" b="1" i="0" u="none" strike="noStrike">
                <a:solidFill>
                  <a:srgbClr val="000000"/>
                </a:solidFill>
                <a:latin typeface="Calibri"/>
                <a:ea typeface="Calibri"/>
                <a:cs typeface="Calibri"/>
                <a:sym typeface="Calibri"/>
              </a:rPr>
              <a:t>  </a:t>
            </a:r>
            <a:endParaRPr b="0"/>
          </a:p>
          <a:p>
            <a:pPr marL="0" lvl="0" indent="0" algn="l" rtl="0">
              <a:spcBef>
                <a:spcPts val="800"/>
              </a:spcBef>
              <a:spcAft>
                <a:spcPts val="0"/>
              </a:spcAft>
              <a:buNone/>
            </a:pPr>
            <a:r>
              <a:rPr lang="en-US" sz="1200" b="0" i="0" u="none" strike="noStrike">
                <a:solidFill>
                  <a:srgbClr val="000000"/>
                </a:solidFill>
                <a:latin typeface="Calibri"/>
                <a:ea typeface="Calibri"/>
                <a:cs typeface="Calibri"/>
                <a:sym typeface="Calibri"/>
              </a:rPr>
              <a:t>On the </a:t>
            </a:r>
            <a:r>
              <a:rPr lang="en-US" sz="1200" b="1" i="0" u="none" strike="noStrike">
                <a:solidFill>
                  <a:srgbClr val="000000"/>
                </a:solidFill>
                <a:latin typeface="Calibri"/>
                <a:ea typeface="Calibri"/>
                <a:cs typeface="Calibri"/>
                <a:sym typeface="Calibri"/>
              </a:rPr>
              <a:t>right</a:t>
            </a:r>
            <a:r>
              <a:rPr lang="en-US" sz="1200" b="0" i="0" u="none" strike="noStrike">
                <a:solidFill>
                  <a:srgbClr val="000000"/>
                </a:solidFill>
                <a:latin typeface="Calibri"/>
                <a:ea typeface="Calibri"/>
                <a:cs typeface="Calibri"/>
                <a:sym typeface="Calibri"/>
              </a:rPr>
              <a:t> is a University of Michigan GF12 that included this OpenTitan SoC with integrated temperature sensors.  </a:t>
            </a:r>
            <a:endParaRPr/>
          </a:p>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All of the physical design and timing optimization was done with OpenROAD.</a:t>
            </a:r>
            <a:endParaRPr/>
          </a:p>
          <a:p>
            <a:pPr marL="0" lvl="0" indent="0" algn="l" rtl="0">
              <a:spcBef>
                <a:spcPts val="0"/>
              </a:spcBef>
              <a:spcAft>
                <a:spcPts val="0"/>
              </a:spcAft>
              <a:buNone/>
            </a:pPr>
            <a:endParaRPr sz="1200" b="0" i="0" u="none" strike="noStrik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00"/>
              <a:buFont typeface="Calibri"/>
              <a:buNone/>
            </a:pPr>
            <a:endParaRPr sz="1000"/>
          </a:p>
          <a:p>
            <a:pPr marL="0" marR="0" lvl="0" indent="0" algn="l" rtl="0">
              <a:lnSpc>
                <a:spcPct val="100000"/>
              </a:lnSpc>
              <a:spcBef>
                <a:spcPts val="0"/>
              </a:spcBef>
              <a:spcAft>
                <a:spcPts val="0"/>
              </a:spcAft>
              <a:buClr>
                <a:schemeClr val="dk1"/>
              </a:buClr>
              <a:buSzPts val="1000"/>
              <a:buFont typeface="Calibri"/>
              <a:buNone/>
            </a:pPr>
            <a:r>
              <a:rPr lang="en-US" sz="1000" i="1"/>
              <a:t>[[This work includes a GF55 (3.5mm x 3.5mm, 64 8kB SRAMs, ~800k instances) reprogrammable AI platform and a GF12 (245 um x 245 um, 8kB SRAMs, ~30k instances) reprogrammable AI computing tile.]]</a:t>
            </a:r>
            <a:endParaRPr sz="1000" i="1"/>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10: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lvl="0" indent="0" algn="l" rtl="0">
              <a:lnSpc>
                <a:spcPct val="107000"/>
              </a:lnSpc>
              <a:spcBef>
                <a:spcPts val="0"/>
              </a:spcBef>
              <a:spcAft>
                <a:spcPts val="0"/>
              </a:spcAft>
              <a:buNone/>
            </a:pPr>
            <a:r>
              <a:rPr lang="en-US" sz="1200">
                <a:latin typeface="Calibri"/>
                <a:ea typeface="Calibri"/>
                <a:cs typeface="Calibri"/>
                <a:sym typeface="Calibri"/>
              </a:rPr>
              <a:t>OpenROAD is a very unique working partnership </a:t>
            </a:r>
            <a:r>
              <a:rPr lang="en-US" sz="1200" b="1">
                <a:latin typeface="Calibri"/>
                <a:ea typeface="Calibri"/>
                <a:cs typeface="Calibri"/>
                <a:sym typeface="Calibri"/>
              </a:rPr>
              <a:t>[CLICK] </a:t>
            </a:r>
            <a:r>
              <a:rPr lang="en-US" sz="1200">
                <a:latin typeface="Calibri"/>
                <a:ea typeface="Calibri"/>
                <a:cs typeface="Calibri"/>
                <a:sym typeface="Calibri"/>
              </a:rPr>
              <a:t>of academic researchers and EDA veterans.</a:t>
            </a:r>
            <a:endParaRPr/>
          </a:p>
          <a:p>
            <a:pPr marL="0" marR="0" lvl="0" indent="0" algn="l" rtl="0">
              <a:lnSpc>
                <a:spcPct val="107000"/>
              </a:lnSpc>
              <a:spcBef>
                <a:spcPts val="0"/>
              </a:spcBef>
              <a:spcAft>
                <a:spcPts val="0"/>
              </a:spcAft>
              <a:buNone/>
            </a:pPr>
            <a:r>
              <a:rPr lang="en-US" sz="1200" b="1">
                <a:latin typeface="Calibri"/>
                <a:ea typeface="Calibri"/>
                <a:cs typeface="Calibri"/>
                <a:sym typeface="Calibri"/>
              </a:rPr>
              <a:t>[CLICK]</a:t>
            </a:r>
            <a:r>
              <a:rPr lang="en-US" sz="1200">
                <a:latin typeface="Calibri"/>
                <a:ea typeface="Calibri"/>
                <a:cs typeface="Calibri"/>
                <a:sym typeface="Calibri"/>
              </a:rPr>
              <a:t> There’s been over 600 tapeouts in </a:t>
            </a:r>
            <a:r>
              <a:rPr lang="en-US" sz="1200" b="1">
                <a:latin typeface="Calibri"/>
                <a:ea typeface="Calibri"/>
                <a:cs typeface="Calibri"/>
                <a:sym typeface="Calibri"/>
              </a:rPr>
              <a:t>commercial foundry</a:t>
            </a:r>
            <a:r>
              <a:rPr lang="en-US" sz="1200">
                <a:latin typeface="Calibri"/>
                <a:ea typeface="Calibri"/>
                <a:cs typeface="Calibri"/>
                <a:sym typeface="Calibri"/>
              </a:rPr>
              <a:t> 180nm to 12nm. With a growing </a:t>
            </a:r>
            <a:r>
              <a:rPr lang="en-US" sz="1200" b="1">
                <a:latin typeface="Calibri"/>
                <a:ea typeface="Calibri"/>
                <a:cs typeface="Calibri"/>
                <a:sym typeface="Calibri"/>
              </a:rPr>
              <a:t>community</a:t>
            </a:r>
            <a:r>
              <a:rPr lang="en-US" sz="1200">
                <a:latin typeface="Calibri"/>
                <a:ea typeface="Calibri"/>
                <a:cs typeface="Calibri"/>
                <a:sym typeface="Calibri"/>
              </a:rPr>
              <a:t> of contributors and supporters. So OpenROAD has become “viral”.</a:t>
            </a:r>
            <a:endParaRPr/>
          </a:p>
          <a:p>
            <a:pPr marL="0" marR="0" lvl="0" indent="0" algn="l" rtl="0">
              <a:lnSpc>
                <a:spcPct val="107000"/>
              </a:lnSpc>
              <a:spcBef>
                <a:spcPts val="0"/>
              </a:spcBef>
              <a:spcAft>
                <a:spcPts val="0"/>
              </a:spcAft>
              <a:buNone/>
            </a:pPr>
            <a:endParaRPr sz="1200" b="1">
              <a:latin typeface="Calibri"/>
              <a:ea typeface="Calibri"/>
              <a:cs typeface="Calibri"/>
              <a:sym typeface="Calibri"/>
            </a:endParaRPr>
          </a:p>
          <a:p>
            <a:pPr marL="0" marR="0" lvl="0" indent="0" algn="l" rtl="0">
              <a:lnSpc>
                <a:spcPct val="107000"/>
              </a:lnSpc>
              <a:spcBef>
                <a:spcPts val="0"/>
              </a:spcBef>
              <a:spcAft>
                <a:spcPts val="0"/>
              </a:spcAft>
              <a:buNone/>
            </a:pPr>
            <a:r>
              <a:rPr lang="en-US" sz="1200" b="1">
                <a:latin typeface="Calibri"/>
                <a:ea typeface="Calibri"/>
                <a:cs typeface="Calibri"/>
                <a:sym typeface="Calibri"/>
              </a:rPr>
              <a:t>[CLICK] </a:t>
            </a:r>
            <a:r>
              <a:rPr lang="en-US" sz="1200" b="0">
                <a:latin typeface="Calibri"/>
                <a:ea typeface="Calibri"/>
                <a:cs typeface="Calibri"/>
                <a:sym typeface="Calibri"/>
              </a:rPr>
              <a:t>OpenROAD supports education and outreach on many levels – Carnegie Mellon University recently blogged about their classroom use of OpenROAD, and IBM OpenPower launched a faculty development program in India this past summer.</a:t>
            </a:r>
            <a:endParaRPr/>
          </a:p>
          <a:p>
            <a:pPr marL="0" marR="0" lvl="0" indent="0" algn="l" rtl="0">
              <a:lnSpc>
                <a:spcPct val="107000"/>
              </a:lnSpc>
              <a:spcBef>
                <a:spcPts val="0"/>
              </a:spcBef>
              <a:spcAft>
                <a:spcPts val="0"/>
              </a:spcAft>
              <a:buNone/>
            </a:pPr>
            <a:r>
              <a:rPr lang="en-US" sz="1200" b="1">
                <a:latin typeface="Calibri"/>
                <a:ea typeface="Calibri"/>
                <a:cs typeface="Calibri"/>
                <a:sym typeface="Calibri"/>
              </a:rPr>
              <a:t>[CLICK] </a:t>
            </a:r>
            <a:r>
              <a:rPr lang="en-US" sz="1200">
                <a:latin typeface="Calibri"/>
                <a:ea typeface="Calibri"/>
                <a:cs typeface="Calibri"/>
                <a:sym typeface="Calibri"/>
              </a:rPr>
              <a:t>OpenROAD also supports researchers -- in both EDA and hardware design. And it helping many </a:t>
            </a:r>
            <a:r>
              <a:rPr lang="en-US" sz="1200" b="0" i="0" u="none" strike="noStrike">
                <a:solidFill>
                  <a:srgbClr val="000000"/>
                </a:solidFill>
                <a:latin typeface="Arial"/>
                <a:ea typeface="Arial"/>
                <a:cs typeface="Arial"/>
                <a:sym typeface="Arial"/>
              </a:rPr>
              <a:t>small R&amp;D teams – at startups and at big companies – get their ideas to layout.</a:t>
            </a:r>
            <a:endParaRPr/>
          </a:p>
        </p:txBody>
      </p:sp>
      <p:sp>
        <p:nvSpPr>
          <p:cNvPr id="192" name="Google Shape;192;p11: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1242933" y="3397734"/>
            <a:ext cx="6836133" cy="3218906"/>
          </a:xfrm>
          <a:prstGeom prst="rect">
            <a:avLst/>
          </a:prstGeom>
          <a:noFill/>
          <a:ln>
            <a:noFill/>
          </a:ln>
        </p:spPr>
        <p:txBody>
          <a:bodyPr spcFirstLastPara="1" wrap="square" lIns="94200" tIns="47075" rIns="94200" bIns="47075" anchor="t" anchorCtr="0">
            <a:noAutofit/>
          </a:bodyPr>
          <a:lstStyle/>
          <a:p>
            <a:pPr marL="0" marR="0" lvl="0" indent="0" algn="l" rtl="0">
              <a:lnSpc>
                <a:spcPct val="107000"/>
              </a:lnSpc>
              <a:spcBef>
                <a:spcPts val="0"/>
              </a:spcBef>
              <a:spcAft>
                <a:spcPts val="0"/>
              </a:spcAft>
              <a:buNone/>
            </a:pPr>
            <a:r>
              <a:rPr lang="en-US" sz="1800">
                <a:latin typeface="Calibri"/>
                <a:ea typeface="Calibri"/>
                <a:cs typeface="Calibri"/>
                <a:sym typeface="Calibri"/>
              </a:rPr>
              <a:t>To get to this point, there was a lot of “not research as usual”. </a:t>
            </a:r>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Many challenges come from being an </a:t>
            </a:r>
            <a:r>
              <a:rPr lang="en-US" sz="1800" b="1">
                <a:latin typeface="Calibri"/>
                <a:ea typeface="Calibri"/>
                <a:cs typeface="Calibri"/>
                <a:sym typeface="Calibri"/>
              </a:rPr>
              <a:t>academic</a:t>
            </a:r>
            <a:r>
              <a:rPr lang="en-US" sz="1800">
                <a:latin typeface="Calibri"/>
                <a:ea typeface="Calibri"/>
                <a:cs typeface="Calibri"/>
                <a:sym typeface="Calibri"/>
              </a:rPr>
              <a:t> project that </a:t>
            </a:r>
            <a:r>
              <a:rPr lang="en-US" sz="1800" b="1">
                <a:latin typeface="Calibri"/>
                <a:ea typeface="Calibri"/>
                <a:cs typeface="Calibri"/>
                <a:sym typeface="Calibri"/>
              </a:rPr>
              <a:t>by contract </a:t>
            </a:r>
            <a:r>
              <a:rPr lang="en-US" sz="1800">
                <a:latin typeface="Calibri"/>
                <a:ea typeface="Calibri"/>
                <a:cs typeface="Calibri"/>
                <a:sym typeface="Calibri"/>
              </a:rPr>
              <a:t>must deliver tapeout-clean layout generation in commercial FinFET nodes, </a:t>
            </a:r>
            <a:r>
              <a:rPr lang="en-US" sz="1800" b="1">
                <a:latin typeface="Calibri"/>
                <a:ea typeface="Calibri"/>
                <a:cs typeface="Calibri"/>
                <a:sym typeface="Calibri"/>
              </a:rPr>
              <a:t>via permissive open source</a:t>
            </a:r>
            <a:r>
              <a:rPr lang="en-US" sz="1800">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These early project announcements hint at some issues that had to be navigated:  For example, our Tcl command names and timing reports needed to stay clear of industry copyrights.  </a:t>
            </a:r>
            <a:endParaRPr/>
          </a:p>
          <a:p>
            <a:pPr marL="0" marR="0" lvl="0" indent="0" algn="l" rtl="0">
              <a:lnSpc>
                <a:spcPct val="107000"/>
              </a:lnSpc>
              <a:spcBef>
                <a:spcPts val="0"/>
              </a:spcBef>
              <a:spcAft>
                <a:spcPts val="0"/>
              </a:spcAft>
              <a:buNone/>
            </a:pPr>
            <a:r>
              <a:rPr lang="en-US" b="1"/>
              <a:t>[CLICK] </a:t>
            </a:r>
            <a:r>
              <a:rPr lang="en-US" sz="1200">
                <a:latin typeface="Calibri"/>
                <a:ea typeface="Calibri"/>
                <a:cs typeface="Calibri"/>
                <a:sym typeface="Calibri"/>
              </a:rPr>
              <a:t>And we pre-emptively addressed </a:t>
            </a:r>
            <a:r>
              <a:rPr lang="en-US" sz="1200" b="1">
                <a:latin typeface="Calibri"/>
                <a:ea typeface="Calibri"/>
                <a:cs typeface="Calibri"/>
                <a:sym typeface="Calibri"/>
              </a:rPr>
              <a:t>many</a:t>
            </a:r>
            <a:r>
              <a:rPr lang="en-US" sz="1200">
                <a:latin typeface="Calibri"/>
                <a:ea typeface="Calibri"/>
                <a:cs typeface="Calibri"/>
                <a:sym typeface="Calibri"/>
              </a:rPr>
              <a:t> issues as well.  This “And More” slide is from the OpenROAD presentation at the first ERI Summit in 2018. When we submitted the proposal, we had commitments from Parallax Software to open-source its timer, and donations of two commercial tools’ source code bases, </a:t>
            </a:r>
            <a:r>
              <a:rPr lang="en-US" sz="1200" b="1">
                <a:latin typeface="Calibri"/>
                <a:ea typeface="Calibri"/>
                <a:cs typeface="Calibri"/>
                <a:sym typeface="Calibri"/>
              </a:rPr>
              <a:t>and</a:t>
            </a:r>
            <a:r>
              <a:rPr lang="en-US" sz="1200">
                <a:latin typeface="Calibri"/>
                <a:ea typeface="Calibri"/>
                <a:cs typeface="Calibri"/>
                <a:sym typeface="Calibri"/>
              </a:rPr>
              <a:t> permission to use an EDA company’s established Tcl naming conventions.  So: “not research as usual”.</a:t>
            </a:r>
            <a:endParaRPr/>
          </a:p>
          <a:p>
            <a:pPr marL="0" marR="0" lvl="0" indent="0" algn="l" rtl="0">
              <a:lnSpc>
                <a:spcPct val="107000"/>
              </a:lnSpc>
              <a:spcBef>
                <a:spcPts val="800"/>
              </a:spcBef>
              <a:spcAft>
                <a:spcPts val="0"/>
              </a:spcAft>
              <a:buNone/>
            </a:pPr>
            <a:endParaRPr b="1"/>
          </a:p>
          <a:p>
            <a:pPr marL="0" marR="0" lvl="0" indent="0" algn="l" rtl="0">
              <a:lnSpc>
                <a:spcPct val="100000"/>
              </a:lnSpc>
              <a:spcBef>
                <a:spcPts val="80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200" name="Google Shape;200;p12:notes"/>
          <p:cNvSpPr>
            <a:spLocks noGrp="1" noRot="1" noChangeAspect="1"/>
          </p:cNvSpPr>
          <p:nvPr>
            <p:ph type="sldImg" idx="2"/>
          </p:nvPr>
        </p:nvSpPr>
        <p:spPr>
          <a:xfrm>
            <a:off x="2873375" y="536575"/>
            <a:ext cx="3575050" cy="26812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800">
                <a:latin typeface="Calibri"/>
                <a:ea typeface="Calibri"/>
                <a:cs typeface="Calibri"/>
                <a:sym typeface="Calibri"/>
              </a:rPr>
              <a:t>An important role of OpenROAD is helping to attract and train our next generation. OpenROAD is part of IC design Workforce Development, from middle-school exposure to re-skilling older workers. It can open the funnel to exposure and hands-on learning earlier, without NDAs and license servers. </a:t>
            </a:r>
            <a:r>
              <a:rPr lang="en-US" sz="1800" b="1">
                <a:latin typeface="Calibri"/>
                <a:ea typeface="Calibri"/>
                <a:cs typeface="Calibri"/>
                <a:sym typeface="Calibri"/>
              </a:rPr>
              <a:t>It is better at what we call an “on-ramp”: training wheels for future designers.</a:t>
            </a:r>
            <a:endParaRPr sz="1800">
              <a:latin typeface="Calibri"/>
              <a:ea typeface="Calibri"/>
              <a:cs typeface="Calibri"/>
              <a:sym typeface="Calibri"/>
            </a:endParaRPr>
          </a:p>
          <a:p>
            <a:pPr marL="0" marR="0" lvl="0" indent="0" algn="l" rtl="0">
              <a:lnSpc>
                <a:spcPct val="107000"/>
              </a:lnSpc>
              <a:spcBef>
                <a:spcPts val="0"/>
              </a:spcBef>
              <a:spcAft>
                <a:spcPts val="0"/>
              </a:spcAft>
              <a:buNone/>
            </a:pPr>
            <a:r>
              <a:rPr lang="en-US" sz="1800" b="1">
                <a:latin typeface="Calibri"/>
                <a:ea typeface="Calibri"/>
                <a:cs typeface="Calibri"/>
                <a:sym typeface="Calibri"/>
              </a:rPr>
              <a:t>[CLICK] </a:t>
            </a:r>
            <a:r>
              <a:rPr lang="en-US" sz="1800">
                <a:latin typeface="Calibri"/>
                <a:ea typeface="Calibri"/>
                <a:cs typeface="Calibri"/>
                <a:sym typeface="Calibri"/>
              </a:rPr>
              <a:t>These are pictures from UC Santa Cruz Extension, education and training programs in India, and a Google Site that was created by two high school teachers in California, all with OpenROAD support.  </a:t>
            </a:r>
            <a:endParaRPr/>
          </a:p>
          <a:p>
            <a:pPr marL="457200" marR="0" lvl="0" indent="-228600" algn="l" rtl="0">
              <a:lnSpc>
                <a:spcPct val="100000"/>
              </a:lnSpc>
              <a:spcBef>
                <a:spcPts val="0"/>
              </a:spcBef>
              <a:spcAft>
                <a:spcPts val="0"/>
              </a:spcAft>
              <a:buClr>
                <a:srgbClr val="000000"/>
              </a:buClr>
              <a:buSzPts val="1400"/>
              <a:buFont typeface="Arial"/>
              <a:buNone/>
            </a:pPr>
            <a:endParaRPr sz="1200" b="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a:solidFill>
                  <a:schemeClr val="dk1"/>
                </a:solidFill>
                <a:latin typeface="Calibri"/>
                <a:ea typeface="Calibri"/>
                <a:cs typeface="Calibri"/>
                <a:sym typeface="Calibri"/>
              </a:rPr>
              <a:t>VIT Lab. Object Automation.</a:t>
            </a:r>
            <a:endParaRPr/>
          </a:p>
          <a:p>
            <a:pPr marL="457200" marR="0" lvl="0" indent="-228600" algn="l" rtl="0">
              <a:lnSpc>
                <a:spcPct val="100000"/>
              </a:lnSpc>
              <a:spcBef>
                <a:spcPts val="0"/>
              </a:spcBef>
              <a:spcAft>
                <a:spcPts val="0"/>
              </a:spcAft>
              <a:buClr>
                <a:srgbClr val="000000"/>
              </a:buClr>
              <a:buSzPts val="1400"/>
              <a:buFont typeface="Arial"/>
              <a:buNone/>
            </a:pPr>
            <a:r>
              <a:rPr lang="en-US" sz="1200" b="0">
                <a:solidFill>
                  <a:schemeClr val="dk1"/>
                </a:solidFill>
                <a:latin typeface="Calibri"/>
                <a:ea typeface="Calibri"/>
                <a:cs typeface="Calibri"/>
                <a:sym typeface="Calibri"/>
              </a:rPr>
              <a:t>IBM OpenPOWER. MicroWatt</a:t>
            </a:r>
            <a:endParaRPr/>
          </a:p>
        </p:txBody>
      </p:sp>
      <p:sp>
        <p:nvSpPr>
          <p:cNvPr id="213" name="Google Shape;21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800">
                <a:latin typeface="Calibri"/>
                <a:ea typeface="Calibri"/>
                <a:cs typeface="Calibri"/>
                <a:sym typeface="Calibri"/>
              </a:rPr>
              <a:t>Also, our community continues to grow across a wide spectrum of users and application interests.  There are many channels -- please join in !</a:t>
            </a:r>
            <a:endParaRPr/>
          </a:p>
          <a:p>
            <a:pPr marL="457200" marR="0" lvl="0" indent="-228600" algn="l" rtl="0">
              <a:lnSpc>
                <a:spcPct val="100000"/>
              </a:lnSpc>
              <a:spcBef>
                <a:spcPts val="0"/>
              </a:spcBef>
              <a:spcAft>
                <a:spcPts val="0"/>
              </a:spcAft>
              <a:buClr>
                <a:srgbClr val="000000"/>
              </a:buClr>
              <a:buSzPts val="1400"/>
              <a:buFont typeface="Arial"/>
              <a:buNone/>
            </a:pPr>
            <a:endParaRPr sz="1200" b="1">
              <a:solidFill>
                <a:schemeClr val="dk1"/>
              </a:solidFill>
              <a:latin typeface="Calibri"/>
              <a:ea typeface="Calibri"/>
              <a:cs typeface="Calibri"/>
              <a:sym typeface="Calibri"/>
            </a:endParaRPr>
          </a:p>
        </p:txBody>
      </p:sp>
      <p:sp>
        <p:nvSpPr>
          <p:cNvPr id="229" name="Google Shape;22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lvl="0" indent="0" algn="l" rtl="0">
              <a:lnSpc>
                <a:spcPct val="107000"/>
              </a:lnSpc>
              <a:spcBef>
                <a:spcPts val="0"/>
              </a:spcBef>
              <a:spcAft>
                <a:spcPts val="0"/>
              </a:spcAft>
              <a:buNone/>
            </a:pPr>
            <a:r>
              <a:rPr lang="en-US" sz="1800">
                <a:latin typeface="Calibri"/>
                <a:ea typeface="Calibri"/>
                <a:cs typeface="Calibri"/>
                <a:sym typeface="Calibri"/>
              </a:rPr>
              <a:t>And just in case: here are pointers to repositories on GitHub, </a:t>
            </a:r>
            <a:endParaRPr/>
          </a:p>
          <a:p>
            <a:pPr marL="0" marR="0" lvl="0" indent="0" algn="l" rtl="0">
              <a:lnSpc>
                <a:spcPct val="107000"/>
              </a:lnSpc>
              <a:spcBef>
                <a:spcPts val="0"/>
              </a:spcBef>
              <a:spcAft>
                <a:spcPts val="0"/>
              </a:spcAft>
              <a:buNone/>
            </a:pPr>
            <a:r>
              <a:rPr lang="en-US" sz="1800" b="1">
                <a:latin typeface="Calibri"/>
                <a:ea typeface="Calibri"/>
                <a:cs typeface="Calibri"/>
                <a:sym typeface="Calibri"/>
              </a:rPr>
              <a:t>[CLICK]</a:t>
            </a:r>
            <a:r>
              <a:rPr lang="en-US" sz="1800">
                <a:latin typeface="Calibri"/>
                <a:ea typeface="Calibri"/>
                <a:cs typeface="Calibri"/>
                <a:sym typeface="Calibri"/>
              </a:rPr>
              <a:t> a nicely automated flow, and</a:t>
            </a:r>
            <a:endParaRPr/>
          </a:p>
          <a:p>
            <a:pPr marL="0" marR="0" lvl="0" indent="0" algn="l" rtl="0">
              <a:lnSpc>
                <a:spcPct val="107000"/>
              </a:lnSpc>
              <a:spcBef>
                <a:spcPts val="0"/>
              </a:spcBef>
              <a:spcAft>
                <a:spcPts val="0"/>
              </a:spcAft>
              <a:buNone/>
            </a:pPr>
            <a:r>
              <a:rPr lang="en-US" sz="1800" b="1">
                <a:latin typeface="Calibri"/>
                <a:ea typeface="Calibri"/>
                <a:cs typeface="Calibri"/>
                <a:sym typeface="Calibri"/>
              </a:rPr>
              <a:t>[CLICK]</a:t>
            </a:r>
            <a:r>
              <a:rPr lang="en-US" sz="1800">
                <a:latin typeface="Calibri"/>
                <a:ea typeface="Calibri"/>
                <a:cs typeface="Calibri"/>
                <a:sym typeface="Calibri"/>
              </a:rPr>
              <a:t> the integrated EDA tool.  </a:t>
            </a:r>
            <a:endParaRPr/>
          </a:p>
          <a:p>
            <a:pPr marL="0" marR="0" lvl="0" indent="0" algn="l" rtl="0">
              <a:lnSpc>
                <a:spcPct val="107000"/>
              </a:lnSpc>
              <a:spcBef>
                <a:spcPts val="0"/>
              </a:spcBef>
              <a:spcAft>
                <a:spcPts val="0"/>
              </a:spcAft>
              <a:buNone/>
            </a:pPr>
            <a:r>
              <a:rPr lang="en-US" sz="1800" b="1">
                <a:latin typeface="Calibri"/>
                <a:ea typeface="Calibri"/>
                <a:cs typeface="Calibri"/>
                <a:sym typeface="Calibri"/>
              </a:rPr>
              <a:t>[CLICK] </a:t>
            </a:r>
            <a:r>
              <a:rPr lang="en-US" sz="1800">
                <a:latin typeface="Calibri"/>
                <a:ea typeface="Calibri"/>
                <a:cs typeface="Calibri"/>
                <a:sym typeface="Calibri"/>
              </a:rPr>
              <a:t>There’s Docs  and Slack discussions -- and some videos that introduce and teach about the tool online as well.</a:t>
            </a:r>
            <a:endParaRPr/>
          </a:p>
        </p:txBody>
      </p:sp>
      <p:sp>
        <p:nvSpPr>
          <p:cNvPr id="244" name="Google Shape;244;p15: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6: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lvl="0" indent="0" algn="l" rtl="0">
              <a:spcBef>
                <a:spcPts val="0"/>
              </a:spcBef>
              <a:spcAft>
                <a:spcPts val="0"/>
              </a:spcAft>
              <a:buNone/>
            </a:pPr>
            <a:r>
              <a:rPr lang="en-US"/>
              <a:t>Today’s tutorial is about how OpenROAD plus NVIDIA’s CircuitOps enable Machine Learning in EDA.  So:  Why Machine Learning?</a:t>
            </a:r>
            <a:endParaRPr/>
          </a:p>
        </p:txBody>
      </p:sp>
      <p:sp>
        <p:nvSpPr>
          <p:cNvPr id="251" name="Google Shape;251;p16: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7: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lvl="0" indent="0" algn="l" rtl="0">
              <a:spcBef>
                <a:spcPts val="0"/>
              </a:spcBef>
              <a:spcAft>
                <a:spcPts val="0"/>
              </a:spcAft>
              <a:buNone/>
            </a:pPr>
            <a:r>
              <a:rPr lang="en-US"/>
              <a:t>What is machine learning? </a:t>
            </a:r>
            <a:endParaRPr/>
          </a:p>
          <a:p>
            <a:pPr marL="0" lvl="0" indent="0" algn="l" rtl="0">
              <a:spcBef>
                <a:spcPts val="0"/>
              </a:spcBef>
              <a:spcAft>
                <a:spcPts val="0"/>
              </a:spcAft>
              <a:buNone/>
            </a:pPr>
            <a:r>
              <a:rPr lang="en-US"/>
              <a:t>[click] Herbert Simon defined it as a learning process, by which a system can improve its performance from experience.</a:t>
            </a:r>
            <a:endParaRPr/>
          </a:p>
          <a:p>
            <a:pPr marL="0" lvl="0" indent="0" algn="l" rtl="0">
              <a:spcBef>
                <a:spcPts val="0"/>
              </a:spcBef>
              <a:spcAft>
                <a:spcPts val="0"/>
              </a:spcAft>
              <a:buNone/>
            </a:pPr>
            <a:r>
              <a:rPr lang="en-US"/>
              <a:t>[click] Tom Mitchell said machine learning is the study of algorithms with three elements &lt;P,T,E&gt;. The computer can improve its performance P at task T by utilizing training data, or experience E.</a:t>
            </a:r>
            <a:endParaRPr/>
          </a:p>
          <a:p>
            <a:pPr marL="0" lvl="0" indent="0" algn="l" rtl="0">
              <a:spcBef>
                <a:spcPts val="0"/>
              </a:spcBef>
              <a:spcAft>
                <a:spcPts val="0"/>
              </a:spcAft>
              <a:buNone/>
            </a:pPr>
            <a:r>
              <a:rPr lang="en-US"/>
              <a:t>[click] This figure shows a basic diagram of a computer program. For a given task, we load the computer with data and program, then the computer itself generates the outputs. [click] With machine learning, the program will improve by itself by various ways, such as supervised or unsupervised learning. </a:t>
            </a:r>
            <a:endParaRPr/>
          </a:p>
        </p:txBody>
      </p:sp>
      <p:sp>
        <p:nvSpPr>
          <p:cNvPr id="257" name="Google Shape;257;p17: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8:notes"/>
          <p:cNvSpPr>
            <a:spLocks noGrp="1" noRot="1" noChangeAspect="1"/>
          </p:cNvSpPr>
          <p:nvPr>
            <p:ph type="sldImg" idx="2"/>
          </p:nvPr>
        </p:nvSpPr>
        <p:spPr>
          <a:xfrm>
            <a:off x="3076575" y="541338"/>
            <a:ext cx="3600450" cy="2700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8: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158750" lvl="0" indent="0" algn="l" rtl="0">
              <a:lnSpc>
                <a:spcPct val="100000"/>
              </a:lnSpc>
              <a:spcBef>
                <a:spcPts val="0"/>
              </a:spcBef>
              <a:spcAft>
                <a:spcPts val="0"/>
              </a:spcAft>
              <a:buClr>
                <a:schemeClr val="dk1"/>
              </a:buClr>
              <a:buSzPts val="1100"/>
              <a:buFont typeface="Calibri"/>
              <a:buNone/>
            </a:pPr>
            <a:r>
              <a:rPr lang="en-US"/>
              <a:t>Here’s a cartoon of the design optimization problem --- **which you can also think of as a </a:t>
            </a:r>
            <a:r>
              <a:rPr lang="en-US" b="1"/>
              <a:t>SEARCH </a:t>
            </a:r>
            <a:r>
              <a:rPr lang="en-US" b="0"/>
              <a:t>problem** --- </a:t>
            </a:r>
            <a:r>
              <a:rPr lang="en-US"/>
              <a:t>that makes a REALLY IMPORTANT POINT.</a:t>
            </a:r>
            <a:endParaRPr/>
          </a:p>
          <a:p>
            <a:pPr marL="457200" lvl="0" indent="-228600" algn="l" rtl="0">
              <a:lnSpc>
                <a:spcPct val="100000"/>
              </a:lnSpc>
              <a:spcBef>
                <a:spcPts val="0"/>
              </a:spcBef>
              <a:spcAft>
                <a:spcPts val="0"/>
              </a:spcAft>
              <a:buClr>
                <a:schemeClr val="dk1"/>
              </a:buClr>
              <a:buSzPts val="1100"/>
              <a:buFont typeface="Calibri"/>
              <a:buNone/>
            </a:pPr>
            <a:endParaRPr/>
          </a:p>
          <a:p>
            <a:pPr marL="158750" lvl="0" indent="0" algn="l" rtl="0">
              <a:lnSpc>
                <a:spcPct val="100000"/>
              </a:lnSpc>
              <a:spcBef>
                <a:spcPts val="0"/>
              </a:spcBef>
              <a:spcAft>
                <a:spcPts val="0"/>
              </a:spcAft>
              <a:buClr>
                <a:schemeClr val="dk1"/>
              </a:buClr>
              <a:buSzPts val="1100"/>
              <a:buFont typeface="Calibri"/>
              <a:buNone/>
            </a:pPr>
            <a:r>
              <a:rPr lang="en-US"/>
              <a:t>From the </a:t>
            </a:r>
            <a:r>
              <a:rPr lang="en-US" b="1"/>
              <a:t>FLOW</a:t>
            </a:r>
            <a:r>
              <a:rPr lang="en-US"/>
              <a:t> </a:t>
            </a:r>
            <a:r>
              <a:rPr lang="en-US" b="1"/>
              <a:t>START, </a:t>
            </a:r>
            <a:r>
              <a:rPr lang="en-US"/>
              <a:t>there are many </a:t>
            </a:r>
            <a:r>
              <a:rPr lang="en-US" b="1"/>
              <a:t>steps and decision points</a:t>
            </a:r>
            <a:r>
              <a:rPr lang="en-US"/>
              <a:t> (like IO placement or density screens) on the way to a complete </a:t>
            </a:r>
            <a:r>
              <a:rPr lang="en-US" b="1"/>
              <a:t>OUTCOME</a:t>
            </a:r>
            <a:r>
              <a:rPr lang="en-US"/>
              <a:t>, the routed DEF plus signoff reports, which is a </a:t>
            </a:r>
            <a:r>
              <a:rPr lang="en-US" b="1"/>
              <a:t>FLOW END</a:t>
            </a:r>
            <a:r>
              <a:rPr lang="en-US"/>
              <a:t> leaf.</a:t>
            </a:r>
            <a:endParaRPr/>
          </a:p>
          <a:p>
            <a:pPr marL="457200" lvl="0" indent="-228600" algn="l" rtl="0">
              <a:lnSpc>
                <a:spcPct val="100000"/>
              </a:lnSpc>
              <a:spcBef>
                <a:spcPts val="0"/>
              </a:spcBef>
              <a:spcAft>
                <a:spcPts val="0"/>
              </a:spcAft>
              <a:buClr>
                <a:schemeClr val="dk1"/>
              </a:buClr>
              <a:buSzPts val="1100"/>
              <a:buFont typeface="Calibri"/>
              <a:buNone/>
            </a:pPr>
            <a:endParaRPr/>
          </a:p>
          <a:p>
            <a:pPr marL="158750" lvl="0" indent="0" algn="l" rtl="0">
              <a:lnSpc>
                <a:spcPct val="100000"/>
              </a:lnSpc>
              <a:spcBef>
                <a:spcPts val="0"/>
              </a:spcBef>
              <a:spcAft>
                <a:spcPts val="0"/>
              </a:spcAft>
              <a:buClr>
                <a:schemeClr val="dk1"/>
              </a:buClr>
              <a:buSzPts val="1100"/>
              <a:buFont typeface="Calibri"/>
              <a:buNone/>
            </a:pPr>
            <a:r>
              <a:rPr lang="en-US" b="1"/>
              <a:t>Start to End is expensive </a:t>
            </a:r>
            <a:r>
              <a:rPr lang="en-US"/>
              <a:t>– from weeks to months.  We want the best possible </a:t>
            </a:r>
            <a:r>
              <a:rPr lang="en-US" b="1"/>
              <a:t>END</a:t>
            </a:r>
            <a:r>
              <a:rPr lang="en-US"/>
              <a:t> but there’s a huge space of trajectories, and</a:t>
            </a:r>
            <a:endParaRPr/>
          </a:p>
          <a:p>
            <a:pPr marL="158750" lvl="0" indent="0" algn="l" rtl="0">
              <a:lnSpc>
                <a:spcPct val="100000"/>
              </a:lnSpc>
              <a:spcBef>
                <a:spcPts val="0"/>
              </a:spcBef>
              <a:spcAft>
                <a:spcPts val="0"/>
              </a:spcAft>
              <a:buClr>
                <a:schemeClr val="dk1"/>
              </a:buClr>
              <a:buSzPts val="1100"/>
              <a:buFont typeface="Calibri"/>
              <a:buNone/>
            </a:pPr>
            <a:r>
              <a:rPr lang="en-US" b="1"/>
              <a:t>[CLICK]  the point is:  DESIGN OPTIMIZATION must stay in a BOX </a:t>
            </a:r>
            <a:r>
              <a:rPr lang="en-US" b="0"/>
              <a:t>of servers, licenses, people, and weeks of schedule.</a:t>
            </a:r>
            <a:endParaRPr/>
          </a:p>
          <a:p>
            <a:pPr marL="158750" lvl="0" indent="0" algn="l" rtl="0">
              <a:spcBef>
                <a:spcPts val="0"/>
              </a:spcBef>
              <a:spcAft>
                <a:spcPts val="0"/>
              </a:spcAft>
              <a:buClr>
                <a:schemeClr val="dk1"/>
              </a:buClr>
              <a:buSzPts val="1200"/>
              <a:buFont typeface="Calibri"/>
              <a:buNone/>
            </a:pPr>
            <a:endParaRPr b="0"/>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277" name="Google Shape;277;p18: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18</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9:notes"/>
          <p:cNvSpPr>
            <a:spLocks noGrp="1" noRot="1" noChangeAspect="1"/>
          </p:cNvSpPr>
          <p:nvPr>
            <p:ph type="sldImg" idx="2"/>
          </p:nvPr>
        </p:nvSpPr>
        <p:spPr>
          <a:xfrm>
            <a:off x="3076575" y="541338"/>
            <a:ext cx="3600450" cy="2700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9: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158750" lvl="0" indent="0" algn="l" rtl="0">
              <a:lnSpc>
                <a:spcPct val="100000"/>
              </a:lnSpc>
              <a:spcBef>
                <a:spcPts val="0"/>
              </a:spcBef>
              <a:spcAft>
                <a:spcPts val="0"/>
              </a:spcAft>
              <a:buClr>
                <a:schemeClr val="dk1"/>
              </a:buClr>
              <a:buSzPts val="1100"/>
              <a:buFont typeface="Calibri"/>
              <a:buNone/>
            </a:pPr>
            <a:r>
              <a:rPr lang="en-US" b="1"/>
              <a:t>WHAT</a:t>
            </a:r>
            <a:r>
              <a:rPr lang="en-US"/>
              <a:t> Machine Learning in EDA and IC design </a:t>
            </a:r>
            <a:r>
              <a:rPr lang="en-US" b="1"/>
              <a:t>does</a:t>
            </a:r>
            <a:r>
              <a:rPr lang="en-US"/>
              <a:t> spans</a:t>
            </a:r>
            <a:endParaRPr/>
          </a:p>
          <a:p>
            <a:pPr marL="457200" lvl="0" indent="-228600" algn="l" rtl="0">
              <a:lnSpc>
                <a:spcPct val="100000"/>
              </a:lnSpc>
              <a:spcBef>
                <a:spcPts val="0"/>
              </a:spcBef>
              <a:spcAft>
                <a:spcPts val="0"/>
              </a:spcAft>
              <a:buClr>
                <a:schemeClr val="dk1"/>
              </a:buClr>
              <a:buSzPts val="1100"/>
              <a:buFont typeface="Calibri"/>
              <a:buNone/>
            </a:pPr>
            <a:endParaRPr/>
          </a:p>
          <a:p>
            <a:pPr marL="158750" lvl="0" indent="0" algn="l" rtl="0">
              <a:lnSpc>
                <a:spcPct val="100000"/>
              </a:lnSpc>
              <a:spcBef>
                <a:spcPts val="0"/>
              </a:spcBef>
              <a:spcAft>
                <a:spcPts val="0"/>
              </a:spcAft>
              <a:buClr>
                <a:schemeClr val="dk1"/>
              </a:buClr>
              <a:buSzPts val="1100"/>
              <a:buFont typeface="Calibri"/>
              <a:buNone/>
            </a:pPr>
            <a:r>
              <a:rPr lang="en-US" b="1"/>
              <a:t>[CLICK] Predicting</a:t>
            </a:r>
            <a:r>
              <a:rPr lang="en-US"/>
              <a:t> (will the router finish?), and </a:t>
            </a:r>
            <a:r>
              <a:rPr lang="en-US" b="1"/>
              <a:t>Classifying</a:t>
            </a:r>
            <a:r>
              <a:rPr lang="en-US"/>
              <a:t> (is this floorplan and budgeting solution viable?),</a:t>
            </a:r>
            <a:endParaRPr/>
          </a:p>
          <a:p>
            <a:pPr marL="457200" lvl="0" indent="-228600" algn="l" rtl="0">
              <a:lnSpc>
                <a:spcPct val="100000"/>
              </a:lnSpc>
              <a:spcBef>
                <a:spcPts val="0"/>
              </a:spcBef>
              <a:spcAft>
                <a:spcPts val="0"/>
              </a:spcAft>
              <a:buClr>
                <a:schemeClr val="dk1"/>
              </a:buClr>
              <a:buSzPts val="1100"/>
              <a:buFont typeface="Calibri"/>
              <a:buNone/>
            </a:pPr>
            <a:endParaRPr/>
          </a:p>
          <a:p>
            <a:pPr marL="158750" lvl="0" indent="0" algn="l" rtl="0">
              <a:lnSpc>
                <a:spcPct val="100000"/>
              </a:lnSpc>
              <a:spcBef>
                <a:spcPts val="0"/>
              </a:spcBef>
              <a:spcAft>
                <a:spcPts val="0"/>
              </a:spcAft>
              <a:buClr>
                <a:schemeClr val="dk1"/>
              </a:buClr>
              <a:buSzPts val="1100"/>
              <a:buFont typeface="Calibri"/>
              <a:buNone/>
            </a:pPr>
            <a:r>
              <a:rPr lang="en-US" b="1"/>
              <a:t>[CLICK]</a:t>
            </a:r>
            <a:r>
              <a:rPr lang="en-US"/>
              <a:t> </a:t>
            </a:r>
            <a:r>
              <a:rPr lang="en-US" b="1"/>
              <a:t>Estimating, and Guiding </a:t>
            </a:r>
            <a:r>
              <a:rPr lang="en-US"/>
              <a:t>– for example, what flavor of my SP&amp;R or leakage recovery script should I run for this particular block?</a:t>
            </a:r>
            <a:endParaRPr/>
          </a:p>
          <a:p>
            <a:pPr marL="457200" lvl="0" indent="-228600" algn="l" rtl="0">
              <a:lnSpc>
                <a:spcPct val="100000"/>
              </a:lnSpc>
              <a:spcBef>
                <a:spcPts val="0"/>
              </a:spcBef>
              <a:spcAft>
                <a:spcPts val="0"/>
              </a:spcAft>
              <a:buClr>
                <a:schemeClr val="dk1"/>
              </a:buClr>
              <a:buSzPts val="1100"/>
              <a:buFont typeface="Calibri"/>
              <a:buNone/>
            </a:pPr>
            <a:endParaRPr/>
          </a:p>
          <a:p>
            <a:pPr marL="158750" lvl="0" indent="0" algn="l" rtl="0">
              <a:lnSpc>
                <a:spcPct val="100000"/>
              </a:lnSpc>
              <a:spcBef>
                <a:spcPts val="0"/>
              </a:spcBef>
              <a:spcAft>
                <a:spcPts val="0"/>
              </a:spcAft>
              <a:buClr>
                <a:schemeClr val="dk1"/>
              </a:buClr>
              <a:buSzPts val="1100"/>
              <a:buFont typeface="Calibri"/>
              <a:buNone/>
            </a:pPr>
            <a:r>
              <a:rPr lang="en-US" b="1"/>
              <a:t>[CLICK] BROADLY:</a:t>
            </a:r>
            <a:r>
              <a:rPr lang="en-US"/>
              <a:t> ML in EDA tries to answer questions that are difficult for human experts.</a:t>
            </a:r>
            <a:endParaRPr/>
          </a:p>
          <a:p>
            <a:pPr marL="158750" lvl="0" indent="0" algn="l" rtl="0">
              <a:lnSpc>
                <a:spcPct val="100000"/>
              </a:lnSpc>
              <a:spcBef>
                <a:spcPts val="0"/>
              </a:spcBef>
              <a:spcAft>
                <a:spcPts val="0"/>
              </a:spcAft>
              <a:buClr>
                <a:schemeClr val="dk1"/>
              </a:buClr>
              <a:buSzPts val="1100"/>
              <a:buFont typeface="Calibri"/>
              <a:buNone/>
            </a:pPr>
            <a:endParaRPr/>
          </a:p>
          <a:p>
            <a:pPr marL="158750" lvl="0" indent="0" algn="l" rtl="0">
              <a:lnSpc>
                <a:spcPct val="100000"/>
              </a:lnSpc>
              <a:spcBef>
                <a:spcPts val="0"/>
              </a:spcBef>
              <a:spcAft>
                <a:spcPts val="0"/>
              </a:spcAft>
              <a:buClr>
                <a:schemeClr val="dk1"/>
              </a:buClr>
              <a:buSzPts val="1100"/>
              <a:buFont typeface="Calibri"/>
              <a:buNone/>
            </a:pPr>
            <a:r>
              <a:rPr lang="en-US"/>
              <a:t>As we all know, Google Brain in their April 2020 arXiv paper claimed super-human macro placement through use of Deep Reinforcement Learning! [Since then, many Google talks along with their Nature paper published last year reinforce this claim.]</a:t>
            </a:r>
            <a:endParaRPr/>
          </a:p>
          <a:p>
            <a:pPr marL="158750" lvl="0" indent="0" algn="l" rtl="0">
              <a:lnSpc>
                <a:spcPct val="100000"/>
              </a:lnSpc>
              <a:spcBef>
                <a:spcPts val="0"/>
              </a:spcBef>
              <a:spcAft>
                <a:spcPts val="0"/>
              </a:spcAft>
              <a:buClr>
                <a:schemeClr val="dk1"/>
              </a:buClr>
              <a:buSzPts val="1100"/>
              <a:buFont typeface="Calibri"/>
              <a:buNone/>
            </a:pPr>
            <a:endParaRPr/>
          </a:p>
          <a:p>
            <a:pPr marL="158750" lvl="0" indent="0" algn="l" rtl="0">
              <a:lnSpc>
                <a:spcPct val="100000"/>
              </a:lnSpc>
              <a:spcBef>
                <a:spcPts val="0"/>
              </a:spcBef>
              <a:spcAft>
                <a:spcPts val="0"/>
              </a:spcAft>
              <a:buClr>
                <a:schemeClr val="dk1"/>
              </a:buClr>
              <a:buSzPts val="1100"/>
              <a:buFont typeface="Calibri"/>
              <a:buNone/>
            </a:pPr>
            <a:r>
              <a:rPr lang="en-US" b="1"/>
              <a:t>MORE IMMEDIATELY:</a:t>
            </a:r>
            <a:r>
              <a:rPr lang="en-US"/>
              <a:t> there’s still a lot of regression and image classification going on – putting jobs onto the right-sized servers, or looking for litho hotspots.</a:t>
            </a:r>
            <a:endParaRPr/>
          </a:p>
          <a:p>
            <a:pPr marL="158750" lvl="0" indent="0" algn="l" rtl="0">
              <a:spcBef>
                <a:spcPts val="0"/>
              </a:spcBef>
              <a:spcAft>
                <a:spcPts val="0"/>
              </a:spcAft>
              <a:buClr>
                <a:schemeClr val="dk1"/>
              </a:buClr>
              <a:buSzPts val="1200"/>
              <a:buFont typeface="Calibri"/>
              <a:buNone/>
            </a:pPr>
            <a:endParaRPr b="1"/>
          </a:p>
        </p:txBody>
      </p:sp>
      <p:sp>
        <p:nvSpPr>
          <p:cNvPr id="288" name="Google Shape;288;p19: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19</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lvl="0" indent="0" algn="l" rtl="0">
              <a:spcBef>
                <a:spcPts val="0"/>
              </a:spcBef>
              <a:spcAft>
                <a:spcPts val="0"/>
              </a:spcAft>
              <a:buNone/>
            </a:pPr>
            <a:r>
              <a:rPr lang="en-US"/>
              <a:t>Here is the agenda.  We will have a 20-minute break after the first main section on OpenROAD Python APIs. After the break, the second main section will be cover CircuitOps. Then we will conclude by mentioning other efforts worldwide, and have Q&amp;A. This room is available to continue beyond 5pm if there is interest.</a:t>
            </a:r>
            <a:endParaRPr/>
          </a:p>
        </p:txBody>
      </p:sp>
      <p:sp>
        <p:nvSpPr>
          <p:cNvPr id="117" name="Google Shape;117;p2: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0:notes"/>
          <p:cNvSpPr>
            <a:spLocks noGrp="1" noRot="1" noChangeAspect="1"/>
          </p:cNvSpPr>
          <p:nvPr>
            <p:ph type="sldImg" idx="2"/>
          </p:nvPr>
        </p:nvSpPr>
        <p:spPr>
          <a:xfrm>
            <a:off x="3076575" y="541338"/>
            <a:ext cx="3600450" cy="2700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20: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158750" lvl="0" indent="0" algn="l" rtl="0">
              <a:lnSpc>
                <a:spcPct val="100000"/>
              </a:lnSpc>
              <a:spcBef>
                <a:spcPts val="0"/>
              </a:spcBef>
              <a:spcAft>
                <a:spcPts val="0"/>
              </a:spcAft>
              <a:buClr>
                <a:schemeClr val="dk1"/>
              </a:buClr>
              <a:buSzPts val="1100"/>
              <a:buFont typeface="Calibri"/>
              <a:buNone/>
            </a:pPr>
            <a:r>
              <a:rPr lang="en-US" b="0"/>
              <a:t>And WHY “Machine Learning for CAD” -- </a:t>
            </a:r>
            <a:endParaRPr/>
          </a:p>
          <a:p>
            <a:pPr marL="457200" lvl="0" indent="-228600" algn="l" rtl="0">
              <a:lnSpc>
                <a:spcPct val="100000"/>
              </a:lnSpc>
              <a:spcBef>
                <a:spcPts val="0"/>
              </a:spcBef>
              <a:spcAft>
                <a:spcPts val="0"/>
              </a:spcAft>
              <a:buClr>
                <a:schemeClr val="dk1"/>
              </a:buClr>
              <a:buSzPts val="1100"/>
              <a:buFont typeface="Calibri"/>
              <a:buNone/>
            </a:pPr>
            <a:endParaRPr b="0"/>
          </a:p>
          <a:p>
            <a:pPr marL="158750" lvl="0" indent="0" algn="l" rtl="0">
              <a:lnSpc>
                <a:spcPct val="100000"/>
              </a:lnSpc>
              <a:spcBef>
                <a:spcPts val="0"/>
              </a:spcBef>
              <a:spcAft>
                <a:spcPts val="0"/>
              </a:spcAft>
              <a:buClr>
                <a:schemeClr val="dk1"/>
              </a:buClr>
              <a:buSzPts val="1100"/>
              <a:buFont typeface="Calibri"/>
              <a:buNone/>
            </a:pPr>
            <a:r>
              <a:rPr lang="en-US" b="1"/>
              <a:t>[CLICK] </a:t>
            </a:r>
            <a:r>
              <a:rPr lang="en-US" b="1">
                <a:solidFill>
                  <a:srgbClr val="1B00C0"/>
                </a:solidFill>
              </a:rPr>
              <a:t>You need models to have predictions</a:t>
            </a:r>
            <a:endParaRPr/>
          </a:p>
          <a:p>
            <a:pPr marL="158750" lvl="0" indent="0" algn="l" rtl="0">
              <a:lnSpc>
                <a:spcPct val="100000"/>
              </a:lnSpc>
              <a:spcBef>
                <a:spcPts val="0"/>
              </a:spcBef>
              <a:spcAft>
                <a:spcPts val="0"/>
              </a:spcAft>
              <a:buClr>
                <a:srgbClr val="1B00C0"/>
              </a:buClr>
              <a:buSzPts val="1100"/>
              <a:buFont typeface="Calibri"/>
              <a:buNone/>
            </a:pPr>
            <a:r>
              <a:rPr lang="en-US" b="1">
                <a:solidFill>
                  <a:srgbClr val="1B00C0"/>
                </a:solidFill>
              </a:rPr>
              <a:t>[CLICK] You need predictions that you can leverage in exploration</a:t>
            </a:r>
            <a:endParaRPr/>
          </a:p>
          <a:p>
            <a:pPr marL="158750" lvl="0" indent="0" algn="l" rtl="0">
              <a:lnSpc>
                <a:spcPct val="100000"/>
              </a:lnSpc>
              <a:spcBef>
                <a:spcPts val="0"/>
              </a:spcBef>
              <a:spcAft>
                <a:spcPts val="0"/>
              </a:spcAft>
              <a:buClr>
                <a:srgbClr val="FF0000"/>
              </a:buClr>
              <a:buSzPts val="1100"/>
              <a:buFont typeface="Calibri"/>
              <a:buNone/>
            </a:pPr>
            <a:r>
              <a:rPr lang="en-US" b="1">
                <a:solidFill>
                  <a:srgbClr val="FF0000"/>
                </a:solidFill>
              </a:rPr>
              <a:t>[CLICK] What you can’t predict, you guardband</a:t>
            </a:r>
            <a:endParaRPr b="1">
              <a:solidFill>
                <a:srgbClr val="FF0000"/>
              </a:solidFill>
            </a:endParaRPr>
          </a:p>
          <a:p>
            <a:pPr marL="158750" lvl="0" indent="0" algn="l" rtl="0">
              <a:lnSpc>
                <a:spcPct val="100000"/>
              </a:lnSpc>
              <a:spcBef>
                <a:spcPts val="0"/>
              </a:spcBef>
              <a:spcAft>
                <a:spcPts val="0"/>
              </a:spcAft>
              <a:buClr>
                <a:srgbClr val="FF0000"/>
              </a:buClr>
              <a:buSzPts val="1100"/>
              <a:buFont typeface="Calibri"/>
              <a:buNone/>
            </a:pPr>
            <a:r>
              <a:rPr lang="en-US" b="1">
                <a:solidFill>
                  <a:srgbClr val="FF0000"/>
                </a:solidFill>
              </a:rPr>
              <a:t>[CLICK] What you don’t explore, you leave on the table</a:t>
            </a:r>
            <a:endParaRPr/>
          </a:p>
          <a:p>
            <a:pPr marL="158750" lvl="0" indent="0" algn="l" rtl="0">
              <a:lnSpc>
                <a:spcPct val="100000"/>
              </a:lnSpc>
              <a:spcBef>
                <a:spcPts val="0"/>
              </a:spcBef>
              <a:spcAft>
                <a:spcPts val="0"/>
              </a:spcAft>
              <a:buClr>
                <a:srgbClr val="1B00C0"/>
              </a:buClr>
              <a:buSzPts val="1100"/>
              <a:buFont typeface="Calibri"/>
              <a:buNone/>
            </a:pPr>
            <a:r>
              <a:rPr lang="en-US" b="1">
                <a:solidFill>
                  <a:srgbClr val="1B00C0"/>
                </a:solidFill>
              </a:rPr>
              <a:t>[CLICK]  And:  those last two are really bad news.</a:t>
            </a:r>
            <a:endParaRPr/>
          </a:p>
          <a:p>
            <a:pPr marL="457200" lvl="0" indent="-228600" algn="l" rtl="0">
              <a:lnSpc>
                <a:spcPct val="100000"/>
              </a:lnSpc>
              <a:spcBef>
                <a:spcPts val="0"/>
              </a:spcBef>
              <a:spcAft>
                <a:spcPts val="0"/>
              </a:spcAft>
              <a:buClr>
                <a:schemeClr val="dk1"/>
              </a:buClr>
              <a:buSzPts val="1100"/>
              <a:buFont typeface="Calibri"/>
              <a:buNone/>
            </a:pPr>
            <a:endParaRPr b="1"/>
          </a:p>
          <a:p>
            <a:pPr marL="158750" lvl="0" indent="0" algn="l" rtl="0">
              <a:lnSpc>
                <a:spcPct val="100000"/>
              </a:lnSpc>
              <a:spcBef>
                <a:spcPts val="0"/>
              </a:spcBef>
              <a:spcAft>
                <a:spcPts val="0"/>
              </a:spcAft>
              <a:buClr>
                <a:schemeClr val="dk1"/>
              </a:buClr>
              <a:buSzPts val="1100"/>
              <a:buFont typeface="Calibri"/>
              <a:buNone/>
            </a:pPr>
            <a:r>
              <a:rPr lang="en-US" b="1"/>
              <a:t>[CLICK] </a:t>
            </a:r>
            <a:r>
              <a:rPr lang="en-US" b="0"/>
              <a:t>With slowdown of process scaling, we are in an Era of Optimization, where we look for ML to win us Quality, Schedule and Cost. </a:t>
            </a:r>
            <a:r>
              <a:rPr lang="en-US" b="1"/>
              <a:t>[CLICK] </a:t>
            </a:r>
            <a:r>
              <a:rPr lang="en-US" b="0"/>
              <a:t>For example, less miscorrelation between creation tools and signoff tools improves design schedule and quality.</a:t>
            </a:r>
            <a:endParaRPr sz="1100" b="0">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Calibri"/>
              <a:buNone/>
            </a:pPr>
            <a:r>
              <a:rPr lang="en-US" sz="1800" b="1">
                <a:latin typeface="Calibri"/>
                <a:ea typeface="Calibri"/>
                <a:cs typeface="Calibri"/>
                <a:sym typeface="Calibri"/>
              </a:rPr>
              <a:t>[CLICK] So in a nutshell, </a:t>
            </a:r>
            <a:r>
              <a:rPr lang="en-US" sz="1800">
                <a:latin typeface="Calibri"/>
                <a:ea typeface="Calibri"/>
                <a:cs typeface="Calibri"/>
                <a:sym typeface="Calibri"/>
              </a:rPr>
              <a:t>we hope ML brings us Scaling.</a:t>
            </a:r>
            <a:endParaRPr/>
          </a:p>
          <a:p>
            <a:pPr marL="457200" lvl="0" indent="-228600" algn="l" rtl="0">
              <a:lnSpc>
                <a:spcPct val="100000"/>
              </a:lnSpc>
              <a:spcBef>
                <a:spcPts val="0"/>
              </a:spcBef>
              <a:spcAft>
                <a:spcPts val="0"/>
              </a:spcAft>
              <a:buClr>
                <a:schemeClr val="dk1"/>
              </a:buClr>
              <a:buSzPts val="1100"/>
              <a:buFont typeface="Calibri"/>
              <a:buNone/>
            </a:pPr>
            <a:endParaRPr b="1"/>
          </a:p>
          <a:p>
            <a:pPr marL="158750" lvl="0" indent="0" algn="l" rtl="0">
              <a:lnSpc>
                <a:spcPct val="100000"/>
              </a:lnSpc>
              <a:spcBef>
                <a:spcPts val="0"/>
              </a:spcBef>
              <a:spcAft>
                <a:spcPts val="0"/>
              </a:spcAft>
              <a:buClr>
                <a:schemeClr val="dk1"/>
              </a:buClr>
              <a:buSzPts val="1100"/>
              <a:buFont typeface="Calibri"/>
              <a:buNone/>
            </a:pPr>
            <a:r>
              <a:rPr lang="en-US" b="0" i="1"/>
              <a:t>[[Cost of correlation vs. cost of miscorrelation ..]]</a:t>
            </a:r>
            <a:endParaRPr/>
          </a:p>
          <a:p>
            <a:pPr marL="158750" lvl="0" indent="0" algn="l" rtl="0">
              <a:spcBef>
                <a:spcPts val="0"/>
              </a:spcBef>
              <a:spcAft>
                <a:spcPts val="0"/>
              </a:spcAft>
              <a:buClr>
                <a:schemeClr val="dk1"/>
              </a:buClr>
              <a:buSzPts val="1200"/>
              <a:buFont typeface="Calibri"/>
              <a:buNone/>
            </a:pPr>
            <a:endParaRPr b="0"/>
          </a:p>
        </p:txBody>
      </p:sp>
      <p:sp>
        <p:nvSpPr>
          <p:cNvPr id="295" name="Google Shape;295;p20: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20</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1:notes"/>
          <p:cNvSpPr>
            <a:spLocks noGrp="1" noRot="1" noChangeAspect="1"/>
          </p:cNvSpPr>
          <p:nvPr>
            <p:ph type="sldImg" idx="2"/>
          </p:nvPr>
        </p:nvSpPr>
        <p:spPr>
          <a:xfrm>
            <a:off x="3076575" y="541338"/>
            <a:ext cx="3600450" cy="2700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1: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158750" lvl="0" indent="0" algn="l" rtl="0">
              <a:lnSpc>
                <a:spcPct val="100000"/>
              </a:lnSpc>
              <a:spcBef>
                <a:spcPts val="0"/>
              </a:spcBef>
              <a:spcAft>
                <a:spcPts val="0"/>
              </a:spcAft>
              <a:buClr>
                <a:schemeClr val="dk1"/>
              </a:buClr>
              <a:buSzPts val="1100"/>
              <a:buFont typeface="Calibri"/>
              <a:buNone/>
            </a:pPr>
            <a:r>
              <a:rPr lang="en-US" sz="1200"/>
              <a:t>These four aspects of ML in EDA are becoming real very fast.</a:t>
            </a:r>
            <a:endParaRPr/>
          </a:p>
          <a:p>
            <a:pPr marL="158750" lvl="0" indent="0" algn="l" rtl="0">
              <a:lnSpc>
                <a:spcPct val="100000"/>
              </a:lnSpc>
              <a:spcBef>
                <a:spcPts val="0"/>
              </a:spcBef>
              <a:spcAft>
                <a:spcPts val="0"/>
              </a:spcAft>
              <a:buClr>
                <a:schemeClr val="dk1"/>
              </a:buClr>
              <a:buSzPts val="1100"/>
              <a:buFont typeface="Calibri"/>
              <a:buNone/>
            </a:pPr>
            <a:r>
              <a:rPr lang="en-US" sz="1200"/>
              <a:t>There’s </a:t>
            </a:r>
            <a:r>
              <a:rPr lang="en-US" sz="1200" b="1">
                <a:solidFill>
                  <a:schemeClr val="dk1"/>
                </a:solidFill>
                <a:latin typeface="Arial"/>
                <a:ea typeface="Arial"/>
                <a:cs typeface="Arial"/>
                <a:sym typeface="Arial"/>
              </a:rPr>
              <a:t>mechanization. </a:t>
            </a:r>
            <a:r>
              <a:rPr lang="en-US" sz="1200">
                <a:solidFill>
                  <a:schemeClr val="dk1"/>
                </a:solidFill>
                <a:latin typeface="Arial"/>
                <a:ea typeface="Arial"/>
                <a:cs typeface="Arial"/>
                <a:sym typeface="Arial"/>
              </a:rPr>
              <a:t>We want to take time-consuming, error-prone, trial-and-error design tasks, such as floorplanning or timing closure, and build superhuman, automated capability. </a:t>
            </a:r>
            <a:r>
              <a:rPr lang="en-US" sz="1200" b="1">
                <a:solidFill>
                  <a:schemeClr val="dk1"/>
                </a:solidFill>
                <a:latin typeface="Arial"/>
                <a:ea typeface="Arial"/>
                <a:cs typeface="Arial"/>
                <a:sym typeface="Arial"/>
              </a:rPr>
              <a:t>AutoTuning is a form of mechanization that helps take human experts out of critical paths to finding good design solutions or tool/flow settings.</a:t>
            </a:r>
            <a:endParaRPr sz="1200"/>
          </a:p>
          <a:p>
            <a:pPr marL="158750" lvl="0" indent="0" algn="l" rtl="0">
              <a:lnSpc>
                <a:spcPct val="100000"/>
              </a:lnSpc>
              <a:spcBef>
                <a:spcPts val="0"/>
              </a:spcBef>
              <a:spcAft>
                <a:spcPts val="0"/>
              </a:spcAft>
              <a:buClr>
                <a:schemeClr val="dk1"/>
              </a:buClr>
              <a:buSzPts val="1100"/>
              <a:buFont typeface="Calibri"/>
              <a:buNone/>
            </a:pPr>
            <a:endParaRPr sz="1200" b="1">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200" b="1">
                <a:solidFill>
                  <a:schemeClr val="dk1"/>
                </a:solidFill>
                <a:latin typeface="Arial"/>
                <a:ea typeface="Arial"/>
                <a:cs typeface="Arial"/>
                <a:sym typeface="Arial"/>
              </a:rPr>
              <a:t>[CLICK] </a:t>
            </a:r>
            <a:r>
              <a:rPr lang="en-US" sz="1200" b="0">
                <a:solidFill>
                  <a:schemeClr val="dk1"/>
                </a:solidFill>
                <a:latin typeface="Arial"/>
                <a:ea typeface="Arial"/>
                <a:cs typeface="Arial"/>
                <a:sym typeface="Arial"/>
              </a:rPr>
              <a:t>There’s </a:t>
            </a:r>
            <a:r>
              <a:rPr lang="en-US" sz="1200" b="1">
                <a:solidFill>
                  <a:schemeClr val="dk1"/>
                </a:solidFill>
                <a:latin typeface="Arial"/>
                <a:ea typeface="Arial"/>
                <a:cs typeface="Arial"/>
                <a:sym typeface="Arial"/>
              </a:rPr>
              <a:t>orchestration. </a:t>
            </a:r>
            <a:r>
              <a:rPr lang="en-US" sz="1200">
                <a:solidFill>
                  <a:schemeClr val="dk1"/>
                </a:solidFill>
                <a:latin typeface="Arial"/>
                <a:ea typeface="Arial"/>
                <a:cs typeface="Arial"/>
                <a:sym typeface="Arial"/>
              </a:rPr>
              <a:t>If we have automated design capability, how do we optimally orchestrate </a:t>
            </a:r>
            <a:r>
              <a:rPr lang="en-US" sz="1200" b="1">
                <a:solidFill>
                  <a:schemeClr val="dk1"/>
                </a:solidFill>
                <a:latin typeface="Arial"/>
                <a:ea typeface="Arial"/>
                <a:cs typeface="Arial"/>
                <a:sym typeface="Arial"/>
              </a:rPr>
              <a:t>N copies</a:t>
            </a:r>
            <a:r>
              <a:rPr lang="en-US" sz="1200">
                <a:solidFill>
                  <a:schemeClr val="dk1"/>
                </a:solidFill>
                <a:latin typeface="Arial"/>
                <a:ea typeface="Arial"/>
                <a:cs typeface="Arial"/>
                <a:sym typeface="Arial"/>
              </a:rPr>
              <a:t> of it?  </a:t>
            </a:r>
            <a:r>
              <a:rPr lang="en-US" sz="1200" b="1">
                <a:solidFill>
                  <a:schemeClr val="dk1"/>
                </a:solidFill>
                <a:latin typeface="Arial"/>
                <a:ea typeface="Arial"/>
                <a:cs typeface="Arial"/>
                <a:sym typeface="Arial"/>
              </a:rPr>
              <a:t>Again: see Autotuning and evolutionary methods as a jumping-off point.</a:t>
            </a:r>
            <a:endParaRPr sz="1100" b="0">
              <a:solidFill>
                <a:srgbClr val="000000"/>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200" b="1">
                <a:solidFill>
                  <a:schemeClr val="dk1"/>
                </a:solidFill>
                <a:latin typeface="Arial"/>
                <a:ea typeface="Arial"/>
                <a:cs typeface="Arial"/>
                <a:sym typeface="Arial"/>
              </a:rPr>
              <a:t>[CLICK] </a:t>
            </a:r>
            <a:r>
              <a:rPr lang="en-US" sz="1200" b="0">
                <a:solidFill>
                  <a:schemeClr val="dk1"/>
                </a:solidFill>
                <a:latin typeface="Arial"/>
                <a:ea typeface="Arial"/>
                <a:cs typeface="Arial"/>
                <a:sym typeface="Arial"/>
              </a:rPr>
              <a:t>There’s </a:t>
            </a:r>
            <a:r>
              <a:rPr lang="en-US" sz="1200" b="1">
                <a:solidFill>
                  <a:schemeClr val="dk1"/>
                </a:solidFill>
                <a:latin typeface="Arial"/>
                <a:ea typeface="Arial"/>
                <a:cs typeface="Arial"/>
                <a:sym typeface="Arial"/>
              </a:rPr>
              <a:t>modeling and prediction, </a:t>
            </a:r>
            <a:r>
              <a:rPr lang="en-US" sz="1200" b="0">
                <a:solidFill>
                  <a:schemeClr val="dk1"/>
                </a:solidFill>
                <a:latin typeface="Arial"/>
                <a:ea typeface="Arial"/>
                <a:cs typeface="Arial"/>
                <a:sym typeface="Arial"/>
              </a:rPr>
              <a:t>where almost all efforts have been focused.  </a:t>
            </a:r>
            <a:r>
              <a:rPr lang="en-US" sz="1200" b="1">
                <a:solidFill>
                  <a:schemeClr val="dk1"/>
                </a:solidFill>
                <a:latin typeface="Arial"/>
                <a:ea typeface="Arial"/>
                <a:cs typeface="Arial"/>
                <a:sym typeface="Arial"/>
              </a:rPr>
              <a:t>Of course, you need data to learn from. This is where stuff like METRICS – which some of you have seen from my group for over 20 years – comes in.</a:t>
            </a:r>
            <a:endParaRPr sz="1200"/>
          </a:p>
          <a:p>
            <a:pPr marL="158750" lvl="0" indent="0" algn="l" rtl="0">
              <a:lnSpc>
                <a:spcPct val="100000"/>
              </a:lnSpc>
              <a:spcBef>
                <a:spcPts val="0"/>
              </a:spcBef>
              <a:spcAft>
                <a:spcPts val="0"/>
              </a:spcAft>
              <a:buClr>
                <a:schemeClr val="dk1"/>
              </a:buClr>
              <a:buSzPts val="1100"/>
              <a:buFont typeface="Arial"/>
              <a:buNone/>
            </a:pPr>
            <a:r>
              <a:rPr lang="en-US" sz="1200" b="0">
                <a:solidFill>
                  <a:schemeClr val="dk1"/>
                </a:solidFill>
                <a:latin typeface="Arial"/>
                <a:ea typeface="Arial"/>
                <a:cs typeface="Arial"/>
                <a:sym typeface="Arial"/>
              </a:rPr>
              <a:t>Remember: </a:t>
            </a:r>
            <a:r>
              <a:rPr lang="en-US" sz="1200" b="1">
                <a:solidFill>
                  <a:schemeClr val="dk1"/>
                </a:solidFill>
                <a:latin typeface="Arial"/>
                <a:ea typeface="Arial"/>
                <a:cs typeface="Arial"/>
                <a:sym typeface="Arial"/>
              </a:rPr>
              <a:t>Predictions</a:t>
            </a:r>
            <a:r>
              <a:rPr lang="en-US" sz="1200">
                <a:solidFill>
                  <a:schemeClr val="dk1"/>
                </a:solidFill>
                <a:latin typeface="Arial"/>
                <a:ea typeface="Arial"/>
                <a:cs typeface="Arial"/>
                <a:sym typeface="Arial"/>
              </a:rPr>
              <a:t> let us </a:t>
            </a:r>
            <a:r>
              <a:rPr lang="en-US" sz="1200" b="1">
                <a:solidFill>
                  <a:schemeClr val="dk1"/>
                </a:solidFill>
                <a:latin typeface="Arial"/>
                <a:ea typeface="Arial"/>
                <a:cs typeface="Arial"/>
                <a:sym typeface="Arial"/>
              </a:rPr>
              <a:t>PRUNE</a:t>
            </a:r>
            <a:r>
              <a:rPr lang="en-US" sz="1200">
                <a:solidFill>
                  <a:schemeClr val="dk1"/>
                </a:solidFill>
                <a:latin typeface="Arial"/>
                <a:ea typeface="Arial"/>
                <a:cs typeface="Arial"/>
                <a:sym typeface="Arial"/>
              </a:rPr>
              <a:t> unpromising design trajectories, and do better WITHIN our RESOURCE LIMITS.</a:t>
            </a:r>
            <a:endParaRPr sz="1100" b="0">
              <a:solidFill>
                <a:srgbClr val="000000"/>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200" b="1">
                <a:solidFill>
                  <a:schemeClr val="dk1"/>
                </a:solidFill>
                <a:latin typeface="Arial"/>
                <a:ea typeface="Arial"/>
                <a:cs typeface="Arial"/>
                <a:sym typeface="Arial"/>
              </a:rPr>
              <a:t>[CLICK] </a:t>
            </a:r>
            <a:r>
              <a:rPr lang="en-US" sz="1200" b="0">
                <a:solidFill>
                  <a:schemeClr val="dk1"/>
                </a:solidFill>
                <a:latin typeface="Arial"/>
                <a:ea typeface="Arial"/>
                <a:cs typeface="Arial"/>
                <a:sym typeface="Arial"/>
              </a:rPr>
              <a:t>And the field is moving fast on this last aspect: f</a:t>
            </a:r>
            <a:r>
              <a:rPr lang="en-US" sz="1200">
                <a:solidFill>
                  <a:schemeClr val="dk1"/>
                </a:solidFill>
                <a:latin typeface="Arial"/>
                <a:ea typeface="Arial"/>
                <a:cs typeface="Arial"/>
                <a:sym typeface="Arial"/>
              </a:rPr>
              <a:t>rom Reinforcement Learning toward Intelligence and, ultimately, self-driving ML-enabled EDA.</a:t>
            </a:r>
            <a:endParaRPr sz="1200"/>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Along the way, we will attack a number of GENERIC NEEDS.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latin typeface="Arial"/>
              <a:ea typeface="Arial"/>
              <a:cs typeface="Arial"/>
              <a:sym typeface="Arial"/>
            </a:endParaRPr>
          </a:p>
        </p:txBody>
      </p:sp>
      <p:sp>
        <p:nvSpPr>
          <p:cNvPr id="303" name="Google Shape;303;p21:notes"/>
          <p:cNvSpPr txBox="1">
            <a:spLocks noGrp="1"/>
          </p:cNvSpPr>
          <p:nvPr>
            <p:ph type="sldNum" idx="12"/>
          </p:nvPr>
        </p:nvSpPr>
        <p:spPr>
          <a:xfrm>
            <a:off x="0" y="0"/>
            <a:ext cx="0" cy="0"/>
          </a:xfrm>
          <a:prstGeom prst="rect">
            <a:avLst/>
          </a:prstGeom>
          <a:noFill/>
          <a:ln>
            <a:noFill/>
          </a:ln>
        </p:spPr>
        <p:txBody>
          <a:bodyPr spcFirstLastPara="1" wrap="square" lIns="87400" tIns="43700" rIns="87400" bIns="43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t>21</a:t>
            </a:fld>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2:notes"/>
          <p:cNvSpPr>
            <a:spLocks noGrp="1" noRot="1" noChangeAspect="1"/>
          </p:cNvSpPr>
          <p:nvPr>
            <p:ph type="sldImg" idx="2"/>
          </p:nvPr>
        </p:nvSpPr>
        <p:spPr>
          <a:xfrm>
            <a:off x="3076575" y="541338"/>
            <a:ext cx="3600450" cy="2700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22: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158750" lvl="0" indent="0" algn="l" rtl="0">
              <a:lnSpc>
                <a:spcPct val="100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One </a:t>
            </a:r>
            <a:r>
              <a:rPr lang="en-US" sz="1200" b="1">
                <a:solidFill>
                  <a:schemeClr val="dk1"/>
                </a:solidFill>
                <a:latin typeface="Arial"/>
                <a:ea typeface="Arial"/>
                <a:cs typeface="Arial"/>
                <a:sym typeface="Arial"/>
              </a:rPr>
              <a:t>GENERIC NEED</a:t>
            </a:r>
            <a:r>
              <a:rPr lang="en-US" sz="1200">
                <a:solidFill>
                  <a:schemeClr val="dk1"/>
                </a:solidFill>
                <a:latin typeface="Arial"/>
                <a:ea typeface="Arial"/>
                <a:cs typeface="Arial"/>
                <a:sym typeface="Arial"/>
              </a:rPr>
              <a:t> IS:  PREDICT </a:t>
            </a:r>
            <a:r>
              <a:rPr lang="en-US" sz="1200" b="1">
                <a:solidFill>
                  <a:schemeClr val="dk1"/>
                </a:solidFill>
                <a:latin typeface="Arial"/>
                <a:ea typeface="Arial"/>
                <a:cs typeface="Arial"/>
                <a:sym typeface="Arial"/>
              </a:rPr>
              <a:t>WHETHER A TOOL RUN IS GOING TO FAIL.    </a:t>
            </a:r>
            <a:endParaRPr sz="1200"/>
          </a:p>
          <a:p>
            <a:pPr marL="457200" lvl="0" indent="-228600" algn="l" rtl="0">
              <a:lnSpc>
                <a:spcPct val="100000"/>
              </a:lnSpc>
              <a:spcBef>
                <a:spcPts val="0"/>
              </a:spcBef>
              <a:spcAft>
                <a:spcPts val="0"/>
              </a:spcAft>
              <a:buClr>
                <a:schemeClr val="dk1"/>
              </a:buClr>
              <a:buSzPts val="1100"/>
              <a:buFont typeface="Calibri"/>
              <a:buNone/>
            </a:pPr>
            <a:endParaRPr sz="120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For example, with the detailed router, you don’t want to wait a week for it to finish with 90 thousand violations.  </a:t>
            </a:r>
            <a:endParaRPr sz="1200"/>
          </a:p>
          <a:p>
            <a:pPr marL="457200" lvl="0" indent="-228600" algn="l" rtl="0">
              <a:lnSpc>
                <a:spcPct val="100000"/>
              </a:lnSpc>
              <a:spcBef>
                <a:spcPts val="0"/>
              </a:spcBef>
              <a:spcAft>
                <a:spcPts val="0"/>
              </a:spcAft>
              <a:buClr>
                <a:schemeClr val="dk1"/>
              </a:buClr>
              <a:buSzPts val="1100"/>
              <a:buFont typeface="Calibri"/>
              <a:buNone/>
            </a:pPr>
            <a:endParaRPr sz="120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In </a:t>
            </a:r>
            <a:r>
              <a:rPr lang="en-US" sz="1200" b="1">
                <a:solidFill>
                  <a:schemeClr val="dk1"/>
                </a:solidFill>
                <a:latin typeface="Arial"/>
                <a:ea typeface="Arial"/>
                <a:cs typeface="Arial"/>
                <a:sym typeface="Arial"/>
              </a:rPr>
              <a:t>[CLICK] </a:t>
            </a:r>
            <a:r>
              <a:rPr lang="en-US" sz="1200">
                <a:solidFill>
                  <a:schemeClr val="dk1"/>
                </a:solidFill>
                <a:latin typeface="Arial"/>
                <a:ea typeface="Arial"/>
                <a:cs typeface="Arial"/>
                <a:sym typeface="Arial"/>
              </a:rPr>
              <a:t>this picture, router </a:t>
            </a:r>
            <a:r>
              <a:rPr lang="en-US" sz="1200" b="1">
                <a:solidFill>
                  <a:schemeClr val="dk1"/>
                </a:solidFill>
                <a:latin typeface="Arial"/>
                <a:ea typeface="Arial"/>
                <a:cs typeface="Arial"/>
                <a:sym typeface="Arial"/>
              </a:rPr>
              <a:t>iteration count</a:t>
            </a:r>
            <a:r>
              <a:rPr lang="en-US" sz="1200">
                <a:solidFill>
                  <a:schemeClr val="dk1"/>
                </a:solidFill>
                <a:latin typeface="Arial"/>
                <a:ea typeface="Arial"/>
                <a:cs typeface="Arial"/>
                <a:sym typeface="Arial"/>
              </a:rPr>
              <a:t> is on the X-AXIS. LOG of the number of DRVs is on the Y-AXIS. </a:t>
            </a:r>
            <a:endParaRPr sz="1200"/>
          </a:p>
          <a:p>
            <a:pPr marL="457200" lvl="0" indent="-228600" algn="l" rtl="0">
              <a:lnSpc>
                <a:spcPct val="100000"/>
              </a:lnSpc>
              <a:spcBef>
                <a:spcPts val="0"/>
              </a:spcBef>
              <a:spcAft>
                <a:spcPts val="0"/>
              </a:spcAft>
              <a:buClr>
                <a:schemeClr val="dk1"/>
              </a:buClr>
              <a:buSzPts val="1100"/>
              <a:buFont typeface="Calibri"/>
              <a:buNone/>
            </a:pPr>
            <a:endParaRPr sz="1200" b="1">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200" b="1">
                <a:solidFill>
                  <a:schemeClr val="dk1"/>
                </a:solidFill>
                <a:latin typeface="Arial"/>
                <a:ea typeface="Arial"/>
                <a:cs typeface="Arial"/>
                <a:sym typeface="Arial"/>
              </a:rPr>
              <a:t>[CLICK] So it’s a TIME SERIES. </a:t>
            </a:r>
            <a:r>
              <a:rPr lang="en-US" sz="1200">
                <a:solidFill>
                  <a:schemeClr val="dk1"/>
                </a:solidFill>
                <a:latin typeface="Arial"/>
                <a:ea typeface="Arial"/>
                <a:cs typeface="Arial"/>
                <a:sym typeface="Arial"/>
              </a:rPr>
              <a:t> And our goal is to </a:t>
            </a:r>
            <a:r>
              <a:rPr lang="en-US" sz="1200" b="1">
                <a:solidFill>
                  <a:schemeClr val="dk1"/>
                </a:solidFill>
                <a:latin typeface="Arial"/>
                <a:ea typeface="Arial"/>
                <a:cs typeface="Arial"/>
                <a:sym typeface="Arial"/>
              </a:rPr>
              <a:t>LEARN</a:t>
            </a:r>
            <a:r>
              <a:rPr lang="en-US" sz="1200">
                <a:solidFill>
                  <a:schemeClr val="dk1"/>
                </a:solidFill>
                <a:latin typeface="Arial"/>
                <a:ea typeface="Arial"/>
                <a:cs typeface="Arial"/>
                <a:sym typeface="Arial"/>
              </a:rPr>
              <a:t> to kill the red and orange runs early, but let the green run finish.  </a:t>
            </a:r>
            <a:endParaRPr/>
          </a:p>
          <a:p>
            <a:pPr marL="158750" lvl="0" indent="0" algn="l" rtl="0">
              <a:lnSpc>
                <a:spcPct val="100000"/>
              </a:lnSpc>
              <a:spcBef>
                <a:spcPts val="0"/>
              </a:spcBef>
              <a:spcAft>
                <a:spcPts val="0"/>
              </a:spcAft>
              <a:buClr>
                <a:schemeClr val="dk1"/>
              </a:buClr>
              <a:buSzPts val="1100"/>
              <a:buFont typeface="Arial"/>
              <a:buNone/>
            </a:pPr>
            <a:r>
              <a:rPr lang="en-US" sz="1200" b="1">
                <a:solidFill>
                  <a:schemeClr val="dk1"/>
                </a:solidFill>
                <a:latin typeface="Arial"/>
                <a:ea typeface="Arial"/>
                <a:cs typeface="Arial"/>
                <a:sym typeface="Arial"/>
              </a:rPr>
              <a:t>[CLICK] </a:t>
            </a:r>
            <a:r>
              <a:rPr lang="en-US" sz="1200" b="0">
                <a:solidFill>
                  <a:schemeClr val="dk1"/>
                </a:solidFill>
                <a:latin typeface="Arial"/>
                <a:ea typeface="Arial"/>
                <a:cs typeface="Arial"/>
                <a:sym typeface="Arial"/>
              </a:rPr>
              <a:t>And then, we want to learn how to modify the placement to avoid doomed router runs.</a:t>
            </a:r>
            <a:endParaRPr/>
          </a:p>
          <a:p>
            <a:pPr marL="158750" lvl="0" indent="0" algn="l" rtl="0">
              <a:lnSpc>
                <a:spcPct val="100000"/>
              </a:lnSpc>
              <a:spcBef>
                <a:spcPts val="0"/>
              </a:spcBef>
              <a:spcAft>
                <a:spcPts val="0"/>
              </a:spcAft>
              <a:buClr>
                <a:schemeClr val="dk1"/>
              </a:buClr>
              <a:buSzPts val="1100"/>
              <a:buFont typeface="Calibri"/>
              <a:buNone/>
            </a:pPr>
            <a:endParaRPr sz="1200" b="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200" b="0">
                <a:solidFill>
                  <a:schemeClr val="dk1"/>
                </a:solidFill>
                <a:latin typeface="Arial"/>
                <a:ea typeface="Arial"/>
                <a:cs typeface="Arial"/>
                <a:sym typeface="Arial"/>
              </a:rPr>
              <a:t>There are a few other generic ML EDA needs, but in the interest of time you can see the slides and speaker notes offline.</a:t>
            </a:r>
            <a:endParaRPr sz="1200" b="1"/>
          </a:p>
          <a:p>
            <a:pPr marL="158750" lvl="0" indent="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311" name="Google Shape;311;p22: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22</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3:notes"/>
          <p:cNvSpPr>
            <a:spLocks noGrp="1" noRot="1" noChangeAspect="1"/>
          </p:cNvSpPr>
          <p:nvPr>
            <p:ph type="sldImg" idx="2"/>
          </p:nvPr>
        </p:nvSpPr>
        <p:spPr>
          <a:xfrm>
            <a:off x="3076575" y="541338"/>
            <a:ext cx="3600450" cy="2700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23: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158750" lvl="0" indent="0" algn="l" rtl="0">
              <a:lnSpc>
                <a:spcPct val="100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Another </a:t>
            </a:r>
            <a:r>
              <a:rPr lang="en-US" sz="1200" b="1">
                <a:solidFill>
                  <a:schemeClr val="dk1"/>
                </a:solidFill>
                <a:latin typeface="Arial"/>
                <a:ea typeface="Arial"/>
                <a:cs typeface="Arial"/>
                <a:sym typeface="Arial"/>
              </a:rPr>
              <a:t>GENERIC NEED</a:t>
            </a:r>
            <a:r>
              <a:rPr lang="en-US" sz="1200">
                <a:solidFill>
                  <a:schemeClr val="dk1"/>
                </a:solidFill>
                <a:latin typeface="Arial"/>
                <a:ea typeface="Arial"/>
                <a:cs typeface="Arial"/>
                <a:sym typeface="Arial"/>
              </a:rPr>
              <a:t> is in the ANALYSIS realm, where the ORANGE dots show the traditional </a:t>
            </a:r>
            <a:r>
              <a:rPr lang="en-US" sz="1200" b="1">
                <a:solidFill>
                  <a:schemeClr val="dk1"/>
                </a:solidFill>
                <a:latin typeface="Arial"/>
                <a:ea typeface="Arial"/>
                <a:cs typeface="Arial"/>
                <a:sym typeface="Arial"/>
              </a:rPr>
              <a:t>COST</a:t>
            </a:r>
            <a:r>
              <a:rPr lang="en-US" sz="1200">
                <a:solidFill>
                  <a:schemeClr val="dk1"/>
                </a:solidFill>
                <a:latin typeface="Arial"/>
                <a:ea typeface="Arial"/>
                <a:cs typeface="Arial"/>
                <a:sym typeface="Arial"/>
              </a:rPr>
              <a:t> (on the X-axis) versus </a:t>
            </a:r>
            <a:r>
              <a:rPr lang="en-US" sz="1200" b="1">
                <a:solidFill>
                  <a:schemeClr val="dk1"/>
                </a:solidFill>
                <a:latin typeface="Arial"/>
                <a:ea typeface="Arial"/>
                <a:cs typeface="Arial"/>
                <a:sym typeface="Arial"/>
              </a:rPr>
              <a:t>ACCURACY</a:t>
            </a:r>
            <a:r>
              <a:rPr lang="en-US" sz="1200">
                <a:solidFill>
                  <a:schemeClr val="dk1"/>
                </a:solidFill>
                <a:latin typeface="Arial"/>
                <a:ea typeface="Arial"/>
                <a:cs typeface="Arial"/>
                <a:sym typeface="Arial"/>
              </a:rPr>
              <a:t> (on the Y-axis) tradeoff curve, for instance, going from 3D field solvers at the top right to piecewise analytic models to first-order estimates, etc.   We’re always picking and choosing which orange points to use during IC design.</a:t>
            </a:r>
            <a:endParaRPr sz="1100">
              <a:solidFill>
                <a:srgbClr val="000000"/>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Calibri"/>
              <a:buNone/>
            </a:pPr>
            <a:endParaRPr sz="1100">
              <a:solidFill>
                <a:srgbClr val="000000"/>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Machine Learning lets us create </a:t>
            </a:r>
            <a:r>
              <a:rPr lang="en-US" sz="1200" b="1">
                <a:solidFill>
                  <a:schemeClr val="dk1"/>
                </a:solidFill>
                <a:latin typeface="Arial"/>
                <a:ea typeface="Arial"/>
                <a:cs typeface="Arial"/>
                <a:sym typeface="Arial"/>
              </a:rPr>
              <a:t>GREEN</a:t>
            </a:r>
            <a:r>
              <a:rPr lang="en-US" sz="1200">
                <a:solidFill>
                  <a:schemeClr val="dk1"/>
                </a:solidFill>
                <a:latin typeface="Arial"/>
                <a:ea typeface="Arial"/>
                <a:cs typeface="Arial"/>
                <a:sym typeface="Arial"/>
              </a:rPr>
              <a:t> tradeoff points:  essentially, getting off the </a:t>
            </a:r>
            <a:r>
              <a:rPr lang="en-US" sz="1200" b="1">
                <a:solidFill>
                  <a:schemeClr val="dk1"/>
                </a:solidFill>
                <a:latin typeface="Arial"/>
                <a:ea typeface="Arial"/>
                <a:cs typeface="Arial"/>
                <a:sym typeface="Arial"/>
              </a:rPr>
              <a:t>ORANGE</a:t>
            </a:r>
            <a:r>
              <a:rPr lang="en-US" sz="1200">
                <a:solidFill>
                  <a:schemeClr val="dk1"/>
                </a:solidFill>
                <a:latin typeface="Arial"/>
                <a:ea typeface="Arial"/>
                <a:cs typeface="Arial"/>
                <a:sym typeface="Arial"/>
              </a:rPr>
              <a:t> curve and gaining accuracy </a:t>
            </a:r>
            <a:r>
              <a:rPr lang="en-US" sz="1200" b="1">
                <a:solidFill>
                  <a:schemeClr val="dk1"/>
                </a:solidFill>
                <a:latin typeface="Arial"/>
                <a:ea typeface="Arial"/>
                <a:cs typeface="Arial"/>
                <a:sym typeface="Arial"/>
              </a:rPr>
              <a:t>for FREE.  </a:t>
            </a:r>
            <a:endParaRPr sz="1200"/>
          </a:p>
          <a:p>
            <a:pPr marL="158750" lvl="0" indent="0" algn="l" rtl="0">
              <a:lnSpc>
                <a:spcPct val="100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That’s the GREEN </a:t>
            </a:r>
            <a:r>
              <a:rPr lang="en-US" sz="1200" b="1">
                <a:solidFill>
                  <a:schemeClr val="dk1"/>
                </a:solidFill>
                <a:latin typeface="Arial"/>
                <a:ea typeface="Arial"/>
                <a:cs typeface="Arial"/>
                <a:sym typeface="Arial"/>
              </a:rPr>
              <a:t>[CLICK]</a:t>
            </a:r>
            <a:r>
              <a:rPr lang="en-US" sz="1200">
                <a:solidFill>
                  <a:schemeClr val="dk1"/>
                </a:solidFill>
                <a:latin typeface="Arial"/>
                <a:ea typeface="Arial"/>
                <a:cs typeface="Arial"/>
                <a:sym typeface="Arial"/>
              </a:rPr>
              <a:t> arrow here. </a:t>
            </a:r>
            <a:r>
              <a:rPr lang="en-US" sz="1200" b="1">
                <a:solidFill>
                  <a:schemeClr val="dk1"/>
                </a:solidFill>
                <a:latin typeface="Arial"/>
                <a:ea typeface="Arial"/>
                <a:cs typeface="Arial"/>
                <a:sym typeface="Arial"/>
              </a:rPr>
              <a:t>This ALSO improves modeling and prediction</a:t>
            </a:r>
            <a:r>
              <a:rPr lang="en-US" sz="1200">
                <a:solidFill>
                  <a:schemeClr val="dk1"/>
                </a:solidFill>
                <a:latin typeface="Arial"/>
                <a:ea typeface="Arial"/>
                <a:cs typeface="Arial"/>
                <a:sym typeface="Arial"/>
              </a:rPr>
              <a:t> so we have fewer loops and less margins in the design process.  </a:t>
            </a:r>
            <a:r>
              <a:rPr lang="en-US" sz="1200" b="1">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marL="457200" lvl="0" indent="-228600" algn="l" rtl="0">
              <a:lnSpc>
                <a:spcPct val="100000"/>
              </a:lnSpc>
              <a:spcBef>
                <a:spcPts val="0"/>
              </a:spcBef>
              <a:spcAft>
                <a:spcPts val="0"/>
              </a:spcAft>
              <a:buClr>
                <a:schemeClr val="dk1"/>
              </a:buClr>
              <a:buSzPts val="1100"/>
              <a:buFont typeface="Calibri"/>
              <a:buNone/>
            </a:pPr>
            <a:endParaRPr sz="1200" b="0">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200" b="1">
                <a:solidFill>
                  <a:schemeClr val="dk1"/>
                </a:solidFill>
                <a:latin typeface="Arial"/>
                <a:ea typeface="Arial"/>
                <a:cs typeface="Arial"/>
                <a:sym typeface="Arial"/>
              </a:rPr>
              <a:t>[CLICK] </a:t>
            </a:r>
            <a:r>
              <a:rPr lang="en-US" sz="1200" b="0">
                <a:solidFill>
                  <a:schemeClr val="dk1"/>
                </a:solidFill>
                <a:latin typeface="Arial"/>
                <a:ea typeface="Arial"/>
                <a:cs typeface="Arial"/>
                <a:sym typeface="Arial"/>
              </a:rPr>
              <a:t>This DATE-14 work </a:t>
            </a:r>
            <a:r>
              <a:rPr lang="en-US" sz="1200">
                <a:solidFill>
                  <a:schemeClr val="dk1"/>
                </a:solidFill>
                <a:latin typeface="Arial"/>
                <a:ea typeface="Arial"/>
                <a:cs typeface="Arial"/>
                <a:sym typeface="Arial"/>
              </a:rPr>
              <a:t>showed how you could essentially take reports from a cheap timer, and turn them into reports from an expensive timer.  The learning model could shrink miscorrelation by a factor of 4.  </a:t>
            </a:r>
            <a:endParaRPr sz="1200"/>
          </a:p>
          <a:p>
            <a:pPr marL="158750" lvl="0" indent="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58750" lvl="0" indent="0" algn="l" rtl="0">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value propositions here are obvious and there’s been progress – SI, PBA-GBA, driving leakage and sizing optimization, reducing corners -- but there’s DVD and LVF and exhaustive PBA ahead, plus production deployments have been tough.</a:t>
            </a:r>
            <a:endParaRPr/>
          </a:p>
          <a:p>
            <a:pPr marL="158750" lvl="0" indent="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158750" lvl="0" indent="0" algn="l" rtl="0">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[Why I think this is basically an “inevitable no-brainer”:  it’s (well-understood) physics.]</a:t>
            </a:r>
            <a:endParaRPr/>
          </a:p>
          <a:p>
            <a:pPr marL="0" lvl="0" indent="0" algn="l" rtl="0">
              <a:spcBef>
                <a:spcPts val="0"/>
              </a:spcBef>
              <a:spcAft>
                <a:spcPts val="0"/>
              </a:spcAft>
              <a:buNone/>
            </a:pPr>
            <a:endParaRPr b="0">
              <a:latin typeface="Arial"/>
              <a:ea typeface="Arial"/>
              <a:cs typeface="Arial"/>
              <a:sym typeface="Arial"/>
            </a:endParaRPr>
          </a:p>
        </p:txBody>
      </p:sp>
      <p:sp>
        <p:nvSpPr>
          <p:cNvPr id="321" name="Google Shape;321;p23:notes"/>
          <p:cNvSpPr txBox="1">
            <a:spLocks noGrp="1"/>
          </p:cNvSpPr>
          <p:nvPr>
            <p:ph type="sldNum" idx="12"/>
          </p:nvPr>
        </p:nvSpPr>
        <p:spPr>
          <a:xfrm>
            <a:off x="0" y="0"/>
            <a:ext cx="0" cy="0"/>
          </a:xfrm>
          <a:prstGeom prst="rect">
            <a:avLst/>
          </a:prstGeom>
          <a:noFill/>
          <a:ln>
            <a:noFill/>
          </a:ln>
        </p:spPr>
        <p:txBody>
          <a:bodyPr spcFirstLastPara="1" wrap="square" lIns="87425" tIns="43700" rIns="87425" bIns="43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t>23</a:t>
            </a:fld>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4:notes"/>
          <p:cNvSpPr>
            <a:spLocks noGrp="1" noRot="1" noChangeAspect="1"/>
          </p:cNvSpPr>
          <p:nvPr>
            <p:ph type="sldImg" idx="2"/>
          </p:nvPr>
        </p:nvSpPr>
        <p:spPr>
          <a:xfrm>
            <a:off x="3076575" y="541338"/>
            <a:ext cx="3600450" cy="2700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4: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15875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A third GENERIC NEED is </a:t>
            </a:r>
            <a:r>
              <a:rPr lang="en-US" sz="1100" b="1">
                <a:solidFill>
                  <a:schemeClr val="dk1"/>
                </a:solidFill>
                <a:latin typeface="Arial"/>
                <a:ea typeface="Arial"/>
                <a:cs typeface="Arial"/>
                <a:sym typeface="Arial"/>
              </a:rPr>
              <a:t>model-guided OPTIMIZATION</a:t>
            </a:r>
            <a:r>
              <a:rPr lang="en-US" sz="1100">
                <a:solidFill>
                  <a:schemeClr val="dk1"/>
                </a:solidFill>
                <a:latin typeface="Arial"/>
                <a:ea typeface="Arial"/>
                <a:cs typeface="Arial"/>
                <a:sym typeface="Arial"/>
              </a:rPr>
              <a:t>. This DAC15 work asked which buffered clock tree surgical tweak – move, or size, or recluster – will best reduce skew variation across corners</a:t>
            </a:r>
            <a:endParaRPr/>
          </a:p>
          <a:p>
            <a:pPr marL="457200" lvl="0" indent="-228600" algn="l" rtl="0">
              <a:lnSpc>
                <a:spcPct val="100000"/>
              </a:lnSpc>
              <a:spcBef>
                <a:spcPts val="0"/>
              </a:spcBef>
              <a:spcAft>
                <a:spcPts val="0"/>
              </a:spcAft>
              <a:buClr>
                <a:schemeClr val="dk1"/>
              </a:buClr>
              <a:buSzPts val="1100"/>
              <a:buFont typeface="Calibri"/>
              <a:buNone/>
            </a:pPr>
            <a:endParaRPr sz="110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Each tweak takes time to evaluate through legalization, ECO route, extraction, STA – and there are MANY possible tweaks.</a:t>
            </a:r>
            <a:endParaRPr/>
          </a:p>
          <a:p>
            <a:pPr marL="457200" lvl="0" indent="-228600" algn="l" rtl="0">
              <a:lnSpc>
                <a:spcPct val="100000"/>
              </a:lnSpc>
              <a:spcBef>
                <a:spcPts val="0"/>
              </a:spcBef>
              <a:spcAft>
                <a:spcPts val="0"/>
              </a:spcAft>
              <a:buClr>
                <a:schemeClr val="dk1"/>
              </a:buClr>
              <a:buSzPts val="1100"/>
              <a:buFont typeface="Calibri"/>
              <a:buNone/>
            </a:pPr>
            <a:endParaRPr sz="110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100" b="1">
                <a:solidFill>
                  <a:schemeClr val="dk1"/>
                </a:solidFill>
                <a:latin typeface="Arial"/>
                <a:ea typeface="Arial"/>
                <a:cs typeface="Arial"/>
                <a:sym typeface="Arial"/>
              </a:rPr>
              <a:t>[CLICK] </a:t>
            </a:r>
            <a:r>
              <a:rPr lang="en-US" sz="1100" b="0">
                <a:solidFill>
                  <a:schemeClr val="dk1"/>
                </a:solidFill>
                <a:latin typeface="Arial"/>
                <a:ea typeface="Arial"/>
                <a:cs typeface="Arial"/>
                <a:sym typeface="Arial"/>
              </a:rPr>
              <a:t>A</a:t>
            </a:r>
            <a:r>
              <a:rPr lang="en-US" sz="1100" b="1">
                <a:solidFill>
                  <a:schemeClr val="dk1"/>
                </a:solidFill>
                <a:latin typeface="Arial"/>
                <a:ea typeface="Arial"/>
                <a:cs typeface="Arial"/>
                <a:sym typeface="Arial"/>
              </a:rPr>
              <a:t> </a:t>
            </a:r>
            <a:r>
              <a:rPr lang="en-US" sz="1100">
                <a:solidFill>
                  <a:schemeClr val="dk1"/>
                </a:solidFill>
                <a:latin typeface="Arial"/>
                <a:ea typeface="Arial"/>
                <a:cs typeface="Arial"/>
                <a:sym typeface="Arial"/>
              </a:rPr>
              <a:t>learning-based model was based on estimated delta delay values from simple analytical models such as Elmore delay or FLUTE Steiner trees.</a:t>
            </a:r>
            <a:endParaRPr/>
          </a:p>
          <a:p>
            <a:pPr marL="457200" lvl="0" indent="-228600" algn="l" rtl="0">
              <a:lnSpc>
                <a:spcPct val="100000"/>
              </a:lnSpc>
              <a:spcBef>
                <a:spcPts val="0"/>
              </a:spcBef>
              <a:spcAft>
                <a:spcPts val="0"/>
              </a:spcAft>
              <a:buClr>
                <a:schemeClr val="dk1"/>
              </a:buClr>
              <a:buSzPts val="1100"/>
              <a:buFont typeface="Calibri"/>
              <a:buNone/>
            </a:pPr>
            <a:endParaRPr sz="110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In the </a:t>
            </a:r>
            <a:r>
              <a:rPr lang="en-US" sz="1100" b="1">
                <a:solidFill>
                  <a:schemeClr val="dk1"/>
                </a:solidFill>
                <a:latin typeface="Arial"/>
                <a:ea typeface="Arial"/>
                <a:cs typeface="Arial"/>
                <a:sym typeface="Arial"/>
              </a:rPr>
              <a:t>CHART</a:t>
            </a:r>
            <a:r>
              <a:rPr lang="en-US" sz="1100">
                <a:solidFill>
                  <a:schemeClr val="dk1"/>
                </a:solidFill>
                <a:latin typeface="Arial"/>
                <a:ea typeface="Arial"/>
                <a:cs typeface="Arial"/>
                <a:sym typeface="Arial"/>
              </a:rPr>
              <a:t>, the X-axis is number of move “guesses” or “attempts”. The Y-axis is the percentage of trials where a buffer’s ABSOLUTE BEST MOVE is identified within those number of guesses. </a:t>
            </a:r>
            <a:endParaRPr/>
          </a:p>
          <a:p>
            <a:pPr marL="457200" lvl="0" indent="-228600" algn="l" rtl="0">
              <a:lnSpc>
                <a:spcPct val="100000"/>
              </a:lnSpc>
              <a:spcBef>
                <a:spcPts val="0"/>
              </a:spcBef>
              <a:spcAft>
                <a:spcPts val="0"/>
              </a:spcAft>
              <a:buClr>
                <a:schemeClr val="dk1"/>
              </a:buClr>
              <a:buSzPts val="1100"/>
              <a:buFont typeface="Calibri"/>
              <a:buNone/>
            </a:pPr>
            <a:endParaRPr sz="110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The learning-based method in the </a:t>
            </a:r>
            <a:r>
              <a:rPr lang="en-US" sz="1100" b="1">
                <a:solidFill>
                  <a:schemeClr val="dk1"/>
                </a:solidFill>
                <a:latin typeface="Arial"/>
                <a:ea typeface="Arial"/>
                <a:cs typeface="Arial"/>
                <a:sym typeface="Arial"/>
              </a:rPr>
              <a:t>blue</a:t>
            </a:r>
            <a:r>
              <a:rPr lang="en-US" sz="1100">
                <a:solidFill>
                  <a:schemeClr val="dk1"/>
                </a:solidFill>
                <a:latin typeface="Arial"/>
                <a:ea typeface="Arial"/>
                <a:cs typeface="Arial"/>
                <a:sym typeface="Arial"/>
              </a:rPr>
              <a:t> </a:t>
            </a:r>
            <a:r>
              <a:rPr lang="en-US" sz="1100" b="1">
                <a:solidFill>
                  <a:schemeClr val="dk1"/>
                </a:solidFill>
                <a:latin typeface="Arial"/>
                <a:ea typeface="Arial"/>
                <a:cs typeface="Arial"/>
                <a:sym typeface="Arial"/>
              </a:rPr>
              <a:t>trace </a:t>
            </a:r>
            <a:r>
              <a:rPr lang="en-US" sz="1100">
                <a:solidFill>
                  <a:schemeClr val="dk1"/>
                </a:solidFill>
                <a:latin typeface="Arial"/>
                <a:ea typeface="Arial"/>
                <a:cs typeface="Arial"/>
                <a:sym typeface="Arial"/>
              </a:rPr>
              <a:t>identifies best moves for </a:t>
            </a:r>
            <a:r>
              <a:rPr lang="en-US" sz="1100" b="1">
                <a:solidFill>
                  <a:schemeClr val="dk1"/>
                </a:solidFill>
                <a:latin typeface="Arial"/>
                <a:ea typeface="Arial"/>
                <a:cs typeface="Arial"/>
                <a:sym typeface="Arial"/>
              </a:rPr>
              <a:t>more</a:t>
            </a:r>
            <a:r>
              <a:rPr lang="en-US" sz="1100">
                <a:solidFill>
                  <a:schemeClr val="dk1"/>
                </a:solidFill>
                <a:latin typeface="Arial"/>
                <a:ea typeface="Arial"/>
                <a:cs typeface="Arial"/>
                <a:sym typeface="Arial"/>
              </a:rPr>
              <a:t> buffers with </a:t>
            </a:r>
            <a:r>
              <a:rPr lang="en-US" sz="1100" b="1">
                <a:solidFill>
                  <a:schemeClr val="dk1"/>
                </a:solidFill>
                <a:latin typeface="Arial"/>
                <a:ea typeface="Arial"/>
                <a:cs typeface="Arial"/>
                <a:sym typeface="Arial"/>
              </a:rPr>
              <a:t>fewer</a:t>
            </a:r>
            <a:r>
              <a:rPr lang="en-US" sz="1100">
                <a:solidFill>
                  <a:schemeClr val="dk1"/>
                </a:solidFill>
                <a:latin typeface="Arial"/>
                <a:ea typeface="Arial"/>
                <a:cs typeface="Arial"/>
                <a:sym typeface="Arial"/>
              </a:rPr>
              <a:t> attempts – and, </a:t>
            </a:r>
            <a:r>
              <a:rPr lang="en-US" sz="1100" b="1">
                <a:solidFill>
                  <a:schemeClr val="dk1"/>
                </a:solidFill>
                <a:latin typeface="Arial"/>
                <a:ea typeface="Arial"/>
                <a:cs typeface="Arial"/>
                <a:sym typeface="Arial"/>
              </a:rPr>
              <a:t>THE BEST</a:t>
            </a:r>
            <a:r>
              <a:rPr lang="en-US" sz="1100">
                <a:solidFill>
                  <a:schemeClr val="dk1"/>
                </a:solidFill>
                <a:latin typeface="Arial"/>
                <a:ea typeface="Arial"/>
                <a:cs typeface="Arial"/>
                <a:sym typeface="Arial"/>
              </a:rPr>
              <a:t> move within </a:t>
            </a:r>
            <a:r>
              <a:rPr lang="en-US" sz="1100" b="1">
                <a:solidFill>
                  <a:schemeClr val="dk1"/>
                </a:solidFill>
                <a:latin typeface="Arial"/>
                <a:ea typeface="Arial"/>
                <a:cs typeface="Arial"/>
                <a:sym typeface="Arial"/>
              </a:rPr>
              <a:t>FIVE</a:t>
            </a:r>
            <a:r>
              <a:rPr lang="en-US" sz="1100">
                <a:solidFill>
                  <a:schemeClr val="dk1"/>
                </a:solidFill>
                <a:latin typeface="Arial"/>
                <a:ea typeface="Arial"/>
                <a:cs typeface="Arial"/>
                <a:sym typeface="Arial"/>
              </a:rPr>
              <a:t> guesses, </a:t>
            </a:r>
            <a:r>
              <a:rPr lang="en-US" sz="1100" b="1">
                <a:solidFill>
                  <a:schemeClr val="dk1"/>
                </a:solidFill>
                <a:latin typeface="Arial"/>
                <a:ea typeface="Arial"/>
                <a:cs typeface="Arial"/>
                <a:sym typeface="Arial"/>
              </a:rPr>
              <a:t>for 90% of </a:t>
            </a:r>
            <a:r>
              <a:rPr lang="en-US" sz="1100">
                <a:solidFill>
                  <a:schemeClr val="dk1"/>
                </a:solidFill>
                <a:latin typeface="Arial"/>
                <a:ea typeface="Arial"/>
                <a:cs typeface="Arial"/>
                <a:sym typeface="Arial"/>
              </a:rPr>
              <a:t>the cases. This was predicting what a black-box P&amp;R tool and ECO step will do.</a:t>
            </a:r>
            <a:endParaRPr/>
          </a:p>
          <a:p>
            <a:pPr marL="158750" lvl="0" indent="0" algn="l" rtl="0">
              <a:lnSpc>
                <a:spcPct val="100000"/>
              </a:lnSpc>
              <a:spcBef>
                <a:spcPts val="0"/>
              </a:spcBef>
              <a:spcAft>
                <a:spcPts val="0"/>
              </a:spcAft>
              <a:buClr>
                <a:schemeClr val="dk1"/>
              </a:buClr>
              <a:buSzPts val="1100"/>
              <a:buFont typeface="Calibri"/>
              <a:buNone/>
            </a:pPr>
            <a:endParaRPr sz="110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And there’s actually a high-level question of who is empowered to fill this need – </a:t>
            </a:r>
            <a:r>
              <a:rPr lang="en-US" sz="1100" b="1">
                <a:solidFill>
                  <a:schemeClr val="dk1"/>
                </a:solidFill>
                <a:latin typeface="Arial"/>
                <a:ea typeface="Arial"/>
                <a:cs typeface="Arial"/>
                <a:sym typeface="Arial"/>
              </a:rPr>
              <a:t>EDA suppliers or EDA users.   </a:t>
            </a:r>
            <a:endParaRPr/>
          </a:p>
          <a:p>
            <a:pPr marL="158750" lvl="0" indent="0" algn="l" rtl="0">
              <a:lnSpc>
                <a:spcPct val="100000"/>
              </a:lnSpc>
              <a:spcBef>
                <a:spcPts val="0"/>
              </a:spcBef>
              <a:spcAft>
                <a:spcPts val="0"/>
              </a:spcAft>
              <a:buClr>
                <a:schemeClr val="dk1"/>
              </a:buClr>
              <a:buSzPts val="1100"/>
              <a:buFont typeface="Calibri"/>
              <a:buNone/>
            </a:pPr>
            <a:endParaRPr sz="1100" b="1">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Calibri"/>
              <a:buNone/>
            </a:pPr>
            <a:endParaRPr/>
          </a:p>
          <a:p>
            <a:pPr marL="457200" lvl="0" indent="-228600" algn="l" rtl="0">
              <a:lnSpc>
                <a:spcPct val="100000"/>
              </a:lnSpc>
              <a:spcBef>
                <a:spcPts val="0"/>
              </a:spcBef>
              <a:spcAft>
                <a:spcPts val="0"/>
              </a:spcAft>
              <a:buClr>
                <a:schemeClr val="dk1"/>
              </a:buClr>
              <a:buSzPts val="1100"/>
              <a:buFont typeface="Calibri"/>
              <a:buNone/>
            </a:pPr>
            <a:endParaRPr sz="110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Arial"/>
              <a:buNone/>
            </a:pPr>
            <a:r>
              <a:rPr lang="en-US" sz="1100" i="1">
                <a:solidFill>
                  <a:schemeClr val="dk1"/>
                </a:solidFill>
                <a:latin typeface="Arial"/>
                <a:ea typeface="Arial"/>
                <a:cs typeface="Arial"/>
                <a:sym typeface="Arial"/>
              </a:rPr>
              <a:t>[[Recurring themes in ABKGroup works:  agnostic w.r.t. ML techniques; use multiple bad models to build good models (every dog has its day?);  HSM/HHSM ~ ensemble modeling often used; …]]  [[+ domain experience …]]</a:t>
            </a:r>
            <a:endParaRPr/>
          </a:p>
          <a:p>
            <a:pPr marL="158750" lvl="0" indent="0" algn="l" rtl="0">
              <a:spcBef>
                <a:spcPts val="0"/>
              </a:spcBef>
              <a:spcAft>
                <a:spcPts val="0"/>
              </a:spcAft>
              <a:buClr>
                <a:schemeClr val="dk1"/>
              </a:buClr>
              <a:buSzPts val="1200"/>
              <a:buFont typeface="Calibri"/>
              <a:buNone/>
            </a:pPr>
            <a:endParaRPr/>
          </a:p>
        </p:txBody>
      </p:sp>
      <p:sp>
        <p:nvSpPr>
          <p:cNvPr id="332" name="Google Shape;332;p24: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24</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5:notes"/>
          <p:cNvSpPr txBox="1">
            <a:spLocks noGrp="1"/>
          </p:cNvSpPr>
          <p:nvPr>
            <p:ph type="body" idx="1"/>
          </p:nvPr>
        </p:nvSpPr>
        <p:spPr>
          <a:xfrm>
            <a:off x="731521" y="4560570"/>
            <a:ext cx="5852160" cy="432054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343" name="Google Shape;343;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6:notes"/>
          <p:cNvSpPr txBox="1">
            <a:spLocks noGrp="1"/>
          </p:cNvSpPr>
          <p:nvPr>
            <p:ph type="sldNum" idx="12"/>
          </p:nvPr>
        </p:nvSpPr>
        <p:spPr>
          <a:xfrm>
            <a:off x="4143590" y="9119474"/>
            <a:ext cx="3169920" cy="480060"/>
          </a:xfrm>
          <a:prstGeom prst="rect">
            <a:avLst/>
          </a:prstGeom>
          <a:noFill/>
          <a:ln>
            <a:noFill/>
          </a:ln>
        </p:spPr>
        <p:txBody>
          <a:bodyPr spcFirstLastPara="1" wrap="square" lIns="92775" tIns="46375" rIns="92775" bIns="463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2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p26:notes"/>
          <p:cNvSpPr txBox="1">
            <a:spLocks noGrp="1"/>
          </p:cNvSpPr>
          <p:nvPr>
            <p:ph type="body" idx="1"/>
          </p:nvPr>
        </p:nvSpPr>
        <p:spPr>
          <a:xfrm>
            <a:off x="731521" y="4560570"/>
            <a:ext cx="5852160" cy="4320540"/>
          </a:xfrm>
          <a:prstGeom prst="rect">
            <a:avLst/>
          </a:prstGeom>
          <a:noFill/>
          <a:ln>
            <a:noFill/>
          </a:ln>
        </p:spPr>
        <p:txBody>
          <a:bodyPr spcFirstLastPara="1" wrap="square" lIns="92775" tIns="46375" rIns="92775" bIns="46375" anchor="t" anchorCtr="0">
            <a:noAutofit/>
          </a:bodyPr>
          <a:lstStyle/>
          <a:p>
            <a:pPr marL="0" marR="0" lvl="0" indent="0" algn="l" rtl="0">
              <a:lnSpc>
                <a:spcPct val="107000"/>
              </a:lnSpc>
              <a:spcBef>
                <a:spcPts val="0"/>
              </a:spcBef>
              <a:spcAft>
                <a:spcPts val="0"/>
              </a:spcAft>
              <a:buNone/>
            </a:pPr>
            <a:r>
              <a:rPr lang="en-US" sz="1800">
                <a:latin typeface="Calibri"/>
                <a:ea typeface="Calibri"/>
                <a:cs typeface="Calibri"/>
                <a:sym typeface="Calibri"/>
              </a:rPr>
              <a:t>ML EDA has a rich future. This cartoon from two years ago proposed how we might advance over the coming years – as we improve learning and optimization, where some items are further along the road than others. </a:t>
            </a:r>
            <a:r>
              <a:rPr lang="en-US" sz="1800" b="1">
                <a:latin typeface="Calibri"/>
                <a:ea typeface="Calibri"/>
                <a:cs typeface="Calibri"/>
                <a:sym typeface="Calibri"/>
              </a:rPr>
              <a:t>BUT: The main message</a:t>
            </a:r>
            <a:r>
              <a:rPr lang="en-US" sz="1800">
                <a:latin typeface="Calibri"/>
                <a:ea typeface="Calibri"/>
                <a:cs typeface="Calibri"/>
                <a:sym typeface="Calibri"/>
              </a:rPr>
              <a:t> was that we really have </a:t>
            </a:r>
            <a:r>
              <a:rPr lang="en-US" sz="1800" b="1">
                <a:latin typeface="Calibri"/>
                <a:ea typeface="Calibri"/>
                <a:cs typeface="Calibri"/>
                <a:sym typeface="Calibri"/>
              </a:rPr>
              <a:t>too many challenges, and too little time</a:t>
            </a:r>
            <a:r>
              <a:rPr lang="en-US" sz="1800">
                <a:latin typeface="Calibri"/>
                <a:ea typeface="Calibri"/>
                <a:cs typeface="Calibri"/>
                <a:sym typeface="Calibri"/>
              </a:rPr>
              <a:t>.</a:t>
            </a:r>
            <a:endParaRPr/>
          </a:p>
          <a:p>
            <a:pPr marL="0" marR="0" lvl="0" indent="0" algn="l" rtl="0">
              <a:lnSpc>
                <a:spcPct val="107000"/>
              </a:lnSpc>
              <a:spcBef>
                <a:spcPts val="800"/>
              </a:spcBef>
              <a:spcAft>
                <a:spcPts val="0"/>
              </a:spcAft>
              <a:buNone/>
            </a:pPr>
            <a:endParaRPr sz="1800">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So, shared </a:t>
            </a:r>
            <a:r>
              <a:rPr lang="en-US" sz="1800" b="1">
                <a:latin typeface="Calibri"/>
                <a:ea typeface="Calibri"/>
                <a:cs typeface="Calibri"/>
                <a:sym typeface="Calibri"/>
              </a:rPr>
              <a:t>and open </a:t>
            </a:r>
            <a:r>
              <a:rPr lang="en-US" sz="1800">
                <a:latin typeface="Calibri"/>
                <a:ea typeface="Calibri"/>
                <a:cs typeface="Calibri"/>
                <a:sym typeface="Calibri"/>
              </a:rPr>
              <a:t>infrastructure is urgently needed, because it unblocks and speeds up progress .</a:t>
            </a:r>
            <a:r>
              <a:rPr lang="en-US" sz="1800" b="1">
                <a:latin typeface="Calibri"/>
                <a:ea typeface="Calibri"/>
                <a:cs typeface="Calibri"/>
                <a:sym typeface="Calibri"/>
              </a:rPr>
              <a:t>[CLICK] </a:t>
            </a:r>
            <a:r>
              <a:rPr lang="en-US" sz="1800">
                <a:latin typeface="Calibri"/>
                <a:ea typeface="Calibri"/>
                <a:cs typeface="Calibri"/>
                <a:sym typeface="Calibri"/>
              </a:rPr>
              <a:t>It lets us accelerate even when our field and the industry become more mature and consolidated.</a:t>
            </a:r>
            <a:endParaRPr/>
          </a:p>
          <a:p>
            <a:pPr marL="0" lvl="0" indent="0" algn="l" rtl="0">
              <a:spcBef>
                <a:spcPts val="800"/>
              </a:spcBef>
              <a:spcAft>
                <a:spcPts val="0"/>
              </a:spcAft>
              <a:buNone/>
            </a:pPr>
            <a:endParaRPr>
              <a:latin typeface="Times New Roman"/>
              <a:ea typeface="Times New Roman"/>
              <a:cs typeface="Times New Roman"/>
              <a:sym typeface="Times New Roman"/>
            </a:endParaRPr>
          </a:p>
        </p:txBody>
      </p:sp>
      <p:sp>
        <p:nvSpPr>
          <p:cNvPr id="350" name="Google Shape;350;p26:notes"/>
          <p:cNvSpPr txBox="1">
            <a:spLocks noGrp="1"/>
          </p:cNvSpPr>
          <p:nvPr>
            <p:ph type="ftr" idx="11"/>
          </p:nvPr>
        </p:nvSpPr>
        <p:spPr>
          <a:xfrm>
            <a:off x="3" y="9119474"/>
            <a:ext cx="3169920" cy="480060"/>
          </a:xfrm>
          <a:prstGeom prst="rect">
            <a:avLst/>
          </a:prstGeom>
          <a:noFill/>
          <a:ln>
            <a:noFill/>
          </a:ln>
        </p:spPr>
        <p:txBody>
          <a:bodyPr spcFirstLastPara="1" wrap="square" lIns="92775" tIns="46375" rIns="92775" bIns="463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IMPACT+ DMI</a:t>
            </a: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7:notes"/>
          <p:cNvSpPr>
            <a:spLocks noGrp="1" noRot="1" noChangeAspect="1"/>
          </p:cNvSpPr>
          <p:nvPr>
            <p:ph type="sldImg" idx="2"/>
          </p:nvPr>
        </p:nvSpPr>
        <p:spPr>
          <a:xfrm>
            <a:off x="3076575" y="541338"/>
            <a:ext cx="3600450" cy="2700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7: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marR="0" lvl="0" indent="0" algn="l" rtl="0">
              <a:lnSpc>
                <a:spcPct val="107000"/>
              </a:lnSpc>
              <a:spcBef>
                <a:spcPts val="0"/>
              </a:spcBef>
              <a:spcAft>
                <a:spcPts val="0"/>
              </a:spcAft>
              <a:buNone/>
            </a:pPr>
            <a:r>
              <a:rPr lang="en-US" sz="1800" b="0">
                <a:latin typeface="Calibri"/>
                <a:ea typeface="Calibri"/>
                <a:cs typeface="Calibri"/>
                <a:sym typeface="Calibri"/>
              </a:rPr>
              <a:t>Machine Learning for EDA – including GenAI in many forms – is a very hot and high-value research area. But amazingly, it has no infrastructure for research! </a:t>
            </a:r>
            <a:endParaRPr/>
          </a:p>
          <a:p>
            <a:pPr marL="0" marR="0" lvl="0" indent="0" algn="l" rtl="0">
              <a:lnSpc>
                <a:spcPct val="107000"/>
              </a:lnSpc>
              <a:spcBef>
                <a:spcPts val="0"/>
              </a:spcBef>
              <a:spcAft>
                <a:spcPts val="0"/>
              </a:spcAft>
              <a:buNone/>
            </a:pPr>
            <a:endParaRPr sz="1800" b="1">
              <a:latin typeface="Calibri"/>
              <a:ea typeface="Calibri"/>
              <a:cs typeface="Calibri"/>
              <a:sym typeface="Calibri"/>
            </a:endParaRPr>
          </a:p>
          <a:p>
            <a:pPr marL="0" marR="0" lvl="0" indent="0" algn="l" rtl="0">
              <a:lnSpc>
                <a:spcPct val="107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Here, OpenROAD is providing a </a:t>
            </a:r>
            <a:r>
              <a:rPr lang="en-US" sz="1800" b="1" i="0" u="none" strike="noStrike">
                <a:solidFill>
                  <a:srgbClr val="000000"/>
                </a:solidFill>
                <a:latin typeface="Arial"/>
                <a:ea typeface="Arial"/>
                <a:cs typeface="Arial"/>
                <a:sym typeface="Arial"/>
              </a:rPr>
              <a:t>new </a:t>
            </a:r>
            <a:r>
              <a:rPr lang="en-US" sz="1800" b="0" i="0" u="none" strike="noStrike">
                <a:solidFill>
                  <a:srgbClr val="000000"/>
                </a:solidFill>
                <a:latin typeface="Arial"/>
                <a:ea typeface="Arial"/>
                <a:cs typeface="Arial"/>
                <a:sym typeface="Arial"/>
              </a:rPr>
              <a:t>playground for EDA researchers, with three key pieces of infrastructure.</a:t>
            </a:r>
            <a:endParaRPr sz="1800" b="0"/>
          </a:p>
          <a:p>
            <a:pPr marL="0" marR="0" lvl="0" indent="0" algn="l" rtl="0">
              <a:lnSpc>
                <a:spcPct val="107000"/>
              </a:lnSpc>
              <a:spcBef>
                <a:spcPts val="0"/>
              </a:spcBef>
              <a:spcAft>
                <a:spcPts val="0"/>
              </a:spcAft>
              <a:buNone/>
            </a:pPr>
            <a:endParaRPr sz="1800" b="1">
              <a:latin typeface="Calibri"/>
              <a:ea typeface="Calibri"/>
              <a:cs typeface="Calibri"/>
              <a:sym typeface="Calibri"/>
            </a:endParaRPr>
          </a:p>
          <a:p>
            <a:pPr marL="0" marR="0" lvl="0" indent="0" algn="l" rtl="0">
              <a:lnSpc>
                <a:spcPct val="107000"/>
              </a:lnSpc>
              <a:spcBef>
                <a:spcPts val="0"/>
              </a:spcBef>
              <a:spcAft>
                <a:spcPts val="0"/>
              </a:spcAft>
              <a:buClr>
                <a:srgbClr val="000000"/>
              </a:buClr>
              <a:buSzPts val="1800"/>
              <a:buFont typeface="Arial"/>
              <a:buNone/>
            </a:pPr>
            <a:r>
              <a:rPr lang="en-US" sz="1800" b="1" i="0" u="none" strike="noStrike">
                <a:solidFill>
                  <a:srgbClr val="000000"/>
                </a:solidFill>
                <a:latin typeface="Arial"/>
                <a:ea typeface="Arial"/>
                <a:cs typeface="Arial"/>
                <a:sym typeface="Arial"/>
              </a:rPr>
              <a:t>[CLICK]</a:t>
            </a:r>
            <a:r>
              <a:rPr lang="en-US" sz="1800" b="0" i="0" u="none" strike="noStrike">
                <a:solidFill>
                  <a:srgbClr val="000000"/>
                </a:solidFill>
                <a:latin typeface="Arial"/>
                <a:ea typeface="Arial"/>
                <a:cs typeface="Arial"/>
                <a:sym typeface="Arial"/>
              </a:rPr>
              <a:t> First, </a:t>
            </a:r>
            <a:r>
              <a:rPr lang="en-US" sz="1800" b="1" i="0" u="none" strike="noStrike">
                <a:solidFill>
                  <a:srgbClr val="000000"/>
                </a:solidFill>
                <a:latin typeface="Arial"/>
                <a:ea typeface="Arial"/>
                <a:cs typeface="Arial"/>
                <a:sym typeface="Arial"/>
              </a:rPr>
              <a:t>Python APIs</a:t>
            </a:r>
            <a:r>
              <a:rPr lang="en-US" sz="1800" b="0" i="0" u="none" strike="noStrike">
                <a:solidFill>
                  <a:srgbClr val="000000"/>
                </a:solidFill>
                <a:latin typeface="Arial"/>
                <a:ea typeface="Arial"/>
                <a:cs typeface="Arial"/>
                <a:sym typeface="Arial"/>
              </a:rPr>
              <a:t> in OpenROAD wrap the underlying C++ APIs of its EDA engines, which gives you faster data generation compared to using commercial tools’ TCL interfaces. </a:t>
            </a:r>
            <a:endParaRPr sz="1800" b="0"/>
          </a:p>
          <a:p>
            <a:pPr marL="0" marR="0" lvl="0" indent="0" algn="l" rtl="0">
              <a:lnSpc>
                <a:spcPct val="107000"/>
              </a:lnSpc>
              <a:spcBef>
                <a:spcPts val="0"/>
              </a:spcBef>
              <a:spcAft>
                <a:spcPts val="0"/>
              </a:spcAft>
              <a:buNone/>
            </a:pPr>
            <a:endParaRPr sz="1800" b="1">
              <a:latin typeface="Calibri"/>
              <a:ea typeface="Calibri"/>
              <a:cs typeface="Calibri"/>
              <a:sym typeface="Calibri"/>
            </a:endParaRPr>
          </a:p>
          <a:p>
            <a:pPr marL="0" marR="0" lvl="0" indent="0" algn="l" rtl="0">
              <a:lnSpc>
                <a:spcPct val="107000"/>
              </a:lnSpc>
              <a:spcBef>
                <a:spcPts val="0"/>
              </a:spcBef>
              <a:spcAft>
                <a:spcPts val="0"/>
              </a:spcAft>
              <a:buNone/>
            </a:pPr>
            <a:r>
              <a:rPr lang="en-US" sz="1800" b="1">
                <a:latin typeface="Calibri"/>
                <a:ea typeface="Calibri"/>
                <a:cs typeface="Calibri"/>
                <a:sym typeface="Calibri"/>
              </a:rPr>
              <a:t>[CLICK]</a:t>
            </a:r>
            <a:r>
              <a:rPr lang="en-US" sz="1800">
                <a:latin typeface="Calibri"/>
                <a:ea typeface="Calibri"/>
                <a:cs typeface="Calibri"/>
                <a:sym typeface="Calibri"/>
              </a:rPr>
              <a:t> Second, we need open, ML-ready Data Formats. </a:t>
            </a:r>
            <a:r>
              <a:rPr lang="en-US" sz="1800" b="1">
                <a:latin typeface="Calibri"/>
                <a:ea typeface="Calibri"/>
                <a:cs typeface="Calibri"/>
                <a:sym typeface="Calibri"/>
              </a:rPr>
              <a:t>NVIDIA’s</a:t>
            </a:r>
            <a:r>
              <a:rPr lang="en-US" sz="1800">
                <a:latin typeface="Calibri"/>
                <a:ea typeface="Calibri"/>
                <a:cs typeface="Calibri"/>
                <a:sym typeface="Calibri"/>
              </a:rPr>
              <a:t> </a:t>
            </a:r>
            <a:r>
              <a:rPr lang="en-US" sz="1800" b="1">
                <a:latin typeface="Calibri"/>
                <a:ea typeface="Calibri"/>
                <a:cs typeface="Calibri"/>
                <a:sym typeface="Calibri"/>
              </a:rPr>
              <a:t>CircuitOps</a:t>
            </a:r>
            <a:r>
              <a:rPr lang="en-US" sz="1800">
                <a:latin typeface="Calibri"/>
                <a:ea typeface="Calibri"/>
                <a:cs typeface="Calibri"/>
                <a:sym typeface="Calibri"/>
              </a:rPr>
              <a:t> leverages OpenROAD to model chip data as labeled property graphs, and pandas data frames to store graph properties as features. (NVIDIA’s paper on CircuitOps was just presented at ICCAD a little under two weeks ago.) This streamlines integration of ML algorithms into EDA infrastructure.</a:t>
            </a:r>
            <a:endParaRPr/>
          </a:p>
          <a:p>
            <a:pPr marL="0" marR="0" lvl="0" indent="0" algn="l" rtl="0">
              <a:lnSpc>
                <a:spcPct val="107000"/>
              </a:lnSpc>
              <a:spcBef>
                <a:spcPts val="0"/>
              </a:spcBef>
              <a:spcAft>
                <a:spcPts val="0"/>
              </a:spcAft>
              <a:buNone/>
            </a:pPr>
            <a:endParaRPr sz="1800" b="1" i="0" u="none" strike="noStrike">
              <a:solidFill>
                <a:srgbClr val="000000"/>
              </a:solidFill>
              <a:latin typeface="Calibri"/>
              <a:ea typeface="Calibri"/>
              <a:cs typeface="Calibri"/>
              <a:sym typeface="Calibri"/>
            </a:endParaRPr>
          </a:p>
          <a:p>
            <a:pPr marL="0" marR="0" lvl="0" indent="0" algn="l" rtl="0">
              <a:lnSpc>
                <a:spcPct val="107000"/>
              </a:lnSpc>
              <a:spcBef>
                <a:spcPts val="0"/>
              </a:spcBef>
              <a:spcAft>
                <a:spcPts val="0"/>
              </a:spcAft>
              <a:buNone/>
            </a:pPr>
            <a:r>
              <a:rPr lang="en-US" sz="1800" b="1" i="0" u="none" strike="noStrike">
                <a:solidFill>
                  <a:srgbClr val="000000"/>
                </a:solidFill>
                <a:latin typeface="Arial"/>
                <a:ea typeface="Arial"/>
                <a:cs typeface="Arial"/>
                <a:sym typeface="Arial"/>
              </a:rPr>
              <a:t>[CLICK]</a:t>
            </a:r>
            <a:r>
              <a:rPr lang="en-US" sz="1800" b="0" i="0" u="none" strike="noStrike">
                <a:solidFill>
                  <a:srgbClr val="000000"/>
                </a:solidFill>
                <a:latin typeface="Arial"/>
                <a:ea typeface="Arial"/>
                <a:cs typeface="Arial"/>
                <a:sym typeface="Arial"/>
              </a:rPr>
              <a:t> Third, additional Python APIs in OpenROAD enable results of ML </a:t>
            </a:r>
            <a:r>
              <a:rPr lang="en-US" sz="1800" b="1" i="0" u="none" strike="noStrike">
                <a:solidFill>
                  <a:srgbClr val="000000"/>
                </a:solidFill>
                <a:latin typeface="Arial"/>
                <a:ea typeface="Arial"/>
                <a:cs typeface="Arial"/>
                <a:sym typeface="Arial"/>
              </a:rPr>
              <a:t>inference </a:t>
            </a:r>
            <a:r>
              <a:rPr lang="en-US" sz="1800" b="0" i="0" u="none" strike="noStrike">
                <a:solidFill>
                  <a:srgbClr val="000000"/>
                </a:solidFill>
                <a:latin typeface="Arial"/>
                <a:ea typeface="Arial"/>
                <a:cs typeface="Arial"/>
                <a:sym typeface="Arial"/>
              </a:rPr>
              <a:t>to be integrated back into the database, giving a </a:t>
            </a:r>
            <a:r>
              <a:rPr lang="en-US" sz="1800" b="1" i="0" u="none" strike="noStrike">
                <a:solidFill>
                  <a:srgbClr val="000000"/>
                </a:solidFill>
                <a:latin typeface="Arial"/>
                <a:ea typeface="Arial"/>
                <a:cs typeface="Arial"/>
                <a:sym typeface="Arial"/>
              </a:rPr>
              <a:t>feedback path</a:t>
            </a:r>
            <a:r>
              <a:rPr lang="en-US" sz="1800" b="0" i="0" u="none" strike="noStrike">
                <a:solidFill>
                  <a:srgbClr val="000000"/>
                </a:solidFill>
                <a:latin typeface="Arial"/>
                <a:ea typeface="Arial"/>
                <a:cs typeface="Arial"/>
                <a:sym typeface="Arial"/>
              </a:rPr>
              <a:t> from ML algorithms back into the EDA platform. </a:t>
            </a:r>
            <a:endParaRPr sz="1200" b="0" i="0" u="none" strike="noStrike">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1200" b="0" i="0" u="none" strike="noStrike">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US" sz="1800" b="0" i="0" u="none" strike="noStrike">
                <a:solidFill>
                  <a:srgbClr val="000000"/>
                </a:solidFill>
                <a:latin typeface="Arial"/>
                <a:ea typeface="Arial"/>
                <a:cs typeface="Arial"/>
                <a:sym typeface="Arial"/>
              </a:rPr>
              <a:t>And ultimately this unleashes the </a:t>
            </a:r>
            <a:r>
              <a:rPr lang="en-US" sz="1800" b="1" i="0" u="none" strike="noStrike">
                <a:solidFill>
                  <a:srgbClr val="000000"/>
                </a:solidFill>
                <a:latin typeface="Arial"/>
                <a:ea typeface="Arial"/>
                <a:cs typeface="Arial"/>
                <a:sym typeface="Arial"/>
              </a:rPr>
              <a:t>innovation </a:t>
            </a:r>
            <a:r>
              <a:rPr lang="en-US" sz="1800" b="0" i="0" u="none" strike="noStrike">
                <a:solidFill>
                  <a:srgbClr val="000000"/>
                </a:solidFill>
                <a:latin typeface="Arial"/>
                <a:ea typeface="Arial"/>
                <a:cs typeface="Arial"/>
                <a:sym typeface="Arial"/>
              </a:rPr>
              <a:t>that discovers new ML-powered chip design methods.  </a:t>
            </a:r>
            <a:endParaRPr/>
          </a:p>
          <a:p>
            <a:pPr marL="0" marR="0" lvl="0" indent="0" algn="l" rtl="0">
              <a:lnSpc>
                <a:spcPct val="107000"/>
              </a:lnSpc>
              <a:spcBef>
                <a:spcPts val="0"/>
              </a:spcBef>
              <a:spcAft>
                <a:spcPts val="0"/>
              </a:spcAft>
              <a:buNone/>
            </a:pPr>
            <a:endParaRPr sz="1800" b="0" i="0" u="none" strike="noStrike">
              <a:solidFill>
                <a:srgbClr val="000000"/>
              </a:solidFill>
              <a:latin typeface="Arial"/>
              <a:ea typeface="Arial"/>
              <a:cs typeface="Arial"/>
              <a:sym typeface="Arial"/>
            </a:endParaRPr>
          </a:p>
          <a:p>
            <a:pPr marL="0" marR="0" lvl="0" indent="0" algn="l" rtl="0">
              <a:lnSpc>
                <a:spcPct val="107000"/>
              </a:lnSpc>
              <a:spcBef>
                <a:spcPts val="0"/>
              </a:spcBef>
              <a:spcAft>
                <a:spcPts val="0"/>
              </a:spcAft>
              <a:buNone/>
            </a:pPr>
            <a:r>
              <a:rPr lang="en-US" sz="1800" b="0" i="0" u="none" strike="noStrike">
                <a:solidFill>
                  <a:srgbClr val="000000"/>
                </a:solidFill>
                <a:latin typeface="Arial"/>
                <a:ea typeface="Arial"/>
                <a:cs typeface="Arial"/>
                <a:sym typeface="Arial"/>
              </a:rPr>
              <a:t>So with this as a motivation for today’s tutorial, let me now turn things over to Vidya.</a:t>
            </a:r>
            <a:endParaRPr/>
          </a:p>
        </p:txBody>
      </p:sp>
      <p:sp>
        <p:nvSpPr>
          <p:cNvPr id="359" name="Google Shape;359;p27: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Calibri"/>
                <a:buNone/>
                <a:tabLst/>
                <a:defRPr/>
              </a:pPr>
              <a:t>27</a:t>
            </a:fld>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you Prof. </a:t>
            </a:r>
            <a:r>
              <a:rPr lang="en-US" dirty="0" err="1"/>
              <a:t>Kahng</a:t>
            </a:r>
            <a:r>
              <a:rPr lang="en-US" dirty="0"/>
              <a:t>. To continue exactly from there I am going to start by motivating this tutorial at a lower level of detail with an example. </a:t>
            </a:r>
          </a:p>
        </p:txBody>
      </p:sp>
      <p:sp>
        <p:nvSpPr>
          <p:cNvPr id="4" name="Slide Number Placeholder 3"/>
          <p:cNvSpPr>
            <a:spLocks noGrp="1"/>
          </p:cNvSpPr>
          <p:nvPr>
            <p:ph type="sldNum" sz="quarter" idx="5"/>
          </p:nvPr>
        </p:nvSpPr>
        <p:spPr/>
        <p:txBody>
          <a:bodyPr/>
          <a:lstStyle/>
          <a:p>
            <a:fld id="{3E4061D9-ECA4-4CED-903E-8395C236FDCB}" type="slidenum">
              <a:rPr lang="en-US" smtClean="0"/>
              <a:t>29</a:t>
            </a:fld>
            <a:endParaRPr lang="en-US"/>
          </a:p>
        </p:txBody>
      </p:sp>
    </p:spTree>
    <p:extLst>
      <p:ext uri="{BB962C8B-B14F-4D97-AF65-F5344CB8AC3E}">
        <p14:creationId xmlns:p14="http://schemas.microsoft.com/office/powerpoint/2010/main" val="478607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There are three primary motivations for the infrastructure we are demoing today or the reason why we are having this tutorial .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Today, there is almost no infrastructure for ML-EDA and there is a lot of reinvention of the wheel.</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If ML frameworks and EDA tools have to communicate with each other today, they have to do so through slow TCL interfaces, file IO, or there is reinvention of the wheel where new EDA tools have to be developed in Python.</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To understand this motivation better lets take a look at an example. Let us say we are developing an ML-based iterative gate sizer, where the ML agent, decides the size of a few gates in the netlist at a </a:t>
            </a:r>
            <a:r>
              <a:rPr lang="en-US" sz="1800" b="0" i="0" u="none" strike="noStrike" dirty="0" err="1">
                <a:solidFill>
                  <a:srgbClr val="000000"/>
                </a:solidFill>
                <a:effectLst/>
                <a:latin typeface="Arial" panose="020B0604020202020204" pitchFamily="34" charset="0"/>
              </a:rPr>
              <a:t>timebased</a:t>
            </a:r>
            <a:r>
              <a:rPr lang="en-US" sz="1800" b="0" i="0" u="none" strike="noStrike" dirty="0">
                <a:solidFill>
                  <a:srgbClr val="000000"/>
                </a:solidFill>
                <a:effectLst/>
                <a:latin typeface="Arial" panose="020B0604020202020204" pitchFamily="34" charset="0"/>
              </a:rPr>
              <a:t> on certain timing-related features. Well, then what we have to do today, is we read the unsized netlist into an existing EDA tool through TCL interfaces with all those other files, we then generate the features we need for the ML model using the EDA tool’s timer, then we </a:t>
            </a:r>
            <a:r>
              <a:rPr lang="en-US" sz="1800" b="0" i="0" u="none" strike="noStrike" dirty="0" err="1">
                <a:solidFill>
                  <a:srgbClr val="000000"/>
                </a:solidFill>
                <a:effectLst/>
                <a:latin typeface="Arial" panose="020B0604020202020204" pitchFamily="34" charset="0"/>
              </a:rPr>
              <a:t>writeout</a:t>
            </a:r>
            <a:r>
              <a:rPr lang="en-US" sz="1800" b="0" i="0" u="none" strike="noStrike" dirty="0">
                <a:solidFill>
                  <a:srgbClr val="000000"/>
                </a:solidFill>
                <a:effectLst/>
                <a:latin typeface="Arial" panose="020B0604020202020204" pitchFamily="34" charset="0"/>
              </a:rPr>
              <a:t> this information into a file. Because we cannot run prediction of the ML model in a TCL interface. We have an ML file for the inference, we read the data from the file..</a:t>
            </a:r>
            <a:r>
              <a:rPr lang="en-US" sz="1800" b="0" i="0" u="none" strike="noStrike" dirty="0" err="1">
                <a:solidFill>
                  <a:srgbClr val="000000"/>
                </a:solidFill>
                <a:effectLst/>
                <a:latin typeface="Arial" panose="020B0604020202020204" pitchFamily="34" charset="0"/>
              </a:rPr>
              <a:t>Writeout</a:t>
            </a:r>
            <a:r>
              <a:rPr lang="en-US" sz="1800" b="0" i="0" u="none" strike="noStrike" dirty="0">
                <a:solidFill>
                  <a:srgbClr val="000000"/>
                </a:solidFill>
                <a:effectLst/>
                <a:latin typeface="Arial" panose="020B0604020202020204" pitchFamily="34" charset="0"/>
              </a:rPr>
              <a:t> the updates sizes of the gates and then put the updated netlist back into the EDA tool and repeat and its impossible to run ML and EDA tools iteratively like this.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One solution is to develop our own EDA tools in python basically in the gate sizing example we develop our own timer in Python but that comes back to a correlation issue, and a reproducibility issue.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While I only spoke about the example of an iterative gate sizer, the same can be applied to say an iterative timing drive placer which relies on ML estimates for its timing, or an IR-drop drive places which relies on an ML model for its IR drop values.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30</a:t>
            </a:fld>
            <a:endParaRPr lang="en-US"/>
          </a:p>
        </p:txBody>
      </p:sp>
    </p:spTree>
    <p:extLst>
      <p:ext uri="{BB962C8B-B14F-4D97-AF65-F5344CB8AC3E}">
        <p14:creationId xmlns:p14="http://schemas.microsoft.com/office/powerpoint/2010/main" val="342463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3: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lvl="0" indent="0" algn="l" rtl="0">
              <a:spcBef>
                <a:spcPts val="0"/>
              </a:spcBef>
              <a:spcAft>
                <a:spcPts val="0"/>
              </a:spcAft>
              <a:buNone/>
            </a:pPr>
            <a:r>
              <a:rPr lang="en-US"/>
              <a:t>Why do we have a tutorial on CircuitOps, OpenROAD, and ML EDA ?</a:t>
            </a:r>
            <a:endParaRPr/>
          </a:p>
        </p:txBody>
      </p:sp>
      <p:sp>
        <p:nvSpPr>
          <p:cNvPr id="124" name="Google Shape;124;p3: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6575" y="541338"/>
            <a:ext cx="3600450" cy="2700337"/>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terms of libraries and ML EDA software infrastructure, basically setting aside data, PDKs, etc. What I see is three main components.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first Python APIs wrapped around EDA tools to make it easy to both generate feature and annotate ML based inference </a:t>
            </a:r>
            <a:r>
              <a:rPr lang="en-US" sz="1800" b="0" i="0" u="none" strike="noStrike" dirty="0" err="1">
                <a:solidFill>
                  <a:srgbClr val="000000"/>
                </a:solidFill>
                <a:effectLst/>
                <a:latin typeface="Arial" panose="020B0604020202020204" pitchFamily="34" charset="0"/>
              </a:rPr>
              <a:t>resutls</a:t>
            </a:r>
            <a:r>
              <a:rPr lang="en-US" sz="1800" b="0" i="0" u="none" strike="noStrike" dirty="0">
                <a:solidFill>
                  <a:srgbClr val="000000"/>
                </a:solidFill>
                <a:effectLst/>
                <a:latin typeface="Arial" panose="020B0604020202020204" pitchFamily="34" charset="0"/>
              </a:rPr>
              <a:t> back into the EDA tool database.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second ML-friendly data representations, and the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third, ML-EDA algorithms that leverage those APIs to </a:t>
            </a:r>
            <a:r>
              <a:rPr lang="en-US" sz="1800" b="0" i="0" u="none" strike="noStrike" dirty="0" err="1">
                <a:solidFill>
                  <a:srgbClr val="000000"/>
                </a:solidFill>
                <a:effectLst/>
                <a:latin typeface="Arial" panose="020B0604020202020204" pitchFamily="34" charset="0"/>
              </a:rPr>
              <a:t>to</a:t>
            </a:r>
            <a:r>
              <a:rPr lang="en-US" sz="1800" b="0" i="0" u="none" strike="noStrike" dirty="0">
                <a:solidFill>
                  <a:srgbClr val="000000"/>
                </a:solidFill>
                <a:effectLst/>
                <a:latin typeface="Arial" panose="020B0604020202020204" pitchFamily="34" charset="0"/>
              </a:rPr>
              <a:t> complete this feedback path of applying ML inference </a:t>
            </a:r>
            <a:r>
              <a:rPr lang="en-US" sz="1800" b="0" i="0" u="none" strike="noStrike" dirty="0" err="1">
                <a:solidFill>
                  <a:srgbClr val="000000"/>
                </a:solidFill>
                <a:effectLst/>
                <a:latin typeface="Arial" panose="020B0604020202020204" pitchFamily="34" charset="0"/>
              </a:rPr>
              <a:t>resutls</a:t>
            </a:r>
            <a:r>
              <a:rPr lang="en-US" sz="1800" b="0" i="0" u="none" strike="noStrike" dirty="0">
                <a:solidFill>
                  <a:srgbClr val="000000"/>
                </a:solidFill>
                <a:effectLst/>
                <a:latin typeface="Arial" panose="020B0604020202020204" pitchFamily="34" charset="0"/>
              </a:rPr>
              <a:t> back into the EDA tools.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51585-E2AC-4897-B719-C200C8CF2F37}" type="slidenum">
              <a:rPr kumimoji="0" lang="en-US" sz="11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379786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6575" y="541338"/>
            <a:ext cx="3600450" cy="2700337"/>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You have seen a version of this slide earlier in the introduction as well. But I want to bring it back in context of this tutorial.</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this tutorial, we will demo an infrastructure that includes Python APIs around OpenROAD EDA tools. We will demo NVIDIA’s </a:t>
            </a:r>
            <a:r>
              <a:rPr lang="en-US" sz="1800" b="0" i="0" u="none" strike="noStrike" dirty="0" err="1">
                <a:solidFill>
                  <a:srgbClr val="000000"/>
                </a:solidFill>
                <a:effectLst/>
                <a:latin typeface="Arial" panose="020B0604020202020204" pitchFamily="34" charset="0"/>
              </a:rPr>
              <a:t>CircuitOps</a:t>
            </a:r>
            <a:r>
              <a:rPr lang="en-US" sz="1800" b="0" i="0" u="none" strike="noStrike" dirty="0">
                <a:solidFill>
                  <a:srgbClr val="000000"/>
                </a:solidFill>
                <a:effectLst/>
                <a:latin typeface="Arial" panose="020B0604020202020204" pitchFamily="34" charset="0"/>
              </a:rPr>
              <a:t> as a data </a:t>
            </a:r>
            <a:r>
              <a:rPr lang="en-US" sz="1800" b="0" i="0" u="none" strike="noStrike" dirty="0" err="1">
                <a:solidFill>
                  <a:srgbClr val="000000"/>
                </a:solidFill>
                <a:effectLst/>
                <a:latin typeface="Arial" panose="020B0604020202020204" pitchFamily="34" charset="0"/>
              </a:rPr>
              <a:t>representatoin</a:t>
            </a:r>
            <a:r>
              <a:rPr lang="en-US" sz="1800" b="0" i="0" u="none" strike="noStrike" dirty="0">
                <a:solidFill>
                  <a:srgbClr val="000000"/>
                </a:solidFill>
                <a:effectLst/>
                <a:latin typeface="Arial" panose="020B0604020202020204" pitchFamily="34" charset="0"/>
              </a:rPr>
              <a:t> for generative AI applications particularly netlist optimization. We will also show example ML-EDA algorithms that leverage the APIs and data representation formats.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451585-E2AC-4897-B719-C200C8CF2F37}" type="slidenum">
              <a:rPr kumimoji="0" lang="en-US" sz="11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773735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33</a:t>
            </a:fld>
            <a:endParaRPr lang="en-US"/>
          </a:p>
        </p:txBody>
      </p:sp>
    </p:spTree>
    <p:extLst>
      <p:ext uri="{BB962C8B-B14F-4D97-AF65-F5344CB8AC3E}">
        <p14:creationId xmlns:p14="http://schemas.microsoft.com/office/powerpoint/2010/main" val="3267902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what APIs to develop we need a sense of understanding of what standard ML-EDA applications have had widespread adoption. We can put these into two categories, image-based and graph-based. </a:t>
            </a:r>
            <a:r>
              <a:rPr lang="en-US" dirty="0" err="1"/>
              <a:t>Ofcourse</a:t>
            </a:r>
            <a:r>
              <a:rPr lang="en-US" dirty="0"/>
              <a:t> the way the models are trained can be RL or perhaps a regular supervised learning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left side is showing examples of netlist optimization using RL and GNNs and the right are showing a variety of image-based ML-EDA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reason its important to understand these ML-EDA algorithms, its because we need to develop APIs that can support these application. Understand which features need to be queried what labels need to be annotated </a:t>
            </a:r>
            <a:r>
              <a:rPr lang="en-US" dirty="0" err="1"/>
              <a:t>etc</a:t>
            </a:r>
            <a:r>
              <a:rPr lang="en-US" dirty="0"/>
              <a:t> to </a:t>
            </a:r>
            <a:r>
              <a:rPr lang="en-US" dirty="0" err="1"/>
              <a:t>aunderstnd</a:t>
            </a:r>
            <a:r>
              <a:rPr lang="en-US" dirty="0"/>
              <a:t> what we need to enable.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these examples shown on the screen we need APIs that will enable image and graph </a:t>
            </a:r>
            <a:r>
              <a:rPr lang="en-US" dirty="0" err="1"/>
              <a:t>creationgs</a:t>
            </a:r>
            <a:r>
              <a:rPr lang="en-US" dirty="0"/>
              <a:t> from EDA tool database. </a:t>
            </a:r>
          </a:p>
        </p:txBody>
      </p:sp>
      <p:sp>
        <p:nvSpPr>
          <p:cNvPr id="4" name="Slide Number Placeholder 3"/>
          <p:cNvSpPr>
            <a:spLocks noGrp="1"/>
          </p:cNvSpPr>
          <p:nvPr>
            <p:ph type="sldNum" sz="quarter" idx="5"/>
          </p:nvPr>
        </p:nvSpPr>
        <p:spPr/>
        <p:txBody>
          <a:bodyPr/>
          <a:lstStyle/>
          <a:p>
            <a:fld id="{3E4061D9-ECA4-4CED-903E-8395C236FDCB}" type="slidenum">
              <a:rPr lang="en-US" smtClean="0"/>
              <a:t>35</a:t>
            </a:fld>
            <a:endParaRPr lang="en-US"/>
          </a:p>
        </p:txBody>
      </p:sp>
    </p:spTree>
    <p:extLst>
      <p:ext uri="{BB962C8B-B14F-4D97-AF65-F5344CB8AC3E}">
        <p14:creationId xmlns:p14="http://schemas.microsoft.com/office/powerpoint/2010/main" val="2083870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coming to the specific Python APIs OpenROAD has support on. It has </a:t>
            </a:r>
            <a:r>
              <a:rPr lang="en-US" dirty="0" err="1"/>
              <a:t>has</a:t>
            </a:r>
            <a:r>
              <a:rPr lang="en-US" dirty="0"/>
              <a:t> top-level APIs support where in a python shell we can run any of the what I classify as top-level APIs to perhaps to place and route, to set variables.  So the right image shows the EDA tool </a:t>
            </a:r>
            <a:r>
              <a:rPr lang="en-US" dirty="0" err="1"/>
              <a:t>flrow</a:t>
            </a:r>
            <a:r>
              <a:rPr lang="en-US" dirty="0"/>
              <a:t> in python. Starting from reading </a:t>
            </a:r>
            <a:r>
              <a:rPr lang="en-US" dirty="0" err="1"/>
              <a:t>lef</a:t>
            </a:r>
            <a:r>
              <a:rPr lang="en-US" dirty="0"/>
              <a:t>/def all the way to routing and writing out def/netlist.</a:t>
            </a:r>
          </a:p>
          <a:p>
            <a:endParaRPr lang="en-US" dirty="0"/>
          </a:p>
          <a:p>
            <a:r>
              <a:rPr lang="en-US" dirty="0"/>
              <a:t>Bing-Yue will go over an example flow as well in the demo. </a:t>
            </a:r>
          </a:p>
          <a:p>
            <a:endParaRPr lang="en-US" dirty="0"/>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36</a:t>
            </a:fld>
            <a:endParaRPr lang="en-US"/>
          </a:p>
        </p:txBody>
      </p:sp>
    </p:spTree>
    <p:extLst>
      <p:ext uri="{BB962C8B-B14F-4D97-AF65-F5344CB8AC3E}">
        <p14:creationId xmlns:p14="http://schemas.microsoft.com/office/powerpoint/2010/main" val="991662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those top-level APIs we have several DB APIs. Not only APIs that can query the DB for information but that can annotate the features back into the DB.  So the picture here shows some APIs that are iterating through al instance in the design, iterating through the pins of every instance, and printing out the name, arrival time, slew and slack.   </a:t>
            </a:r>
          </a:p>
          <a:p>
            <a:endParaRPr lang="en-US" dirty="0"/>
          </a:p>
          <a:p>
            <a:r>
              <a:rPr lang="en-US" dirty="0"/>
              <a:t>Two important things to note: All in Python. The return objects are all float. You can easily dump them into a </a:t>
            </a:r>
            <a:r>
              <a:rPr lang="en-US" dirty="0" err="1"/>
              <a:t>numpy</a:t>
            </a:r>
            <a:r>
              <a:rPr lang="en-US" dirty="0"/>
              <a:t> array, a torch array, pandas </a:t>
            </a:r>
            <a:r>
              <a:rPr lang="en-US" dirty="0" err="1"/>
              <a:t>dataframe</a:t>
            </a:r>
            <a:r>
              <a:rPr lang="en-US" dirty="0"/>
              <a:t> what ever your </a:t>
            </a:r>
            <a:r>
              <a:rPr lang="en-US" dirty="0" err="1"/>
              <a:t>faortiy</a:t>
            </a:r>
            <a:r>
              <a:rPr lang="en-US" dirty="0"/>
              <a:t> python data structure is. </a:t>
            </a:r>
          </a:p>
          <a:p>
            <a:endParaRPr lang="en-US" dirty="0"/>
          </a:p>
          <a:p>
            <a:r>
              <a:rPr lang="en-US" dirty="0"/>
              <a:t>In addition to querying the pins, you can also change properties of the netlist. Change the location of instance size, change cell type, etc. Here there are only few examples. </a:t>
            </a:r>
          </a:p>
          <a:p>
            <a:r>
              <a:rPr lang="en-US" dirty="0"/>
              <a:t>Bing-Yue will show you more on how to use these APIs in the hand-on session. </a:t>
            </a:r>
          </a:p>
        </p:txBody>
      </p:sp>
      <p:sp>
        <p:nvSpPr>
          <p:cNvPr id="4" name="Slide Number Placeholder 3"/>
          <p:cNvSpPr>
            <a:spLocks noGrp="1"/>
          </p:cNvSpPr>
          <p:nvPr>
            <p:ph type="sldNum" sz="quarter" idx="5"/>
          </p:nvPr>
        </p:nvSpPr>
        <p:spPr/>
        <p:txBody>
          <a:bodyPr/>
          <a:lstStyle/>
          <a:p>
            <a:fld id="{3E4061D9-ECA4-4CED-903E-8395C236FDCB}" type="slidenum">
              <a:rPr lang="en-US" smtClean="0"/>
              <a:t>37</a:t>
            </a:fld>
            <a:endParaRPr lang="en-US"/>
          </a:p>
        </p:txBody>
      </p:sp>
    </p:spTree>
    <p:extLst>
      <p:ext uri="{BB962C8B-B14F-4D97-AF65-F5344CB8AC3E}">
        <p14:creationId xmlns:p14="http://schemas.microsoft.com/office/powerpoint/2010/main" val="4283760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these APIs what are the things that become easier? So in this tutorial, we will show you two use cases of the APIs.  The first </a:t>
            </a:r>
            <a:r>
              <a:rPr lang="en-US" dirty="0" err="1"/>
              <a:t>usecase</a:t>
            </a:r>
            <a:r>
              <a:rPr lang="en-US" dirty="0"/>
              <a:t> we will talk about in this is IR drop prediction. The second is an RL-based gate-level sizer.</a:t>
            </a:r>
          </a:p>
        </p:txBody>
      </p:sp>
      <p:sp>
        <p:nvSpPr>
          <p:cNvPr id="4" name="Slide Number Placeholder 3"/>
          <p:cNvSpPr>
            <a:spLocks noGrp="1"/>
          </p:cNvSpPr>
          <p:nvPr>
            <p:ph type="sldNum" sz="quarter" idx="5"/>
          </p:nvPr>
        </p:nvSpPr>
        <p:spPr/>
        <p:txBody>
          <a:bodyPr/>
          <a:lstStyle/>
          <a:p>
            <a:fld id="{3E4061D9-ECA4-4CED-903E-8395C236FDCB}" type="slidenum">
              <a:rPr lang="en-US" smtClean="0"/>
              <a:t>38</a:t>
            </a:fld>
            <a:endParaRPr lang="en-US"/>
          </a:p>
        </p:txBody>
      </p:sp>
    </p:spTree>
    <p:extLst>
      <p:ext uri="{BB962C8B-B14F-4D97-AF65-F5344CB8AC3E}">
        <p14:creationId xmlns:p14="http://schemas.microsoft.com/office/powerpoint/2010/main" val="159286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LOT of research in the past of using ML to predict IR drop, including an ICCAD Contest organized by ASU last year. Well if you think about how most of this </a:t>
            </a:r>
            <a:r>
              <a:rPr lang="en-US" dirty="0" err="1"/>
              <a:t>reearhc</a:t>
            </a:r>
            <a:r>
              <a:rPr lang="en-US" dirty="0"/>
              <a:t> is done. Folks use commercial EDA tool extract power per instance and instance locations into a file from the TCL interface.  Then create power maps which they run through their trained ML model to get predicted IR drop values. </a:t>
            </a:r>
          </a:p>
          <a:p>
            <a:endParaRPr lang="en-US" dirty="0"/>
          </a:p>
          <a:p>
            <a:r>
              <a:rPr lang="en-US" dirty="0"/>
              <a:t>Next if these IR drop values had to be annotated back into the EDA tool, then it required another script in TCL to parse the file and </a:t>
            </a:r>
            <a:r>
              <a:rPr lang="en-US" dirty="0" err="1"/>
              <a:t>annorate</a:t>
            </a:r>
            <a:r>
              <a:rPr lang="en-US" dirty="0"/>
              <a:t> the numbers back in the commercial too. </a:t>
            </a:r>
          </a:p>
          <a:p>
            <a:endParaRPr lang="en-US" dirty="0"/>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39</a:t>
            </a:fld>
            <a:endParaRPr lang="en-US"/>
          </a:p>
        </p:txBody>
      </p:sp>
    </p:spTree>
    <p:extLst>
      <p:ext uri="{BB962C8B-B14F-4D97-AF65-F5344CB8AC3E}">
        <p14:creationId xmlns:p14="http://schemas.microsoft.com/office/powerpoint/2010/main" val="392719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now with our Python API,  WITHIN a python shell we can query power numbers and location numbers directly return power maps from the EDA tool and also perform inference in the SAME python shell and back annotate the numbers into the database! Here are some example APIs that enable generation of these power maps highlighted here.</a:t>
            </a:r>
          </a:p>
        </p:txBody>
      </p:sp>
      <p:sp>
        <p:nvSpPr>
          <p:cNvPr id="4" name="Slide Number Placeholder 3"/>
          <p:cNvSpPr>
            <a:spLocks noGrp="1"/>
          </p:cNvSpPr>
          <p:nvPr>
            <p:ph type="sldNum" sz="quarter" idx="5"/>
          </p:nvPr>
        </p:nvSpPr>
        <p:spPr/>
        <p:txBody>
          <a:bodyPr/>
          <a:lstStyle/>
          <a:p>
            <a:fld id="{3E4061D9-ECA4-4CED-903E-8395C236FDCB}" type="slidenum">
              <a:rPr lang="en-US" smtClean="0"/>
              <a:t>40</a:t>
            </a:fld>
            <a:endParaRPr lang="en-US"/>
          </a:p>
        </p:txBody>
      </p:sp>
    </p:spTree>
    <p:extLst>
      <p:ext uri="{BB962C8B-B14F-4D97-AF65-F5344CB8AC3E}">
        <p14:creationId xmlns:p14="http://schemas.microsoft.com/office/powerpoint/2010/main" val="764225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is a little more intricate use case. It shows an example of an Reinforcement learning based gate sizer. First let me explain the RL-based gate sizing problem. Let’s start off with a </a:t>
            </a:r>
            <a:r>
              <a:rPr lang="en-US" dirty="0" err="1"/>
              <a:t>reulg</a:t>
            </a:r>
            <a:r>
              <a:rPr lang="en-US" dirty="0"/>
              <a:t> RL problem. An agent decides what action to take in an environment based on current state of the environment. And action and reward pairs. It performs this loop iteratively until the agent is trained and the reward is maximized. </a:t>
            </a:r>
          </a:p>
          <a:p>
            <a:endParaRPr lang="en-US" dirty="0"/>
          </a:p>
          <a:p>
            <a:r>
              <a:rPr lang="en-US" dirty="0"/>
              <a:t>Now mapping that to a gate sizing problem …</a:t>
            </a:r>
          </a:p>
        </p:txBody>
      </p:sp>
      <p:sp>
        <p:nvSpPr>
          <p:cNvPr id="4" name="Slide Number Placeholder 3"/>
          <p:cNvSpPr>
            <a:spLocks noGrp="1"/>
          </p:cNvSpPr>
          <p:nvPr>
            <p:ph type="sldNum" sz="quarter" idx="5"/>
          </p:nvPr>
        </p:nvSpPr>
        <p:spPr/>
        <p:txBody>
          <a:bodyPr/>
          <a:lstStyle/>
          <a:p>
            <a:fld id="{3E4061D9-ECA4-4CED-903E-8395C236FDCB}" type="slidenum">
              <a:rPr lang="en-US" smtClean="0"/>
              <a:t>41</a:t>
            </a:fld>
            <a:endParaRPr lang="en-US"/>
          </a:p>
        </p:txBody>
      </p:sp>
    </p:spTree>
    <p:extLst>
      <p:ext uri="{BB962C8B-B14F-4D97-AF65-F5344CB8AC3E}">
        <p14:creationId xmlns:p14="http://schemas.microsoft.com/office/powerpoint/2010/main" val="1687459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lvl="0" indent="0" algn="l" rtl="0">
              <a:spcBef>
                <a:spcPts val="0"/>
              </a:spcBef>
              <a:spcAft>
                <a:spcPts val="0"/>
              </a:spcAft>
              <a:buNone/>
            </a:pPr>
            <a:r>
              <a:rPr lang="en-US"/>
              <a:t>It is because this lets us attack THE problem facing our industry, which is</a:t>
            </a:r>
            <a:endParaRPr/>
          </a:p>
        </p:txBody>
      </p:sp>
      <p:sp>
        <p:nvSpPr>
          <p:cNvPr id="131" name="Google Shape;131;p4: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of the Python APIs that enable. For instance the state and its features</a:t>
            </a:r>
          </a:p>
          <a:p>
            <a:r>
              <a:rPr lang="en-US" dirty="0"/>
              <a:t>Reward estimation</a:t>
            </a:r>
          </a:p>
          <a:p>
            <a:r>
              <a:rPr lang="en-US" dirty="0"/>
              <a:t>Action</a:t>
            </a:r>
          </a:p>
        </p:txBody>
      </p:sp>
      <p:sp>
        <p:nvSpPr>
          <p:cNvPr id="4" name="Slide Number Placeholder 3"/>
          <p:cNvSpPr>
            <a:spLocks noGrp="1"/>
          </p:cNvSpPr>
          <p:nvPr>
            <p:ph type="sldNum" sz="quarter" idx="5"/>
          </p:nvPr>
        </p:nvSpPr>
        <p:spPr/>
        <p:txBody>
          <a:bodyPr/>
          <a:lstStyle/>
          <a:p>
            <a:fld id="{3E4061D9-ECA4-4CED-903E-8395C236FDCB}" type="slidenum">
              <a:rPr lang="en-US" smtClean="0"/>
              <a:t>42</a:t>
            </a:fld>
            <a:endParaRPr lang="en-US"/>
          </a:p>
        </p:txBody>
      </p:sp>
    </p:spTree>
    <p:extLst>
      <p:ext uri="{BB962C8B-B14F-4D97-AF65-F5344CB8AC3E}">
        <p14:creationId xmlns:p14="http://schemas.microsoft.com/office/powerpoint/2010/main" val="70076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43</a:t>
            </a:fld>
            <a:endParaRPr lang="en-US"/>
          </a:p>
        </p:txBody>
      </p:sp>
    </p:spTree>
    <p:extLst>
      <p:ext uri="{BB962C8B-B14F-4D97-AF65-F5344CB8AC3E}">
        <p14:creationId xmlns:p14="http://schemas.microsoft.com/office/powerpoint/2010/main" val="2488389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Bing-Yue. Today we will conclude by pointing out </a:t>
            </a:r>
            <a:r>
              <a:rPr lang="en-US" b="1" dirty="0"/>
              <a:t>other</a:t>
            </a:r>
            <a:r>
              <a:rPr lang="en-US" dirty="0"/>
              <a:t> efforts that are also trying to build open infrastructure for ML EDA.</a:t>
            </a:r>
          </a:p>
          <a:p>
            <a:endParaRPr lang="en-US" dirty="0"/>
          </a:p>
          <a:p>
            <a:r>
              <a:rPr lang="en-US" dirty="0"/>
              <a:t>And Q&amp;A can continue even after 5:00pm if there is interest.</a:t>
            </a:r>
          </a:p>
        </p:txBody>
      </p:sp>
      <p:sp>
        <p:nvSpPr>
          <p:cNvPr id="4" name="Slide Number Placeholder 3"/>
          <p:cNvSpPr>
            <a:spLocks noGrp="1"/>
          </p:cNvSpPr>
          <p:nvPr>
            <p:ph type="sldNum" sz="quarter" idx="5"/>
          </p:nvPr>
        </p:nvSpPr>
        <p:spPr/>
        <p:txBody>
          <a:bodyPr/>
          <a:lstStyle/>
          <a:p>
            <a:fld id="{3E4061D9-ECA4-4CED-903E-8395C236FDCB}" type="slidenum">
              <a:rPr lang="en-US" smtClean="0"/>
              <a:t>45</a:t>
            </a:fld>
            <a:endParaRPr lang="en-US"/>
          </a:p>
        </p:txBody>
      </p:sp>
    </p:spTree>
    <p:extLst>
      <p:ext uri="{BB962C8B-B14F-4D97-AF65-F5344CB8AC3E}">
        <p14:creationId xmlns:p14="http://schemas.microsoft.com/office/powerpoint/2010/main" val="3167314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everyone for  gathering back from the break. Thanks Bing-Yue for the last hands-on session as well. </a:t>
            </a:r>
          </a:p>
        </p:txBody>
      </p:sp>
      <p:sp>
        <p:nvSpPr>
          <p:cNvPr id="4" name="Slide Number Placeholder 3"/>
          <p:cNvSpPr>
            <a:spLocks noGrp="1"/>
          </p:cNvSpPr>
          <p:nvPr>
            <p:ph type="sldNum" sz="quarter" idx="5"/>
          </p:nvPr>
        </p:nvSpPr>
        <p:spPr/>
        <p:txBody>
          <a:bodyPr/>
          <a:lstStyle/>
          <a:p>
            <a:fld id="{3E4061D9-ECA4-4CED-903E-8395C236FDCB}" type="slidenum">
              <a:rPr lang="en-US" smtClean="0"/>
              <a:t>46</a:t>
            </a:fld>
            <a:endParaRPr lang="en-US"/>
          </a:p>
        </p:txBody>
      </p:sp>
    </p:spTree>
    <p:extLst>
      <p:ext uri="{BB962C8B-B14F-4D97-AF65-F5344CB8AC3E}">
        <p14:creationId xmlns:p14="http://schemas.microsoft.com/office/powerpoint/2010/main" val="223620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NVIDIA a set of researchers from Mark Ren’s group published a paper at ICCAD 2023 on </a:t>
            </a:r>
            <a:r>
              <a:rPr lang="en-US" dirty="0" err="1"/>
              <a:t>CircuitOps</a:t>
            </a:r>
            <a:r>
              <a:rPr lang="en-US" dirty="0"/>
              <a:t> which is an ML-friendly data representation format or an ML Infrastructure Enabling Generative AI for VLSI Circuit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credit for the slide deck from here to the end of the talk goes to </a:t>
            </a:r>
            <a:r>
              <a:rPr lang="en-US" dirty="0" err="1"/>
              <a:t>Rongjian</a:t>
            </a:r>
            <a:r>
              <a:rPr lang="en-US" dirty="0"/>
              <a:t> Liang from NVIDIA</a:t>
            </a:r>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47</a:t>
            </a:fld>
            <a:endParaRPr lang="en-US"/>
          </a:p>
        </p:txBody>
      </p:sp>
    </p:spTree>
    <p:extLst>
      <p:ext uri="{BB962C8B-B14F-4D97-AF65-F5344CB8AC3E}">
        <p14:creationId xmlns:p14="http://schemas.microsoft.com/office/powerpoint/2010/main" val="28937016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motivation for </a:t>
            </a:r>
            <a:r>
              <a:rPr lang="en-US" dirty="0" err="1"/>
              <a:t>CircuitOps</a:t>
            </a:r>
            <a:r>
              <a:rPr lang="en-US" dirty="0"/>
              <a:t> is stems from three challenges: </a:t>
            </a:r>
          </a:p>
          <a:p>
            <a:endParaRPr lang="en-US" dirty="0"/>
          </a:p>
          <a:p>
            <a:r>
              <a:rPr lang="en-US" dirty="0"/>
              <a:t>First how EDA tool data structures are not ML-friendly. Requiring us to extract information of say timing at every pin in the design for timing optimization task requires us to loop through all the pins which limits parallelizability and high volumes of data transfer.</a:t>
            </a:r>
          </a:p>
          <a:p>
            <a:endParaRPr lang="en-US" dirty="0"/>
          </a:p>
          <a:p>
            <a:endParaRPr lang="en-US" dirty="0"/>
          </a:p>
          <a:p>
            <a:r>
              <a:rPr lang="en-US" dirty="0"/>
              <a:t>Second if we have to extract all the timing related features we need to know TCL and how EDA tools store these features in their database which does have a steep learning curve and can put off people who are new to the area particularly AI </a:t>
            </a:r>
            <a:r>
              <a:rPr lang="en-US" dirty="0" err="1"/>
              <a:t>expoert</a:t>
            </a:r>
            <a:r>
              <a:rPr lang="en-US" dirty="0"/>
              <a:t> who want to apply novel AI algorithms to their flows.</a:t>
            </a:r>
          </a:p>
          <a:p>
            <a:endParaRPr lang="en-US" dirty="0"/>
          </a:p>
          <a:p>
            <a:r>
              <a:rPr lang="en-US" dirty="0"/>
              <a:t>The third is this notion of a lack of a shared intermediate </a:t>
            </a:r>
            <a:r>
              <a:rPr lang="en-US" dirty="0" err="1"/>
              <a:t>represention</a:t>
            </a:r>
            <a:r>
              <a:rPr lang="en-US" dirty="0"/>
              <a:t>. So can we have a large AI-friendly database that can be useful to apply a verity of ML EDA algorithms for different tasks. </a:t>
            </a:r>
          </a:p>
          <a:p>
            <a:endParaRPr lang="en-US" dirty="0"/>
          </a:p>
          <a:p>
            <a:r>
              <a:rPr lang="en-US" dirty="0"/>
              <a:t>These three challenges have basically created barriers for us in applying say generative AI onto existing netlist for say a timing optimization task. </a:t>
            </a:r>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48</a:t>
            </a:fld>
            <a:endParaRPr lang="en-US"/>
          </a:p>
        </p:txBody>
      </p:sp>
    </p:spTree>
    <p:extLst>
      <p:ext uri="{BB962C8B-B14F-4D97-AF65-F5344CB8AC3E}">
        <p14:creationId xmlns:p14="http://schemas.microsoft.com/office/powerpoint/2010/main" val="741633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CircuitOps</a:t>
            </a:r>
            <a:r>
              <a:rPr lang="en-US" dirty="0"/>
              <a:t> comes in to lower that barrier and create a bridge.</a:t>
            </a:r>
          </a:p>
          <a:p>
            <a:endParaRPr lang="en-US" dirty="0"/>
          </a:p>
          <a:p>
            <a:r>
              <a:rPr lang="en-US" dirty="0"/>
              <a:t>It provides a data representation format that allows us to overcome those challenges earlier. The representation format called as an intermediate representation can store EDA data such that it can be reused across a variety of ML –EDA problems.</a:t>
            </a:r>
          </a:p>
          <a:p>
            <a:endParaRPr lang="en-US" dirty="0"/>
          </a:p>
          <a:p>
            <a:r>
              <a:rPr lang="en-US" dirty="0"/>
              <a:t>The second this is that the IR format itself is very easy for an AI expert to work with as they can query information from the format using  EXISTING python APIs of standard python libraries such as DGL torch pandas graph-tool. They do not need to understand  the complexities of EDA tool database write TCL or any of that. </a:t>
            </a:r>
          </a:p>
          <a:p>
            <a:endParaRPr lang="en-US" dirty="0"/>
          </a:p>
          <a:p>
            <a:r>
              <a:rPr lang="en-US" dirty="0"/>
              <a:t>The third is that the format can allow us to distill away properties that are non needed for a specific task and work with only those that are needed. This will make a </a:t>
            </a:r>
            <a:r>
              <a:rPr lang="en-US" dirty="0" err="1"/>
              <a:t>littmore</a:t>
            </a:r>
            <a:r>
              <a:rPr lang="en-US" dirty="0"/>
              <a:t> sense in our example. </a:t>
            </a:r>
          </a:p>
          <a:p>
            <a:endParaRPr lang="en-US" dirty="0"/>
          </a:p>
          <a:p>
            <a:r>
              <a:rPr lang="en-US" dirty="0"/>
              <a:t>The goal is for </a:t>
            </a:r>
            <a:r>
              <a:rPr lang="en-US" dirty="0" err="1"/>
              <a:t>CiruictOPs</a:t>
            </a:r>
            <a:r>
              <a:rPr lang="en-US" dirty="0"/>
              <a:t> to act as </a:t>
            </a:r>
            <a:r>
              <a:rPr lang="en-US" dirty="0" err="1"/>
              <a:t>aen</a:t>
            </a:r>
            <a:r>
              <a:rPr lang="en-US" dirty="0"/>
              <a:t> enabler for </a:t>
            </a:r>
            <a:r>
              <a:rPr lang="en-US" dirty="0" err="1"/>
              <a:t>GenAI</a:t>
            </a:r>
            <a:r>
              <a:rPr lang="en-US" dirty="0"/>
              <a:t> applications particularly those related to netlist optimization. </a:t>
            </a:r>
          </a:p>
        </p:txBody>
      </p:sp>
      <p:sp>
        <p:nvSpPr>
          <p:cNvPr id="4" name="Slide Number Placeholder 3"/>
          <p:cNvSpPr>
            <a:spLocks noGrp="1"/>
          </p:cNvSpPr>
          <p:nvPr>
            <p:ph type="sldNum" sz="quarter" idx="5"/>
          </p:nvPr>
        </p:nvSpPr>
        <p:spPr/>
        <p:txBody>
          <a:bodyPr/>
          <a:lstStyle/>
          <a:p>
            <a:fld id="{3E4061D9-ECA4-4CED-903E-8395C236FDCB}" type="slidenum">
              <a:rPr lang="en-US" smtClean="0"/>
              <a:t>49</a:t>
            </a:fld>
            <a:endParaRPr lang="en-US"/>
          </a:p>
        </p:txBody>
      </p:sp>
    </p:spTree>
    <p:extLst>
      <p:ext uri="{BB962C8B-B14F-4D97-AF65-F5344CB8AC3E}">
        <p14:creationId xmlns:p14="http://schemas.microsoft.com/office/powerpoint/2010/main" val="1190543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the </a:t>
            </a:r>
            <a:r>
              <a:rPr lang="en-US" dirty="0" err="1"/>
              <a:t>CircuitOps</a:t>
            </a:r>
            <a:r>
              <a:rPr lang="en-US" dirty="0"/>
              <a:t> LPG format. It consists of three stages here basically. The first is we need some sort of translators to convert existing EDA tool data into </a:t>
            </a:r>
            <a:r>
              <a:rPr lang="en-US" dirty="0" err="1"/>
              <a:t>CircuitOps</a:t>
            </a:r>
            <a:r>
              <a:rPr lang="en-US" dirty="0"/>
              <a:t> format. It could be direct parsers for LEF/DEF or it could scripts that work directly with EDA tool databased. </a:t>
            </a:r>
          </a:p>
          <a:p>
            <a:endParaRPr lang="en-US" dirty="0"/>
          </a:p>
          <a:p>
            <a:r>
              <a:rPr lang="en-US" dirty="0"/>
              <a:t> However, if all the EDA data was already represented in this format or once we invest in this one time cost it makes AI application much easier. </a:t>
            </a:r>
          </a:p>
          <a:p>
            <a:endParaRPr lang="en-US" dirty="0"/>
          </a:p>
          <a:p>
            <a:r>
              <a:rPr lang="en-US" dirty="0"/>
              <a:t>The second is dataset generation from the </a:t>
            </a:r>
            <a:r>
              <a:rPr lang="en-US" dirty="0" err="1"/>
              <a:t>CircuitOps</a:t>
            </a:r>
            <a:r>
              <a:rPr lang="en-US" dirty="0"/>
              <a:t> format and </a:t>
            </a:r>
          </a:p>
          <a:p>
            <a:endParaRPr lang="en-US" dirty="0"/>
          </a:p>
          <a:p>
            <a:r>
              <a:rPr lang="en-US" dirty="0"/>
              <a:t>the third is training these model.</a:t>
            </a:r>
          </a:p>
          <a:p>
            <a:endParaRPr lang="en-US" dirty="0"/>
          </a:p>
          <a:p>
            <a:r>
              <a:rPr lang="en-US" dirty="0"/>
              <a:t> </a:t>
            </a:r>
          </a:p>
          <a:p>
            <a:r>
              <a:rPr lang="en-US" dirty="0"/>
              <a:t>There is also a fourth which we will not cover too much in this tutorial as is still needs development is inference that using remote procedure call (RPC) to enable inference or transfer of data between two servers as a call assuming ML inference happen on a GPU server and EDA data collection </a:t>
            </a:r>
            <a:r>
              <a:rPr lang="en-US" dirty="0" err="1"/>
              <a:t>hasppen</a:t>
            </a:r>
            <a:r>
              <a:rPr lang="en-US" dirty="0"/>
              <a:t> on a CPU server. </a:t>
            </a:r>
          </a:p>
        </p:txBody>
      </p:sp>
      <p:sp>
        <p:nvSpPr>
          <p:cNvPr id="4" name="Slide Number Placeholder 3"/>
          <p:cNvSpPr>
            <a:spLocks noGrp="1"/>
          </p:cNvSpPr>
          <p:nvPr>
            <p:ph type="sldNum" sz="quarter" idx="5"/>
          </p:nvPr>
        </p:nvSpPr>
        <p:spPr/>
        <p:txBody>
          <a:bodyPr/>
          <a:lstStyle/>
          <a:p>
            <a:fld id="{3E4061D9-ECA4-4CED-903E-8395C236FDCB}" type="slidenum">
              <a:rPr lang="en-US" smtClean="0"/>
              <a:t>50</a:t>
            </a:fld>
            <a:endParaRPr lang="en-US"/>
          </a:p>
        </p:txBody>
      </p:sp>
    </p:spTree>
    <p:extLst>
      <p:ext uri="{BB962C8B-B14F-4D97-AF65-F5344CB8AC3E}">
        <p14:creationId xmlns:p14="http://schemas.microsoft.com/office/powerpoint/2010/main" val="3145399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 to understanding this format. </a:t>
            </a:r>
          </a:p>
        </p:txBody>
      </p:sp>
      <p:sp>
        <p:nvSpPr>
          <p:cNvPr id="4" name="Slide Number Placeholder 3"/>
          <p:cNvSpPr>
            <a:spLocks noGrp="1"/>
          </p:cNvSpPr>
          <p:nvPr>
            <p:ph type="sldNum" sz="quarter" idx="5"/>
          </p:nvPr>
        </p:nvSpPr>
        <p:spPr/>
        <p:txBody>
          <a:bodyPr/>
          <a:lstStyle/>
          <a:p>
            <a:fld id="{3E4061D9-ECA4-4CED-903E-8395C236FDCB}" type="slidenum">
              <a:rPr lang="en-US" smtClean="0"/>
              <a:t>51</a:t>
            </a:fld>
            <a:endParaRPr lang="en-US"/>
          </a:p>
        </p:txBody>
      </p:sp>
    </p:spTree>
    <p:extLst>
      <p:ext uri="{BB962C8B-B14F-4D97-AF65-F5344CB8AC3E}">
        <p14:creationId xmlns:p14="http://schemas.microsoft.com/office/powerpoint/2010/main" val="1639663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format uses this concept of an LPG or a labeled property graph which is backed by tables. So for netlist optimization task. It is a directed graph where every cell, pin or net is represented as a node. The connection between them as an edge. It’s sort of like a timing graph in traditional EDA. </a:t>
            </a:r>
          </a:p>
          <a:p>
            <a:endParaRPr lang="en-US" dirty="0"/>
          </a:p>
          <a:p>
            <a:r>
              <a:rPr lang="en-US" dirty="0"/>
              <a:t>The LPG can be instantiated using any Python graph package, DGL, graph tool etc. So this is common for AI </a:t>
            </a:r>
            <a:r>
              <a:rPr lang="en-US" dirty="0" err="1"/>
              <a:t>practitoners</a:t>
            </a:r>
            <a:r>
              <a:rPr lang="en-US" dirty="0"/>
              <a:t> to work with and eliminates the need to work with EDA tool databased. They can use existing DGL or graph tool APIs or pandas data frames to query the info. </a:t>
            </a:r>
          </a:p>
          <a:p>
            <a:endParaRPr lang="en-US" dirty="0"/>
          </a:p>
          <a:p>
            <a:r>
              <a:rPr lang="en-US" dirty="0"/>
              <a:t>Each node in the LPG is annotated with relations tables that store properties. We will see examples of these later.  Each edge is also annotated with its tables and there are four kinds of edges. Edges that connect cell to net, pin to pin, pin to cell or pin to net. So overall we have seven such relational tables for each netlist. </a:t>
            </a:r>
          </a:p>
        </p:txBody>
      </p:sp>
      <p:sp>
        <p:nvSpPr>
          <p:cNvPr id="4" name="Slide Number Placeholder 3"/>
          <p:cNvSpPr>
            <a:spLocks noGrp="1"/>
          </p:cNvSpPr>
          <p:nvPr>
            <p:ph type="sldNum" sz="quarter" idx="5"/>
          </p:nvPr>
        </p:nvSpPr>
        <p:spPr/>
        <p:txBody>
          <a:bodyPr/>
          <a:lstStyle/>
          <a:p>
            <a:fld id="{3E4061D9-ECA4-4CED-903E-8395C236FDCB}" type="slidenum">
              <a:rPr lang="en-US" smtClean="0"/>
              <a:t>52</a:t>
            </a:fld>
            <a:endParaRPr lang="en-US"/>
          </a:p>
        </p:txBody>
      </p:sp>
    </p:spTree>
    <p:extLst>
      <p:ext uri="{BB962C8B-B14F-4D97-AF65-F5344CB8AC3E}">
        <p14:creationId xmlns:p14="http://schemas.microsoft.com/office/powerpoint/2010/main" val="303590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marR="0" lvl="0" indent="0" algn="l" rtl="0">
              <a:lnSpc>
                <a:spcPct val="107000"/>
              </a:lnSpc>
              <a:spcBef>
                <a:spcPts val="0"/>
              </a:spcBef>
              <a:spcAft>
                <a:spcPts val="0"/>
              </a:spcAft>
              <a:buNone/>
            </a:pPr>
            <a:r>
              <a:rPr lang="en-US" sz="1800">
                <a:latin typeface="Calibri"/>
                <a:ea typeface="Calibri"/>
                <a:cs typeface="Calibri"/>
                <a:sym typeface="Calibri"/>
              </a:rPr>
              <a:t>the crisis of hardware design.  This crisis is what motivated the OpenROAD project 6 years ago, and it motivates use of machine learning in EDA and IC design.</a:t>
            </a:r>
            <a:endParaRPr/>
          </a:p>
          <a:p>
            <a:pPr marL="0" marR="0" lvl="0" indent="0" algn="l" rtl="0">
              <a:lnSpc>
                <a:spcPct val="107000"/>
              </a:lnSpc>
              <a:spcBef>
                <a:spcPts val="800"/>
              </a:spcBef>
              <a:spcAft>
                <a:spcPts val="0"/>
              </a:spcAft>
              <a:buNone/>
            </a:pPr>
            <a:endParaRPr sz="1800">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Today, taking ideas into silicon runs into </a:t>
            </a:r>
            <a:r>
              <a:rPr lang="en-US" sz="1800" b="1">
                <a:latin typeface="Calibri"/>
                <a:ea typeface="Calibri"/>
                <a:cs typeface="Calibri"/>
                <a:sym typeface="Calibri"/>
              </a:rPr>
              <a:t>BARRIERS</a:t>
            </a:r>
            <a:r>
              <a:rPr lang="en-US" sz="1800">
                <a:latin typeface="Calibri"/>
                <a:ea typeface="Calibri"/>
                <a:cs typeface="Calibri"/>
                <a:sym typeface="Calibri"/>
              </a:rPr>
              <a:t> of Cost, Expertise, and Risk.  </a:t>
            </a:r>
            <a:endParaRPr/>
          </a:p>
          <a:p>
            <a:pPr marL="0" marR="0" lvl="0" indent="0" algn="l" rtl="0">
              <a:lnSpc>
                <a:spcPct val="107000"/>
              </a:lnSpc>
              <a:spcBef>
                <a:spcPts val="800"/>
              </a:spcBef>
              <a:spcAft>
                <a:spcPts val="0"/>
              </a:spcAft>
              <a:buNone/>
            </a:pPr>
            <a:r>
              <a:rPr lang="en-US" sz="1800" b="1">
                <a:latin typeface="Calibri"/>
                <a:ea typeface="Calibri"/>
                <a:cs typeface="Calibri"/>
                <a:sym typeface="Calibri"/>
              </a:rPr>
              <a:t>[CLICK] </a:t>
            </a:r>
            <a:r>
              <a:rPr lang="en-US" sz="1800">
                <a:latin typeface="Calibri"/>
                <a:ea typeface="Calibri"/>
                <a:cs typeface="Calibri"/>
                <a:sym typeface="Calibri"/>
              </a:rPr>
              <a:t>In this picture, the </a:t>
            </a:r>
            <a:r>
              <a:rPr lang="en-US" sz="1800" b="1">
                <a:latin typeface="Calibri"/>
                <a:ea typeface="Calibri"/>
                <a:cs typeface="Calibri"/>
                <a:sym typeface="Calibri"/>
              </a:rPr>
              <a:t>red curve</a:t>
            </a:r>
            <a:r>
              <a:rPr lang="en-US" sz="1800">
                <a:latin typeface="Calibri"/>
                <a:ea typeface="Calibri"/>
                <a:cs typeface="Calibri"/>
                <a:sym typeface="Calibri"/>
              </a:rPr>
              <a:t> says that the cost of DESIGN is OUT OF CONTROL. So, innovators</a:t>
            </a:r>
            <a:r>
              <a:rPr lang="en-US" sz="1800" b="0">
                <a:latin typeface="Calibri"/>
                <a:ea typeface="Calibri"/>
                <a:cs typeface="Calibri"/>
                <a:sym typeface="Calibri"/>
              </a:rPr>
              <a:t> </a:t>
            </a:r>
            <a:r>
              <a:rPr lang="en-US" sz="1800" b="1">
                <a:latin typeface="Calibri"/>
                <a:ea typeface="Calibri"/>
                <a:cs typeface="Calibri"/>
                <a:sym typeface="Calibri"/>
              </a:rPr>
              <a:t>can’t tell how good their ideas are</a:t>
            </a:r>
            <a:r>
              <a:rPr lang="en-US" sz="1800">
                <a:latin typeface="Calibri"/>
                <a:ea typeface="Calibri"/>
                <a:cs typeface="Calibri"/>
                <a:sym typeface="Calibri"/>
              </a:rPr>
              <a:t>, in terms of hardware metrics like PPAC – Power, Performance, Area and Cost – because it is too difficult to take their ideas into silicon.</a:t>
            </a:r>
            <a:endParaRPr/>
          </a:p>
          <a:p>
            <a:pPr marL="0" marR="0" lvl="0" indent="0" algn="l" rtl="0">
              <a:lnSpc>
                <a:spcPct val="107000"/>
              </a:lnSpc>
              <a:spcBef>
                <a:spcPts val="800"/>
              </a:spcBef>
              <a:spcAft>
                <a:spcPts val="0"/>
              </a:spcAft>
              <a:buClr>
                <a:schemeClr val="dk1"/>
              </a:buClr>
              <a:buSzPts val="1200"/>
              <a:buFont typeface="Calibri"/>
              <a:buNone/>
            </a:pPr>
            <a:endParaRPr sz="1200">
              <a:latin typeface="Calibri"/>
              <a:ea typeface="Calibri"/>
              <a:cs typeface="Calibri"/>
              <a:sym typeface="Calibri"/>
            </a:endParaRPr>
          </a:p>
        </p:txBody>
      </p:sp>
      <p:sp>
        <p:nvSpPr>
          <p:cNvPr id="137" name="Google Shape;137;p5: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three example tables of the seven tables in </a:t>
            </a:r>
            <a:r>
              <a:rPr lang="en-US" dirty="0" err="1"/>
              <a:t>CircuitOps</a:t>
            </a:r>
            <a:r>
              <a:rPr lang="en-US" dirty="0"/>
              <a:t>. The cell properties, including locations of the cell some power attributes, pun </a:t>
            </a:r>
            <a:r>
              <a:rPr lang="en-US" dirty="0" err="1"/>
              <a:t>proeprotes</a:t>
            </a:r>
            <a:r>
              <a:rPr lang="en-US" dirty="0"/>
              <a:t>, including locations of the pins, some timing attributes on the pin. And edge </a:t>
            </a:r>
            <a:r>
              <a:rPr lang="en-US" dirty="0" err="1"/>
              <a:t>propeorties</a:t>
            </a:r>
            <a:r>
              <a:rPr lang="en-US" dirty="0"/>
              <a:t>, which include net cap, route length </a:t>
            </a:r>
            <a:r>
              <a:rPr lang="en-US" dirty="0" err="1"/>
              <a:t>etc</a:t>
            </a:r>
            <a:r>
              <a:rPr lang="en-US" dirty="0"/>
              <a:t> as examples. </a:t>
            </a:r>
          </a:p>
        </p:txBody>
      </p:sp>
      <p:sp>
        <p:nvSpPr>
          <p:cNvPr id="4" name="Slide Number Placeholder 3"/>
          <p:cNvSpPr>
            <a:spLocks noGrp="1"/>
          </p:cNvSpPr>
          <p:nvPr>
            <p:ph type="sldNum" sz="quarter" idx="5"/>
          </p:nvPr>
        </p:nvSpPr>
        <p:spPr/>
        <p:txBody>
          <a:bodyPr/>
          <a:lstStyle/>
          <a:p>
            <a:fld id="{3E4061D9-ECA4-4CED-903E-8395C236FDCB}" type="slidenum">
              <a:rPr lang="en-US" smtClean="0"/>
              <a:t>53</a:t>
            </a:fld>
            <a:endParaRPr lang="en-US"/>
          </a:p>
        </p:txBody>
      </p:sp>
    </p:spTree>
    <p:extLst>
      <p:ext uri="{BB962C8B-B14F-4D97-AF65-F5344CB8AC3E}">
        <p14:creationId xmlns:p14="http://schemas.microsoft.com/office/powerpoint/2010/main" val="2645689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I said the first step in this to create translators to represent data EDA tool data as these LPG + relational tables. One way to do it is to directly work LEF, DEF lib and build </a:t>
            </a:r>
            <a:r>
              <a:rPr lang="en-US" dirty="0" err="1"/>
              <a:t>paraser</a:t>
            </a:r>
            <a:r>
              <a:rPr lang="en-US" dirty="0"/>
              <a:t> over it to make it EDA tool </a:t>
            </a:r>
            <a:r>
              <a:rPr lang="en-US" dirty="0" err="1"/>
              <a:t>agonotist</a:t>
            </a:r>
            <a:r>
              <a:rPr lang="en-US" dirty="0"/>
              <a:t>. The other way is to directly work with EDA tool databases. Create the LLPG. The next step is go to </a:t>
            </a:r>
            <a:r>
              <a:rPr lang="en-US" dirty="0" err="1"/>
              <a:t>datageneration</a:t>
            </a:r>
            <a:r>
              <a:rPr lang="en-US" dirty="0"/>
              <a:t>. For this tutorial and the open-source version of </a:t>
            </a:r>
            <a:r>
              <a:rPr lang="en-US" dirty="0" err="1"/>
              <a:t>CircuitOps</a:t>
            </a:r>
            <a:r>
              <a:rPr lang="en-US" dirty="0"/>
              <a:t> we use the second techniques. </a:t>
            </a:r>
          </a:p>
        </p:txBody>
      </p:sp>
      <p:sp>
        <p:nvSpPr>
          <p:cNvPr id="4" name="Slide Number Placeholder 3"/>
          <p:cNvSpPr>
            <a:spLocks noGrp="1"/>
          </p:cNvSpPr>
          <p:nvPr>
            <p:ph type="sldNum" sz="quarter" idx="5"/>
          </p:nvPr>
        </p:nvSpPr>
        <p:spPr/>
        <p:txBody>
          <a:bodyPr/>
          <a:lstStyle/>
          <a:p>
            <a:fld id="{3E4061D9-ECA4-4CED-903E-8395C236FDCB}" type="slidenum">
              <a:rPr lang="en-US" smtClean="0"/>
              <a:t>54</a:t>
            </a:fld>
            <a:endParaRPr lang="en-US"/>
          </a:p>
        </p:txBody>
      </p:sp>
    </p:spTree>
    <p:extLst>
      <p:ext uri="{BB962C8B-B14F-4D97-AF65-F5344CB8AC3E}">
        <p14:creationId xmlns:p14="http://schemas.microsoft.com/office/powerpoint/2010/main" val="10101162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elaborated here. We use the Python APIs we talked about in the last section of the </a:t>
            </a:r>
            <a:r>
              <a:rPr lang="en-US" dirty="0" err="1"/>
              <a:t>tuturoial</a:t>
            </a:r>
            <a:r>
              <a:rPr lang="en-US" dirty="0"/>
              <a:t> from OpenROAD to directly generate the LPG and </a:t>
            </a:r>
            <a:r>
              <a:rPr lang="en-US" dirty="0" err="1"/>
              <a:t>reltational</a:t>
            </a:r>
            <a:r>
              <a:rPr lang="en-US" dirty="0"/>
              <a:t> tables. We then use the </a:t>
            </a:r>
            <a:r>
              <a:rPr lang="en-US" dirty="0" err="1"/>
              <a:t>interemediate</a:t>
            </a:r>
            <a:r>
              <a:rPr lang="en-US" dirty="0"/>
              <a:t> representation to generate data sets for different AI application perhaps or </a:t>
            </a:r>
            <a:r>
              <a:rPr lang="en-US" dirty="0" err="1"/>
              <a:t>dififferent</a:t>
            </a:r>
            <a:r>
              <a:rPr lang="en-US" dirty="0"/>
              <a:t> AI engines to process parallelly.</a:t>
            </a:r>
          </a:p>
        </p:txBody>
      </p:sp>
      <p:sp>
        <p:nvSpPr>
          <p:cNvPr id="4" name="Slide Number Placeholder 3"/>
          <p:cNvSpPr>
            <a:spLocks noGrp="1"/>
          </p:cNvSpPr>
          <p:nvPr>
            <p:ph type="sldNum" sz="quarter" idx="5"/>
          </p:nvPr>
        </p:nvSpPr>
        <p:spPr/>
        <p:txBody>
          <a:bodyPr/>
          <a:lstStyle/>
          <a:p>
            <a:fld id="{3E4061D9-ECA4-4CED-903E-8395C236FDCB}" type="slidenum">
              <a:rPr lang="en-US" smtClean="0"/>
              <a:t>55</a:t>
            </a:fld>
            <a:endParaRPr lang="en-US"/>
          </a:p>
        </p:txBody>
      </p:sp>
    </p:spTree>
    <p:extLst>
      <p:ext uri="{BB962C8B-B14F-4D97-AF65-F5344CB8AC3E}">
        <p14:creationId xmlns:p14="http://schemas.microsoft.com/office/powerpoint/2010/main" val="3168336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effectLst/>
                <a:uLnTx/>
                <a:uFillTx/>
              </a:rPr>
              <a:t>So coming to data generation,  let us use  gate sizing as an example. Now that we have al the EDA data </a:t>
            </a:r>
            <a:r>
              <a:rPr kumimoji="0" lang="en-US" sz="1200" b="0" i="0" u="none" strike="noStrike" kern="1200" cap="none" spc="0" normalizeH="0" baseline="0" noProof="0" dirty="0" err="1">
                <a:ln>
                  <a:noFill/>
                </a:ln>
                <a:effectLst/>
                <a:uLnTx/>
                <a:uFillTx/>
              </a:rPr>
              <a:t>represtned</a:t>
            </a:r>
            <a:r>
              <a:rPr kumimoji="0" lang="en-US" sz="1200" b="0" i="0" u="none" strike="noStrike" kern="1200" cap="none" spc="0" normalizeH="0" baseline="0" noProof="0" dirty="0">
                <a:ln>
                  <a:noFill/>
                </a:ln>
                <a:effectLst/>
                <a:uLnTx/>
                <a:uFillTx/>
              </a:rPr>
              <a:t> as LPG + relational tables. We can use EXISTING standard python libraries and APIs from graph tool or </a:t>
            </a:r>
            <a:r>
              <a:rPr kumimoji="0" lang="en-US" sz="1200" b="0" i="0" u="none" strike="noStrike" kern="1200" cap="none" spc="0" normalizeH="0" baseline="0" noProof="0" dirty="0" err="1">
                <a:ln>
                  <a:noFill/>
                </a:ln>
                <a:effectLst/>
                <a:uLnTx/>
                <a:uFillTx/>
              </a:rPr>
              <a:t>dgl</a:t>
            </a:r>
            <a:r>
              <a:rPr kumimoji="0" lang="en-US" sz="1200" b="0" i="0" u="none" strike="noStrike" kern="1200" cap="none" spc="0" normalizeH="0" baseline="0" noProof="0" dirty="0">
                <a:ln>
                  <a:noFill/>
                </a:ln>
                <a:effectLst/>
                <a:uLnTx/>
                <a:uFillTx/>
              </a:rPr>
              <a:t> to query the </a:t>
            </a:r>
            <a:r>
              <a:rPr kumimoji="0" lang="en-US" sz="1200" b="0" i="0" u="none" strike="noStrike" kern="1200" cap="none" spc="0" normalizeH="0" baseline="0" noProof="0" dirty="0" err="1">
                <a:ln>
                  <a:noFill/>
                </a:ln>
                <a:effectLst/>
                <a:uLnTx/>
                <a:uFillTx/>
              </a:rPr>
              <a:t>infroamtoin</a:t>
            </a:r>
            <a:r>
              <a:rPr kumimoji="0" lang="en-US" sz="1200" b="0" i="0" u="none" strike="noStrike" kern="1200" cap="none" spc="0" normalizeH="0" baseline="0" noProof="0" dirty="0">
                <a:ln>
                  <a:noFill/>
                </a:ln>
                <a:effectLst/>
                <a:uLnTx/>
                <a:uFillTx/>
              </a:rPr>
              <a:t> we need (features and labels) for dataset generation. </a:t>
            </a:r>
          </a:p>
          <a:p>
            <a:endParaRPr kumimoji="0" lang="en-US" sz="1200" b="0" i="0" u="none" strike="noStrike" kern="1200" cap="none" spc="0" normalizeH="0" baseline="0" noProof="0" dirty="0">
              <a:ln>
                <a:noFill/>
              </a:ln>
              <a:effectLst/>
              <a:uLnTx/>
              <a:uFillTx/>
            </a:endParaRPr>
          </a:p>
          <a:p>
            <a:r>
              <a:rPr kumimoji="0" lang="en-US" sz="1200" b="0" i="0" u="none" strike="noStrike" kern="1200" cap="none" spc="0" normalizeH="0" baseline="0" noProof="0" dirty="0">
                <a:ln>
                  <a:noFill/>
                </a:ln>
                <a:effectLst/>
                <a:uLnTx/>
                <a:uFillTx/>
              </a:rPr>
              <a:t>So for instance for the gate sizing problem, we first have to filter out certain notes and edges in the graph we do not </a:t>
            </a:r>
            <a:r>
              <a:rPr kumimoji="0" lang="en-US" sz="1200" b="0" i="0" u="none" strike="noStrike" kern="1200" cap="none" spc="0" normalizeH="0" baseline="0" noProof="0" dirty="0" err="1">
                <a:ln>
                  <a:noFill/>
                </a:ln>
                <a:effectLst/>
                <a:uLnTx/>
                <a:uFillTx/>
              </a:rPr>
              <a:t>ened</a:t>
            </a:r>
            <a:r>
              <a:rPr kumimoji="0" lang="en-US" sz="1200" b="0" i="0" u="none" strike="noStrike" kern="1200" cap="none" spc="0" normalizeH="0" baseline="0" noProof="0" dirty="0">
                <a:ln>
                  <a:noFill/>
                </a:ln>
                <a:effectLst/>
                <a:uLnTx/>
                <a:uFillTx/>
              </a:rPr>
              <a:t> and work only with pin nodes and pin to pin edges which are important for gate sizing. We can filter out notes using exiting graph tool APIs very easily.</a:t>
            </a:r>
          </a:p>
          <a:p>
            <a:endParaRPr kumimoji="0" lang="en-US" sz="1200" b="0" i="0" u="none" strike="noStrike" kern="1200" cap="none" spc="0" normalizeH="0" baseline="0" noProof="0" dirty="0">
              <a:ln>
                <a:noFill/>
              </a:ln>
              <a:effectLst/>
              <a:uLnTx/>
              <a:uFillTx/>
            </a:endParaRPr>
          </a:p>
          <a:p>
            <a:r>
              <a:rPr kumimoji="0" lang="en-US" sz="1200" b="0" i="0" u="none" strike="noStrike" kern="1200" cap="none" spc="0" normalizeH="0" baseline="0" noProof="0" dirty="0">
                <a:ln>
                  <a:noFill/>
                </a:ln>
                <a:effectLst/>
                <a:uLnTx/>
                <a:uFillTx/>
              </a:rPr>
              <a:t>Next we have to </a:t>
            </a:r>
            <a:r>
              <a:rPr kumimoji="0" lang="en-US" sz="1200" b="0" i="0" u="none" strike="noStrike" kern="1200" cap="none" spc="0" normalizeH="0" baseline="0" noProof="0" dirty="0" err="1">
                <a:ln>
                  <a:noFill/>
                </a:ln>
                <a:effectLst/>
                <a:uLnTx/>
                <a:uFillTx/>
              </a:rPr>
              <a:t>paroitioing</a:t>
            </a:r>
            <a:r>
              <a:rPr kumimoji="0" lang="en-US" sz="1200" b="0" i="0" u="none" strike="noStrike" kern="1200" cap="none" spc="0" normalizeH="0" baseline="0" noProof="0" dirty="0">
                <a:ln>
                  <a:noFill/>
                </a:ln>
                <a:effectLst/>
                <a:uLnTx/>
                <a:uFillTx/>
              </a:rPr>
              <a:t> the </a:t>
            </a:r>
            <a:r>
              <a:rPr kumimoji="0" lang="en-US" sz="1200" b="0" i="0" u="none" strike="noStrike" kern="1200" cap="none" spc="0" normalizeH="0" baseline="0" noProof="0" dirty="0" err="1">
                <a:ln>
                  <a:noFill/>
                </a:ln>
                <a:effectLst/>
                <a:uLnTx/>
                <a:uFillTx/>
              </a:rPr>
              <a:t>gaph</a:t>
            </a:r>
            <a:r>
              <a:rPr kumimoji="0" lang="en-US" sz="1200" b="0" i="0" u="none" strike="noStrike" kern="1200" cap="none" spc="0" normalizeH="0" baseline="0" noProof="0" dirty="0">
                <a:ln>
                  <a:noFill/>
                </a:ln>
                <a:effectLst/>
                <a:uLnTx/>
                <a:uFillTx/>
              </a:rPr>
              <a:t>. Basically split it at sequential cells. This can also be done very easily with Python APIs of graph tool. The third is we need to eliminate buffer trees as we may not want to size these cells. So we have to traverse the graph and find </a:t>
            </a:r>
            <a:r>
              <a:rPr kumimoji="0" lang="en-US" sz="1200" b="0" i="0" u="none" strike="noStrike" kern="1200" cap="none" spc="0" normalizeH="0" baseline="0" noProof="0" dirty="0" err="1">
                <a:ln>
                  <a:noFill/>
                </a:ln>
                <a:effectLst/>
                <a:uLnTx/>
                <a:uFillTx/>
              </a:rPr>
              <a:t>buffert</a:t>
            </a:r>
            <a:r>
              <a:rPr kumimoji="0" lang="en-US" sz="1200" b="0" i="0" u="none" strike="noStrike" kern="1200" cap="none" spc="0" normalizeH="0" baseline="0" noProof="0" dirty="0">
                <a:ln>
                  <a:noFill/>
                </a:ln>
                <a:effectLst/>
                <a:uLnTx/>
                <a:uFillTx/>
              </a:rPr>
              <a:t> trees. A simple </a:t>
            </a:r>
            <a:r>
              <a:rPr kumimoji="0" lang="en-US" sz="1200" b="0" i="0" u="none" strike="noStrike" kern="1200" cap="none" spc="0" normalizeH="0" baseline="0" noProof="0" dirty="0" err="1">
                <a:ln>
                  <a:noFill/>
                </a:ln>
                <a:effectLst/>
                <a:uLnTx/>
                <a:uFillTx/>
              </a:rPr>
              <a:t>bfs</a:t>
            </a:r>
            <a:r>
              <a:rPr kumimoji="0" lang="en-US" sz="1200" b="0" i="0" u="none" strike="noStrike" kern="1200" cap="none" spc="0" normalizeH="0" baseline="0" noProof="0" dirty="0">
                <a:ln>
                  <a:noFill/>
                </a:ln>
                <a:effectLst/>
                <a:uLnTx/>
                <a:uFillTx/>
              </a:rPr>
              <a:t>  is a one line call with a graph tool API.</a:t>
            </a:r>
          </a:p>
          <a:p>
            <a:endParaRPr kumimoji="0" lang="en-US" sz="1200" b="0" i="0" u="none" strike="noStrike" kern="1200" cap="none" spc="0" normalizeH="0" baseline="0" noProof="0" dirty="0">
              <a:ln>
                <a:noFill/>
              </a:ln>
              <a:effectLst/>
              <a:uLnTx/>
              <a:uFillTx/>
            </a:endParaRPr>
          </a:p>
          <a:p>
            <a:r>
              <a:rPr kumimoji="0" lang="en-US" sz="1200" b="0" i="0" u="none" strike="noStrike" kern="1200" cap="none" spc="0" normalizeH="0" baseline="0" noProof="0" dirty="0">
                <a:ln>
                  <a:noFill/>
                </a:ln>
                <a:effectLst/>
                <a:uLnTx/>
                <a:uFillTx/>
              </a:rPr>
              <a:t>Next, we might need to extract certain features for gate sizing that are not already present in the relational tables. Say we want to use HPWL. We can calculate it on the fly from graph tool using again an existing python API library to do his very fast. We can also compute sum of reachable end point negative slacks through a single API graph traversal and node operations.  </a:t>
            </a:r>
          </a:p>
          <a:p>
            <a:endParaRPr kumimoji="0" lang="en-US" sz="1200" b="0" i="0" u="none" strike="noStrike" kern="1200" cap="none" spc="0" normalizeH="0" baseline="0" noProof="0" dirty="0">
              <a:ln>
                <a:noFill/>
              </a:ln>
              <a:effectLst/>
              <a:uLnTx/>
              <a:uFillTx/>
            </a:endParaRPr>
          </a:p>
          <a:p>
            <a:r>
              <a:rPr kumimoji="0" lang="en-US" sz="1200" b="0" i="0" u="none" strike="noStrike" kern="1200" cap="none" spc="0" normalizeH="0" baseline="0" noProof="0" dirty="0" err="1">
                <a:ln>
                  <a:noFill/>
                </a:ln>
                <a:effectLst/>
                <a:uLnTx/>
                <a:uFillTx/>
              </a:rPr>
              <a:t>Ofcourse</a:t>
            </a:r>
            <a:r>
              <a:rPr kumimoji="0" lang="en-US" sz="1200" b="0" i="0" u="none" strike="noStrike" kern="1200" cap="none" spc="0" normalizeH="0" baseline="0" noProof="0" dirty="0">
                <a:ln>
                  <a:noFill/>
                </a:ln>
                <a:effectLst/>
                <a:uLnTx/>
                <a:uFillTx/>
              </a:rPr>
              <a:t> we can sample only simar parts of the LPG using traversals and sub graph APIs.  But you can begin to understand that all of these will happen in existing Python APIs of these standard python libraries to make it easy for a non expert EDA user to work with EDA data.</a:t>
            </a:r>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56</a:t>
            </a:fld>
            <a:endParaRPr lang="en-US"/>
          </a:p>
        </p:txBody>
      </p:sp>
    </p:spTree>
    <p:extLst>
      <p:ext uri="{BB962C8B-B14F-4D97-AF65-F5344CB8AC3E}">
        <p14:creationId xmlns:p14="http://schemas.microsoft.com/office/powerpoint/2010/main" val="1251553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next few slides I will talk a little bit about a dataset generation example using </a:t>
            </a:r>
            <a:r>
              <a:rPr lang="en-US" dirty="0" err="1"/>
              <a:t>CircuitOps</a:t>
            </a:r>
            <a:r>
              <a:rPr lang="en-US" dirty="0"/>
              <a:t>. </a:t>
            </a:r>
          </a:p>
        </p:txBody>
      </p:sp>
      <p:sp>
        <p:nvSpPr>
          <p:cNvPr id="4" name="Slide Number Placeholder 3"/>
          <p:cNvSpPr>
            <a:spLocks noGrp="1"/>
          </p:cNvSpPr>
          <p:nvPr>
            <p:ph type="sldNum" sz="quarter" idx="5"/>
          </p:nvPr>
        </p:nvSpPr>
        <p:spPr/>
        <p:txBody>
          <a:bodyPr/>
          <a:lstStyle/>
          <a:p>
            <a:fld id="{3E4061D9-ECA4-4CED-903E-8395C236FDCB}" type="slidenum">
              <a:rPr lang="en-US" smtClean="0"/>
              <a:t>57</a:t>
            </a:fld>
            <a:endParaRPr lang="en-US"/>
          </a:p>
        </p:txBody>
      </p:sp>
    </p:spTree>
    <p:extLst>
      <p:ext uri="{BB962C8B-B14F-4D97-AF65-F5344CB8AC3E}">
        <p14:creationId xmlns:p14="http://schemas.microsoft.com/office/powerpoint/2010/main" val="378090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use stage delay prediction as an example. Stage delay is the delay from the input pin of the driver to the sink pins of the net the </a:t>
            </a:r>
            <a:r>
              <a:rPr lang="en-US" dirty="0" err="1"/>
              <a:t>drieer</a:t>
            </a:r>
            <a:r>
              <a:rPr lang="en-US" dirty="0"/>
              <a:t> connects to.  This problem formulation here and the goal is to predict post-route stage delay at placement stage itself. The problem and the solution we adopted is from a script provided to us by </a:t>
            </a:r>
            <a:r>
              <a:rPr lang="en-US" dirty="0" err="1"/>
              <a:t>Rongjian</a:t>
            </a:r>
            <a:r>
              <a:rPr lang="en-US" dirty="0"/>
              <a:t> again, and this is based on a paper from Prof Jiang Hu’s group at Texas A&amp;M. </a:t>
            </a:r>
          </a:p>
          <a:p>
            <a:endParaRPr lang="en-US" dirty="0"/>
          </a:p>
          <a:p>
            <a:r>
              <a:rPr lang="en-US" dirty="0"/>
              <a:t>The paper lists four features needed for this task. Drive strength, sink pin cap, distance between driver and target sink and sink location. </a:t>
            </a:r>
          </a:p>
          <a:p>
            <a:endParaRPr lang="en-US" dirty="0"/>
          </a:p>
          <a:p>
            <a:r>
              <a:rPr lang="en-US" dirty="0"/>
              <a:t>The label </a:t>
            </a:r>
            <a:r>
              <a:rPr lang="en-US" dirty="0" err="1"/>
              <a:t>ofcoursee</a:t>
            </a:r>
            <a:r>
              <a:rPr lang="en-US" dirty="0"/>
              <a:t> is the stage delay.</a:t>
            </a:r>
          </a:p>
        </p:txBody>
      </p:sp>
      <p:sp>
        <p:nvSpPr>
          <p:cNvPr id="4" name="Slide Number Placeholder 3"/>
          <p:cNvSpPr>
            <a:spLocks noGrp="1"/>
          </p:cNvSpPr>
          <p:nvPr>
            <p:ph type="sldNum" sz="quarter" idx="5"/>
          </p:nvPr>
        </p:nvSpPr>
        <p:spPr/>
        <p:txBody>
          <a:bodyPr/>
          <a:lstStyle/>
          <a:p>
            <a:fld id="{3E4061D9-ECA4-4CED-903E-8395C236FDCB}" type="slidenum">
              <a:rPr lang="en-US" smtClean="0"/>
              <a:t>58</a:t>
            </a:fld>
            <a:endParaRPr lang="en-US"/>
          </a:p>
        </p:txBody>
      </p:sp>
    </p:spTree>
    <p:extLst>
      <p:ext uri="{BB962C8B-B14F-4D97-AF65-F5344CB8AC3E}">
        <p14:creationId xmlns:p14="http://schemas.microsoft.com/office/powerpoint/2010/main" val="1466822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see how </a:t>
            </a:r>
            <a:r>
              <a:rPr lang="en-US" dirty="0" err="1"/>
              <a:t>CircuitOps</a:t>
            </a:r>
            <a:r>
              <a:rPr lang="en-US" dirty="0"/>
              <a:t> can help with data generation for this task:</a:t>
            </a:r>
          </a:p>
          <a:p>
            <a:endParaRPr lang="en-US" dirty="0"/>
          </a:p>
          <a:p>
            <a:r>
              <a:rPr lang="en-US" dirty="0"/>
              <a:t>So we have all EDA tool data represented as IR/</a:t>
            </a:r>
            <a:r>
              <a:rPr lang="en-US" dirty="0" err="1"/>
              <a:t>LPG+relational</a:t>
            </a:r>
            <a:r>
              <a:rPr lang="en-US" dirty="0"/>
              <a:t> tables.. We now only need certain types of nodes. So we can created a filtered view of the graph using graph view. </a:t>
            </a:r>
          </a:p>
          <a:p>
            <a:endParaRPr lang="en-US" dirty="0"/>
          </a:p>
          <a:p>
            <a:r>
              <a:rPr lang="en-US" dirty="0"/>
              <a:t>Then maybe we do not want to size the buffer tree. So we perform a simple </a:t>
            </a:r>
            <a:r>
              <a:rPr lang="en-US" dirty="0" err="1"/>
              <a:t>bfs</a:t>
            </a:r>
            <a:r>
              <a:rPr lang="en-US" dirty="0"/>
              <a:t> using graph tool API and eliminate the buffer tree.</a:t>
            </a:r>
          </a:p>
          <a:p>
            <a:endParaRPr lang="en-US" dirty="0"/>
          </a:p>
          <a:p>
            <a:r>
              <a:rPr lang="en-US" dirty="0"/>
              <a:t>Then we need those four features. We can employ pandas data frames simple batch processing operations and get all the data at one shot instead of iterating through  lets say pin in EDA tool to get the information.  We now can directly dump out all the features and labels for training a </a:t>
            </a:r>
            <a:r>
              <a:rPr lang="en-US" dirty="0" err="1"/>
              <a:t>numpy</a:t>
            </a:r>
            <a:r>
              <a:rPr lang="en-US" dirty="0"/>
              <a:t> </a:t>
            </a:r>
            <a:r>
              <a:rPr lang="en-US" dirty="0" err="1"/>
              <a:t>ararya</a:t>
            </a:r>
            <a:r>
              <a:rPr lang="en-US" dirty="0"/>
              <a:t> or torch.</a:t>
            </a:r>
          </a:p>
          <a:p>
            <a:endParaRPr lang="en-US" dirty="0"/>
          </a:p>
          <a:p>
            <a:r>
              <a:rPr lang="en-US" dirty="0"/>
              <a:t>So to understand this better we will be going over the same example in the hands-on session.</a:t>
            </a:r>
          </a:p>
        </p:txBody>
      </p:sp>
      <p:sp>
        <p:nvSpPr>
          <p:cNvPr id="4" name="Slide Number Placeholder 3"/>
          <p:cNvSpPr>
            <a:spLocks noGrp="1"/>
          </p:cNvSpPr>
          <p:nvPr>
            <p:ph type="sldNum" sz="quarter" idx="5"/>
          </p:nvPr>
        </p:nvSpPr>
        <p:spPr/>
        <p:txBody>
          <a:bodyPr/>
          <a:lstStyle/>
          <a:p>
            <a:fld id="{3E4061D9-ECA4-4CED-903E-8395C236FDCB}" type="slidenum">
              <a:rPr lang="en-US" smtClean="0"/>
              <a:t>59</a:t>
            </a:fld>
            <a:endParaRPr lang="en-US"/>
          </a:p>
        </p:txBody>
      </p:sp>
    </p:spTree>
    <p:extLst>
      <p:ext uri="{BB962C8B-B14F-4D97-AF65-F5344CB8AC3E}">
        <p14:creationId xmlns:p14="http://schemas.microsoft.com/office/powerpoint/2010/main" val="4529002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60</a:t>
            </a:fld>
            <a:endParaRPr lang="en-US"/>
          </a:p>
        </p:txBody>
      </p:sp>
    </p:spTree>
    <p:extLst>
      <p:ext uri="{BB962C8B-B14F-4D97-AF65-F5344CB8AC3E}">
        <p14:creationId xmlns:p14="http://schemas.microsoft.com/office/powerpoint/2010/main" val="148877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Bing-Yue. Today we will conclude by pointing out </a:t>
            </a:r>
            <a:r>
              <a:rPr lang="en-US" b="1" dirty="0"/>
              <a:t>other</a:t>
            </a:r>
            <a:r>
              <a:rPr lang="en-US" dirty="0"/>
              <a:t> efforts that are also trying to build open infrastructure for ML EDA.</a:t>
            </a:r>
          </a:p>
          <a:p>
            <a:endParaRPr lang="en-US" dirty="0"/>
          </a:p>
          <a:p>
            <a:r>
              <a:rPr lang="en-US" dirty="0"/>
              <a:t>And Q&amp;A can continue even after 5:00pm if there is interest.</a:t>
            </a:r>
          </a:p>
        </p:txBody>
      </p:sp>
      <p:sp>
        <p:nvSpPr>
          <p:cNvPr id="4" name="Slide Number Placeholder 3"/>
          <p:cNvSpPr>
            <a:spLocks noGrp="1"/>
          </p:cNvSpPr>
          <p:nvPr>
            <p:ph type="sldNum" sz="quarter" idx="5"/>
          </p:nvPr>
        </p:nvSpPr>
        <p:spPr/>
        <p:txBody>
          <a:bodyPr/>
          <a:lstStyle/>
          <a:p>
            <a:fld id="{3E4061D9-ECA4-4CED-903E-8395C236FDCB}" type="slidenum">
              <a:rPr lang="en-US" smtClean="0"/>
              <a:t>61</a:t>
            </a:fld>
            <a:endParaRPr lang="en-US"/>
          </a:p>
        </p:txBody>
      </p:sp>
    </p:spTree>
    <p:extLst>
      <p:ext uri="{BB962C8B-B14F-4D97-AF65-F5344CB8AC3E}">
        <p14:creationId xmlns:p14="http://schemas.microsoft.com/office/powerpoint/2010/main" val="490505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p>
        </p:txBody>
      </p:sp>
      <p:sp>
        <p:nvSpPr>
          <p:cNvPr id="4" name="Slide Number Placeholder 3"/>
          <p:cNvSpPr>
            <a:spLocks noGrp="1"/>
          </p:cNvSpPr>
          <p:nvPr>
            <p:ph type="sldNum" sz="quarter" idx="5"/>
          </p:nvPr>
        </p:nvSpPr>
        <p:spPr/>
        <p:txBody>
          <a:bodyPr/>
          <a:lstStyle/>
          <a:p>
            <a:fld id="{3E4061D9-ECA4-4CED-903E-8395C236FDCB}" type="slidenum">
              <a:rPr lang="en-US" smtClean="0"/>
              <a:t>62</a:t>
            </a:fld>
            <a:endParaRPr lang="en-US"/>
          </a:p>
        </p:txBody>
      </p:sp>
    </p:spTree>
    <p:extLst>
      <p:ext uri="{BB962C8B-B14F-4D97-AF65-F5344CB8AC3E}">
        <p14:creationId xmlns:p14="http://schemas.microsoft.com/office/powerpoint/2010/main" val="253485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200">
                <a:solidFill>
                  <a:schemeClr val="dk1"/>
                </a:solidFill>
                <a:latin typeface="Calibri"/>
                <a:ea typeface="Calibri"/>
                <a:cs typeface="Calibri"/>
                <a:sym typeface="Calibri"/>
              </a:rPr>
              <a:t>Today there are wonderful commercial EDA tools that can transform HDL code into tapeout GDS. </a:t>
            </a:r>
            <a:endParaRPr/>
          </a:p>
          <a:p>
            <a:pPr marL="0" lvl="0" indent="0" algn="l" rtl="0">
              <a:lnSpc>
                <a:spcPct val="100000"/>
              </a:lnSpc>
              <a:spcBef>
                <a:spcPts val="0"/>
              </a:spcBef>
              <a:spcAft>
                <a:spcPts val="0"/>
              </a:spcAft>
              <a:buClr>
                <a:schemeClr val="dk1"/>
              </a:buClr>
              <a:buSzPts val="1400"/>
              <a:buFont typeface="Calibri"/>
              <a:buNone/>
            </a:pPr>
            <a:r>
              <a:rPr lang="en-US" sz="1200" b="1">
                <a:solidFill>
                  <a:schemeClr val="dk1"/>
                </a:solidFill>
                <a:latin typeface="Calibri"/>
                <a:ea typeface="Calibri"/>
                <a:cs typeface="Calibri"/>
                <a:sym typeface="Calibri"/>
              </a:rPr>
              <a:t>[CLICK] </a:t>
            </a:r>
            <a:r>
              <a:rPr lang="en-US" sz="1200" b="0">
                <a:solidFill>
                  <a:schemeClr val="dk1"/>
                </a:solidFill>
                <a:latin typeface="Calibri"/>
                <a:ea typeface="Calibri"/>
                <a:cs typeface="Calibri"/>
                <a:sym typeface="Calibri"/>
              </a:rPr>
              <a:t>They </a:t>
            </a:r>
            <a:r>
              <a:rPr lang="en-US" sz="1200">
                <a:solidFill>
                  <a:schemeClr val="dk1"/>
                </a:solidFill>
                <a:latin typeface="Calibri"/>
                <a:ea typeface="Calibri"/>
                <a:cs typeface="Calibri"/>
                <a:sym typeface="Calibri"/>
              </a:rPr>
              <a:t>have thousands of commands, so that bleeding-edge customers can squeeze the </a:t>
            </a:r>
            <a:r>
              <a:rPr lang="en-US" sz="1200" b="1">
                <a:solidFill>
                  <a:schemeClr val="dk1"/>
                </a:solidFill>
                <a:latin typeface="Calibri"/>
                <a:ea typeface="Calibri"/>
                <a:cs typeface="Calibri"/>
                <a:sym typeface="Calibri"/>
              </a:rPr>
              <a:t>ULTIMATE</a:t>
            </a:r>
            <a:r>
              <a:rPr lang="en-US" sz="1200">
                <a:solidFill>
                  <a:schemeClr val="dk1"/>
                </a:solidFill>
                <a:latin typeface="Calibri"/>
                <a:ea typeface="Calibri"/>
                <a:cs typeface="Calibri"/>
                <a:sym typeface="Calibri"/>
              </a:rPr>
              <a:t> performance, power and area density out of a foundry’s technology.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r>
              <a:rPr lang="en-US" sz="1200" b="1">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But these tools are difficult to master. You need expert users who perform many manual steps. Runtimes are long, licenses are costly, and the industry is a </a:t>
            </a:r>
            <a:r>
              <a:rPr lang="en-US" sz="1200" b="1">
                <a:solidFill>
                  <a:schemeClr val="dk1"/>
                </a:solidFill>
                <a:latin typeface="Calibri"/>
                <a:ea typeface="Calibri"/>
                <a:cs typeface="Calibri"/>
                <a:sym typeface="Calibri"/>
              </a:rPr>
              <a:t>duopoly</a:t>
            </a:r>
            <a:r>
              <a:rPr lang="en-US" sz="1200">
                <a:solidFill>
                  <a:schemeClr val="dk1"/>
                </a:solidFill>
                <a:latin typeface="Calibri"/>
                <a:ea typeface="Calibri"/>
                <a:cs typeface="Calibri"/>
                <a:sym typeface="Calibri"/>
              </a:rPr>
              <a:t> -- which works against openness and interoperability. </a:t>
            </a:r>
            <a:r>
              <a:rPr lang="en-US" sz="1200" b="0">
                <a:solidFill>
                  <a:schemeClr val="dk1"/>
                </a:solidFill>
                <a:latin typeface="Calibri"/>
                <a:ea typeface="Calibri"/>
                <a:cs typeface="Calibri"/>
                <a:sym typeface="Calibri"/>
              </a:rPr>
              <a:t>These factors compound and bring more risk to chip design.</a:t>
            </a:r>
            <a:endParaRPr/>
          </a:p>
          <a:p>
            <a:pPr marL="0" lvl="0" indent="0" algn="l" rtl="0">
              <a:lnSpc>
                <a:spcPct val="100000"/>
              </a:lnSpc>
              <a:spcBef>
                <a:spcPts val="0"/>
              </a:spcBef>
              <a:spcAft>
                <a:spcPts val="0"/>
              </a:spcAft>
              <a:buClr>
                <a:schemeClr val="dk1"/>
              </a:buClr>
              <a:buSzPts val="1400"/>
              <a:buFont typeface="Calibri"/>
              <a:buNone/>
            </a:pPr>
            <a:endParaRPr/>
          </a:p>
        </p:txBody>
      </p:sp>
      <p:sp>
        <p:nvSpPr>
          <p:cNvPr id="146" name="Google Shape;146;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Calibri"/>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enables learning. But data for chips, or for EDA tools and flows, is difficult to collect and use for ML.</a:t>
            </a:r>
          </a:p>
          <a:p>
            <a:r>
              <a:rPr lang="en-US" dirty="0"/>
              <a:t>For example, tool documentation or reports cannot be publicly shared. </a:t>
            </a:r>
          </a:p>
          <a:p>
            <a:endParaRPr lang="en-US" dirty="0"/>
          </a:p>
          <a:p>
            <a:r>
              <a:rPr lang="en-US" dirty="0"/>
              <a:t>EDA and ML EDA research has many other blockers, including the ones shown on the right. </a:t>
            </a:r>
          </a:p>
          <a:p>
            <a:endParaRPr lang="en-US" dirty="0"/>
          </a:p>
          <a:p>
            <a:r>
              <a:rPr lang="en-US" dirty="0"/>
              <a:t>To help unblock ML EDA, there are a number of dataset gathering efforts.</a:t>
            </a:r>
          </a:p>
        </p:txBody>
      </p:sp>
      <p:sp>
        <p:nvSpPr>
          <p:cNvPr id="4" name="Slide Number Placeholder 3"/>
          <p:cNvSpPr>
            <a:spLocks noGrp="1"/>
          </p:cNvSpPr>
          <p:nvPr>
            <p:ph type="sldNum" sz="quarter" idx="5"/>
          </p:nvPr>
        </p:nvSpPr>
        <p:spPr/>
        <p:txBody>
          <a:bodyPr/>
          <a:lstStyle/>
          <a:p>
            <a:fld id="{3E4061D9-ECA4-4CED-903E-8395C236FDCB}" type="slidenum">
              <a:rPr lang="en-US" smtClean="0"/>
              <a:t>63</a:t>
            </a:fld>
            <a:endParaRPr lang="en-US"/>
          </a:p>
        </p:txBody>
      </p:sp>
    </p:spTree>
    <p:extLst>
      <p:ext uri="{BB962C8B-B14F-4D97-AF65-F5344CB8AC3E}">
        <p14:creationId xmlns:p14="http://schemas.microsoft.com/office/powerpoint/2010/main" val="1625503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rial" panose="020B0604020202020204" pitchFamily="34" charset="0"/>
                <a:ea typeface="Calibri" panose="020F0502020204030204" pitchFamily="34" charset="0"/>
              </a:rPr>
              <a:t>BeGAN</a:t>
            </a:r>
            <a:r>
              <a:rPr lang="en-US" sz="1800" dirty="0">
                <a:effectLst/>
                <a:latin typeface="Arial" panose="020B0604020202020204" pitchFamily="34" charset="0"/>
                <a:ea typeface="Calibri" panose="020F0502020204030204" pitchFamily="34" charset="0"/>
              </a:rPr>
              <a:t> is a project on </a:t>
            </a:r>
            <a:r>
              <a:rPr lang="en-US" sz="1800" dirty="0">
                <a:solidFill>
                  <a:srgbClr val="222222"/>
                </a:solidFill>
                <a:effectLst/>
                <a:latin typeface="Arial" panose="020B0604020202020204" pitchFamily="34" charset="0"/>
                <a:ea typeface="Calibri" panose="020F0502020204030204" pitchFamily="34" charset="0"/>
              </a:rPr>
              <a:t>dataset gathering for ML EDA applications from the University of Minnesota. Inspired by the success generative adversarial networks have in generating pictures of faces, this work uses GANs to generate synthetic power maps that resemble real circuit power maps.</a:t>
            </a:r>
          </a:p>
          <a:p>
            <a:br>
              <a:rPr lang="en-US" dirty="0">
                <a:solidFill>
                  <a:srgbClr val="222222"/>
                </a:solidFill>
                <a:effectLst/>
              </a:rPr>
            </a:br>
            <a:r>
              <a:rPr lang="en-US" dirty="0">
                <a:solidFill>
                  <a:srgbClr val="222222"/>
                </a:solidFill>
                <a:effectLst/>
              </a:rPr>
              <a:t>However, due to the shortage of data, the real challenge is training these GANs to generate synthetic data itself. So, </a:t>
            </a:r>
            <a:r>
              <a:rPr lang="en-US" b="1" dirty="0">
                <a:solidFill>
                  <a:srgbClr val="222222"/>
                </a:solidFill>
                <a:effectLst/>
              </a:rPr>
              <a:t>transfer learning</a:t>
            </a:r>
            <a:r>
              <a:rPr lang="en-US" dirty="0">
                <a:solidFill>
                  <a:srgbClr val="222222"/>
                </a:solidFill>
                <a:effectLst/>
              </a:rPr>
              <a:t> is used, where the GAN is pretrained from urban satellite images which share similar characteristics as chip layout.  The pretrained GAN weights are </a:t>
            </a:r>
            <a:r>
              <a:rPr lang="en-US" b="1" dirty="0">
                <a:solidFill>
                  <a:srgbClr val="222222"/>
                </a:solidFill>
                <a:effectLst/>
              </a:rPr>
              <a:t>fine-tuned</a:t>
            </a:r>
            <a:r>
              <a:rPr lang="en-US" dirty="0">
                <a:solidFill>
                  <a:srgbClr val="222222"/>
                </a:solidFill>
                <a:effectLst/>
              </a:rPr>
              <a:t> using a small amount of real circuit data. The trained GAN can generate images that have some similarities to real circuit power maps.</a:t>
            </a:r>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64</a:t>
            </a:fld>
            <a:endParaRPr lang="en-US"/>
          </a:p>
        </p:txBody>
      </p:sp>
    </p:spTree>
    <p:extLst>
      <p:ext uri="{BB962C8B-B14F-4D97-AF65-F5344CB8AC3E}">
        <p14:creationId xmlns:p14="http://schemas.microsoft.com/office/powerpoint/2010/main" val="168070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Here are example images of the synthetic power maps that are available at the </a:t>
            </a:r>
            <a:r>
              <a:rPr lang="en-US" sz="1800" kern="100" dirty="0" err="1">
                <a:solidFill>
                  <a:srgbClr val="222222"/>
                </a:solidFill>
                <a:effectLst/>
                <a:latin typeface="Arial" panose="020B0604020202020204" pitchFamily="34" charset="0"/>
                <a:ea typeface="Calibri" panose="020F0502020204030204" pitchFamily="34" charset="0"/>
                <a:cs typeface="Times New Roman" panose="02020603050405020304" pitchFamily="18" charset="0"/>
              </a:rPr>
              <a:t>BeGAN</a:t>
            </a:r>
            <a:r>
              <a:rPr lang="en-US"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 repository. These images, along with power grid for each, also served as datasets for the ML for IR drop prediction contest at last November’s ICCAD – and you can find these benchmark data at the ML for IR drop repository shown here.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65</a:t>
            </a:fld>
            <a:endParaRPr lang="en-US"/>
          </a:p>
        </p:txBody>
      </p:sp>
    </p:spTree>
    <p:extLst>
      <p:ext uri="{BB962C8B-B14F-4D97-AF65-F5344CB8AC3E}">
        <p14:creationId xmlns:p14="http://schemas.microsoft.com/office/powerpoint/2010/main" val="32281523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CircuitNet</a:t>
            </a:r>
            <a:r>
              <a:rPr lang="en-US" dirty="0"/>
              <a:t> is developed by Peking University. </a:t>
            </a:r>
          </a:p>
          <a:p>
            <a:r>
              <a:rPr lang="en-US" dirty="0"/>
              <a:t>It’s an open-source dataset dedicated to machine learning applications in EDA.</a:t>
            </a:r>
          </a:p>
          <a:p>
            <a:r>
              <a:rPr lang="en-US" dirty="0"/>
              <a:t>It supports four tasks:  </a:t>
            </a:r>
            <a:r>
              <a:rPr lang="en-US" b="1" dirty="0"/>
              <a:t>congestion prediction</a:t>
            </a:r>
            <a:r>
              <a:rPr lang="en-US" dirty="0"/>
              <a:t>,  </a:t>
            </a:r>
            <a:r>
              <a:rPr lang="en-US" b="1" dirty="0"/>
              <a:t>DRC violation prediction</a:t>
            </a:r>
            <a:r>
              <a:rPr lang="en-US" dirty="0"/>
              <a:t>,  </a:t>
            </a:r>
            <a:r>
              <a:rPr lang="en-US" b="1" dirty="0"/>
              <a:t>IR Drop prediction </a:t>
            </a:r>
            <a:r>
              <a:rPr lang="en-US" dirty="0"/>
              <a:t>and </a:t>
            </a:r>
            <a:r>
              <a:rPr lang="en-US" b="1" dirty="0"/>
              <a:t>Net Delay Prediction</a:t>
            </a:r>
            <a:r>
              <a:rPr lang="en-US" dirty="0"/>
              <a:t>.   </a:t>
            </a:r>
          </a:p>
          <a:p>
            <a:endParaRPr lang="en-US" dirty="0"/>
          </a:p>
          <a:p>
            <a:r>
              <a:rPr lang="en-US" dirty="0"/>
              <a:t>It includes 3 variations of datasets, CircuitNet-N28.  CircuitNet-N14 and ISPD15.</a:t>
            </a:r>
          </a:p>
          <a:p>
            <a:endParaRPr lang="en-US" dirty="0"/>
          </a:p>
          <a:p>
            <a:r>
              <a:rPr lang="en-US" b="1" i="0" dirty="0">
                <a:solidFill>
                  <a:srgbClr val="333333"/>
                </a:solidFill>
                <a:effectLst/>
                <a:latin typeface="Helvetica Neue"/>
              </a:rPr>
              <a:t>CircuitNet-N28</a:t>
            </a:r>
            <a:r>
              <a:rPr lang="en-US" b="0" i="0" dirty="0">
                <a:solidFill>
                  <a:srgbClr val="333333"/>
                </a:solidFill>
                <a:effectLst/>
                <a:latin typeface="Helvetica Neue"/>
              </a:rPr>
              <a:t> is based on RISC-V designs and 28nm planar technology.</a:t>
            </a:r>
          </a:p>
          <a:p>
            <a:r>
              <a:rPr lang="en-US" b="0" i="0" dirty="0">
                <a:solidFill>
                  <a:srgbClr val="333333"/>
                </a:solidFill>
                <a:effectLst/>
                <a:latin typeface="Helvetica Neue"/>
              </a:rPr>
              <a:t>The gate-level netlists is also included in CircuitNet-N28.</a:t>
            </a:r>
          </a:p>
          <a:p>
            <a:endParaRPr lang="en-US" b="0" i="0" dirty="0">
              <a:solidFill>
                <a:srgbClr val="333333"/>
              </a:solidFill>
              <a:effectLst/>
              <a:latin typeface="Helvetica Neue"/>
            </a:endParaRPr>
          </a:p>
          <a:p>
            <a:r>
              <a:rPr lang="en-US" b="1" i="0" dirty="0">
                <a:solidFill>
                  <a:srgbClr val="333333"/>
                </a:solidFill>
                <a:effectLst/>
                <a:latin typeface="Helvetica Neue"/>
              </a:rPr>
              <a:t>CircuitNet-N14</a:t>
            </a:r>
            <a:r>
              <a:rPr lang="en-US" b="0" i="0" dirty="0">
                <a:solidFill>
                  <a:srgbClr val="333333"/>
                </a:solidFill>
                <a:effectLst/>
                <a:latin typeface="Helvetica Neue"/>
              </a:rPr>
              <a:t> is the advanced version of CircuitNet-N28. It includes more designs other than RISC-V, including GPU and ML accelerator, and based on 14nm </a:t>
            </a:r>
            <a:r>
              <a:rPr lang="en-US" b="0" i="0" dirty="0" err="1">
                <a:solidFill>
                  <a:srgbClr val="333333"/>
                </a:solidFill>
                <a:effectLst/>
                <a:latin typeface="Helvetica Neue"/>
              </a:rPr>
              <a:t>FinFET</a:t>
            </a:r>
            <a:r>
              <a:rPr lang="en-US" b="0" i="0" dirty="0">
                <a:solidFill>
                  <a:srgbClr val="333333"/>
                </a:solidFill>
                <a:effectLst/>
                <a:latin typeface="Helvetica Neue"/>
              </a:rPr>
              <a:t> technology.</a:t>
            </a:r>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66</a:t>
            </a:fld>
            <a:endParaRPr lang="en-US"/>
          </a:p>
        </p:txBody>
      </p:sp>
    </p:spTree>
    <p:extLst>
      <p:ext uri="{BB962C8B-B14F-4D97-AF65-F5344CB8AC3E}">
        <p14:creationId xmlns:p14="http://schemas.microsoft.com/office/powerpoint/2010/main" val="1695484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IEEE Council on Electronic Design Automation has a Design Automation Technical Committee that develops shared foundations for EDA research, including the “RDF” baseline tool flow which includes </a:t>
            </a:r>
            <a:r>
              <a:rPr lang="en-US" dirty="0" err="1"/>
              <a:t>OpenROAD</a:t>
            </a:r>
            <a:r>
              <a:rPr lang="en-US" dirty="0"/>
              <a:t>.</a:t>
            </a:r>
          </a:p>
          <a:p>
            <a:endParaRPr lang="en-US" dirty="0"/>
          </a:p>
          <a:p>
            <a:r>
              <a:rPr lang="en-US" dirty="0"/>
              <a:t>The DATC’s efforts include </a:t>
            </a:r>
            <a:r>
              <a:rPr lang="en-US" b="1" dirty="0"/>
              <a:t>[CLICK] </a:t>
            </a:r>
            <a:r>
              <a:rPr lang="en-US" dirty="0"/>
              <a:t>“METRICS” which proposes a standard naming for design metrics, and gives python scripts to harvest these from </a:t>
            </a:r>
            <a:r>
              <a:rPr lang="en-US" dirty="0" err="1"/>
              <a:t>OpenROAD</a:t>
            </a:r>
            <a:r>
              <a:rPr lang="en-US" dirty="0"/>
              <a:t>.</a:t>
            </a:r>
          </a:p>
          <a:p>
            <a:r>
              <a:rPr lang="en-US" b="1" dirty="0"/>
              <a:t>[CLICK] </a:t>
            </a:r>
            <a:r>
              <a:rPr lang="en-US" dirty="0"/>
              <a:t>The “Calibrations” project creates public datasets for timing, parasitic extraction, and IR drop analyses, to help improve the accuracy of academic research codes.</a:t>
            </a:r>
          </a:p>
          <a:p>
            <a:endParaRPr lang="en-US" dirty="0"/>
          </a:p>
          <a:p>
            <a:r>
              <a:rPr lang="en-US" dirty="0"/>
              <a:t>Very important: </a:t>
            </a:r>
            <a:r>
              <a:rPr lang="en-US" b="1" dirty="0"/>
              <a:t>[CLICK] </a:t>
            </a:r>
            <a:r>
              <a:rPr lang="en-US" dirty="0"/>
              <a:t>Professor </a:t>
            </a:r>
            <a:r>
              <a:rPr lang="en-US" dirty="0" err="1"/>
              <a:t>Chhabria</a:t>
            </a:r>
            <a:r>
              <a:rPr lang="en-US" dirty="0"/>
              <a:t> is the new chair of the DATC, so if you have ideas for projects and collaborations, please discuss with her!</a:t>
            </a:r>
          </a:p>
        </p:txBody>
      </p:sp>
      <p:sp>
        <p:nvSpPr>
          <p:cNvPr id="4" name="Slide Number Placeholder 3"/>
          <p:cNvSpPr>
            <a:spLocks noGrp="1"/>
          </p:cNvSpPr>
          <p:nvPr>
            <p:ph type="sldNum" sz="quarter" idx="5"/>
          </p:nvPr>
        </p:nvSpPr>
        <p:spPr/>
        <p:txBody>
          <a:bodyPr/>
          <a:lstStyle/>
          <a:p>
            <a:fld id="{3E4061D9-ECA4-4CED-903E-8395C236FDCB}" type="slidenum">
              <a:rPr lang="en-US" smtClean="0"/>
              <a:t>67</a:t>
            </a:fld>
            <a:endParaRPr lang="en-US"/>
          </a:p>
        </p:txBody>
      </p:sp>
    </p:spTree>
    <p:extLst>
      <p:ext uri="{BB962C8B-B14F-4D97-AF65-F5344CB8AC3E}">
        <p14:creationId xmlns:p14="http://schemas.microsoft.com/office/powerpoint/2010/main" val="2949116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efforts to develop open data representations and formats.</a:t>
            </a:r>
          </a:p>
        </p:txBody>
      </p:sp>
      <p:sp>
        <p:nvSpPr>
          <p:cNvPr id="4" name="Slide Number Placeholder 3"/>
          <p:cNvSpPr>
            <a:spLocks noGrp="1"/>
          </p:cNvSpPr>
          <p:nvPr>
            <p:ph type="sldNum" sz="quarter" idx="5"/>
          </p:nvPr>
        </p:nvSpPr>
        <p:spPr/>
        <p:txBody>
          <a:bodyPr/>
          <a:lstStyle/>
          <a:p>
            <a:fld id="{3E4061D9-ECA4-4CED-903E-8395C236FDCB}" type="slidenum">
              <a:rPr lang="en-US" smtClean="0"/>
              <a:t>68</a:t>
            </a:fld>
            <a:endParaRPr lang="en-US"/>
          </a:p>
        </p:txBody>
      </p:sp>
    </p:spTree>
    <p:extLst>
      <p:ext uri="{BB962C8B-B14F-4D97-AF65-F5344CB8AC3E}">
        <p14:creationId xmlns:p14="http://schemas.microsoft.com/office/powerpoint/2010/main" val="32321207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EDA-schema from Professor Ioannis </a:t>
            </a:r>
            <a:r>
              <a:rPr lang="en-US" dirty="0" err="1"/>
              <a:t>Savidis’s</a:t>
            </a:r>
            <a:r>
              <a:rPr lang="en-US" dirty="0"/>
              <a:t> group at Drexel is a property graph data-model schema to represent digital circuits.</a:t>
            </a:r>
          </a:p>
          <a:p>
            <a:endParaRPr lang="en-US" dirty="0"/>
          </a:p>
          <a:p>
            <a:r>
              <a:rPr lang="en-US" dirty="0"/>
              <a:t>Netlists and performance reports are extracted out of the design tools after each stage of the design flow.</a:t>
            </a:r>
          </a:p>
          <a:p>
            <a:r>
              <a:rPr lang="en-US" dirty="0"/>
              <a:t>This allows extraction of structural information and performance metrics after each design phase.</a:t>
            </a:r>
          </a:p>
          <a:p>
            <a:endParaRPr lang="en-US" dirty="0"/>
          </a:p>
          <a:p>
            <a:r>
              <a:rPr lang="en-US" dirty="0"/>
              <a:t>Note that the post-routing netlists and performance metrics are the “final” data, but the earlier stages of the design flow also give useful structural information and estimated performance metrics.</a:t>
            </a:r>
            <a:r>
              <a:rPr lang="en-US" dirty="0">
                <a:cs typeface="Calibri"/>
              </a:rPr>
              <a:t>  The n</a:t>
            </a:r>
            <a:r>
              <a:rPr lang="en-US" dirty="0"/>
              <a:t>umbers and metrics become more complete and accurate as the flow proceeds.</a:t>
            </a:r>
            <a:endParaRPr lang="en-US" dirty="0">
              <a:ea typeface="Calibri"/>
              <a:cs typeface="Calibri"/>
            </a:endParaRPr>
          </a:p>
          <a:p>
            <a:endParaRPr lang="en-US" dirty="0"/>
          </a:p>
          <a:p>
            <a:r>
              <a:rPr lang="en-US" dirty="0"/>
              <a:t>In EDA-schema, a circuit extracted from the design flow is represented as a graph, where nodes are IO pins, gates, and wires and edges are connections between them.</a:t>
            </a:r>
          </a:p>
          <a:p>
            <a:endParaRPr lang="en-US" dirty="0">
              <a:ea typeface="Calibri"/>
              <a:cs typeface="Calibri"/>
            </a:endParaRPr>
          </a:p>
          <a:p>
            <a:r>
              <a:rPr lang="en-US" dirty="0"/>
              <a:t>Additional graph representations like timing path graphs and interconnect graphs help complete the schema, and have also been developed by the Drexel team.</a:t>
            </a:r>
          </a:p>
          <a:p>
            <a:endParaRPr lang="en-US" dirty="0">
              <a:ea typeface="Calibri"/>
              <a:cs typeface="Calibri"/>
            </a:endParaRPr>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CCD68-48B2-4069-9051-FD3D5A61D1C3}" type="datetime12">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CF77E4-B50A-9840-B342-DDF0C979FD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8170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Calibri" panose="020F0502020204030204" pitchFamily="34" charset="0"/>
              </a:rPr>
              <a:t>EDA-schema is extensible and can be integrated with external tools.  </a:t>
            </a:r>
          </a:p>
          <a:p>
            <a:endParaRPr lang="en-US" b="0" i="0" u="none" strike="noStrike" dirty="0">
              <a:solidFill>
                <a:srgbClr val="000000"/>
              </a:solidFill>
              <a:effectLst/>
              <a:latin typeface="Calibri" panose="020F0502020204030204" pitchFamily="34" charset="0"/>
            </a:endParaRPr>
          </a:p>
          <a:p>
            <a:r>
              <a:rPr lang="en-US" b="0" i="0" u="none" strike="noStrike" dirty="0">
                <a:solidFill>
                  <a:srgbClr val="000000"/>
                </a:solidFill>
                <a:effectLst/>
                <a:latin typeface="Calibri" panose="020F0502020204030204" pitchFamily="34" charset="0"/>
              </a:rPr>
              <a:t>This extensibility comes through DB interfaces and adaptors. </a:t>
            </a:r>
          </a:p>
          <a:p>
            <a:endParaRPr lang="en-US" b="0" i="0" u="none" strike="noStrike" dirty="0">
              <a:solidFill>
                <a:srgbClr val="000000"/>
              </a:solidFill>
              <a:effectLst/>
              <a:latin typeface="Calibri" panose="020F0502020204030204" pitchFamily="34" charset="0"/>
            </a:endParaRPr>
          </a:p>
          <a:p>
            <a:r>
              <a:rPr lang="en-US" b="0" i="0" u="none" strike="noStrike" dirty="0">
                <a:solidFill>
                  <a:srgbClr val="000000"/>
                </a:solidFill>
                <a:effectLst/>
                <a:latin typeface="Calibri" panose="020F0502020204030204" pitchFamily="34" charset="0"/>
              </a:rPr>
              <a:t>The schema currently interfaces with </a:t>
            </a:r>
            <a:r>
              <a:rPr lang="en-US" b="0" i="0" u="none" strike="noStrike" dirty="0" err="1">
                <a:solidFill>
                  <a:srgbClr val="000000"/>
                </a:solidFill>
                <a:effectLst/>
                <a:latin typeface="Calibri" panose="020F0502020204030204" pitchFamily="34" charset="0"/>
              </a:rPr>
              <a:t>flatDB</a:t>
            </a:r>
            <a:r>
              <a:rPr lang="en-US" b="0" i="0" u="none" strike="noStrike" dirty="0">
                <a:solidFill>
                  <a:srgbClr val="000000"/>
                </a:solidFill>
                <a:effectLst/>
                <a:latin typeface="Calibri" panose="020F0502020204030204" pitchFamily="34" charset="0"/>
              </a:rPr>
              <a:t> (exporting/importing circuit data into </a:t>
            </a:r>
            <a:r>
              <a:rPr lang="en-US" b="0" i="0" u="none" strike="noStrike" dirty="0" err="1">
                <a:solidFill>
                  <a:srgbClr val="000000"/>
                </a:solidFill>
                <a:effectLst/>
                <a:latin typeface="Calibri" panose="020F0502020204030204" pitchFamily="34" charset="0"/>
              </a:rPr>
              <a:t>csvs</a:t>
            </a:r>
            <a:r>
              <a:rPr lang="en-US" b="0" i="0" u="none" strike="noStrike" dirty="0">
                <a:solidFill>
                  <a:srgbClr val="000000"/>
                </a:solidFill>
                <a:effectLst/>
                <a:latin typeface="Calibri" panose="020F0502020204030204" pitchFamily="34" charset="0"/>
              </a:rPr>
              <a:t> and </a:t>
            </a:r>
            <a:r>
              <a:rPr lang="en-US" b="0" i="0" u="none" strike="noStrike" dirty="0" err="1">
                <a:solidFill>
                  <a:srgbClr val="000000"/>
                </a:solidFill>
                <a:effectLst/>
                <a:latin typeface="Calibri" panose="020F0502020204030204" pitchFamily="34" charset="0"/>
              </a:rPr>
              <a:t>jsons</a:t>
            </a:r>
            <a:r>
              <a:rPr lang="en-US" b="0" i="0" u="none" strike="noStrike" dirty="0">
                <a:solidFill>
                  <a:srgbClr val="000000"/>
                </a:solidFill>
                <a:effectLst/>
                <a:latin typeface="Calibri" panose="020F0502020204030204" pitchFamily="34" charset="0"/>
              </a:rPr>
              <a:t>) and </a:t>
            </a:r>
            <a:r>
              <a:rPr lang="en-US" b="0" i="0" u="none" strike="noStrike" dirty="0" err="1">
                <a:solidFill>
                  <a:srgbClr val="000000"/>
                </a:solidFill>
                <a:effectLst/>
                <a:latin typeface="Calibri" panose="020F0502020204030204" pitchFamily="34" charset="0"/>
              </a:rPr>
              <a:t>mongoDB</a:t>
            </a:r>
            <a:r>
              <a:rPr lang="en-US" b="0" i="0" u="none" strike="noStrike" dirty="0">
                <a:solidFill>
                  <a:srgbClr val="000000"/>
                </a:solidFill>
                <a:effectLst/>
                <a:latin typeface="Calibri" panose="020F0502020204030204" pitchFamily="34" charset="0"/>
              </a:rPr>
              <a:t> and can support other database formats as well. </a:t>
            </a:r>
          </a:p>
          <a:p>
            <a:endParaRPr lang="en-US" b="0" i="0" u="none" strike="noStrike" dirty="0">
              <a:solidFill>
                <a:srgbClr val="000000"/>
              </a:solidFill>
              <a:effectLst/>
              <a:latin typeface="Calibri" panose="020F0502020204030204" pitchFamily="34" charset="0"/>
            </a:endParaRPr>
          </a:p>
          <a:p>
            <a:r>
              <a:rPr lang="en-US" b="0" i="0" u="none" strike="noStrike" dirty="0">
                <a:solidFill>
                  <a:srgbClr val="000000"/>
                </a:solidFill>
                <a:effectLst/>
                <a:latin typeface="Calibri" panose="020F0502020204030204" pitchFamily="34" charset="0"/>
              </a:rPr>
              <a:t>A </a:t>
            </a:r>
            <a:r>
              <a:rPr lang="en-US" b="0" i="0" u="none" strike="noStrike" dirty="0" err="1">
                <a:solidFill>
                  <a:srgbClr val="000000"/>
                </a:solidFill>
                <a:effectLst/>
                <a:latin typeface="Calibri" panose="020F0502020204030204" pitchFamily="34" charset="0"/>
              </a:rPr>
              <a:t>pytorch</a:t>
            </a:r>
            <a:r>
              <a:rPr lang="en-US" b="0" i="0" u="none" strike="noStrike" dirty="0">
                <a:solidFill>
                  <a:srgbClr val="000000"/>
                </a:solidFill>
                <a:effectLst/>
                <a:latin typeface="Calibri" panose="020F0502020204030204" pitchFamily="34" charset="0"/>
              </a:rPr>
              <a:t> interface is being built to export the data into torch tensors. </a:t>
            </a:r>
          </a:p>
          <a:p>
            <a:endParaRPr lang="en-US" b="0" i="0" u="none" strike="noStrike" dirty="0">
              <a:solidFill>
                <a:srgbClr val="000000"/>
              </a:solidFill>
              <a:effectLst/>
              <a:latin typeface="Calibri" panose="020F0502020204030204" pitchFamily="34" charset="0"/>
            </a:endParaRPr>
          </a:p>
          <a:p>
            <a:r>
              <a:rPr lang="en-US" b="0" i="0" u="none" strike="noStrike" dirty="0">
                <a:solidFill>
                  <a:srgbClr val="000000"/>
                </a:solidFill>
                <a:effectLst/>
                <a:latin typeface="Calibri" panose="020F0502020204030204" pitchFamily="34" charset="0"/>
              </a:rPr>
              <a:t>Adaptors can be built to integrate EDA-schema as a submodule of external applications. Some recent discussions have been initiated on possible adaptors for </a:t>
            </a:r>
            <a:r>
              <a:rPr lang="en-US" b="0" i="0" u="none" strike="noStrike" dirty="0" err="1">
                <a:solidFill>
                  <a:srgbClr val="000000"/>
                </a:solidFill>
                <a:effectLst/>
                <a:latin typeface="Calibri" panose="020F0502020204030204" pitchFamily="34" charset="0"/>
              </a:rPr>
              <a:t>CircuitOps</a:t>
            </a:r>
            <a:r>
              <a:rPr lang="en-US" b="0" i="0" u="none" strike="noStrike" dirty="0">
                <a:solidFill>
                  <a:srgbClr val="000000"/>
                </a:solidFill>
                <a:effectLst/>
                <a:latin typeface="Calibri" panose="020F0502020204030204" pitchFamily="34" charset="0"/>
              </a:rPr>
              <a:t>, </a:t>
            </a:r>
            <a:r>
              <a:rPr lang="en-US" b="0" i="0" u="none" strike="noStrike" dirty="0" err="1">
                <a:solidFill>
                  <a:srgbClr val="000000"/>
                </a:solidFill>
                <a:effectLst/>
                <a:latin typeface="Calibri" panose="020F0502020204030204" pitchFamily="34" charset="0"/>
              </a:rPr>
              <a:t>OpenAccess</a:t>
            </a:r>
            <a:r>
              <a:rPr lang="en-US" b="0" i="0" u="none" strike="noStrike" dirty="0">
                <a:solidFill>
                  <a:srgbClr val="000000"/>
                </a:solidFill>
                <a:effectLst/>
                <a:latin typeface="Calibri" panose="020F0502020204030204" pitchFamily="34" charset="0"/>
              </a:rPr>
              <a:t>, </a:t>
            </a:r>
            <a:r>
              <a:rPr lang="en-US" b="0" i="0" u="none" strike="noStrike" dirty="0" err="1">
                <a:solidFill>
                  <a:srgbClr val="000000"/>
                </a:solidFill>
                <a:effectLst/>
                <a:latin typeface="Calibri" panose="020F0502020204030204" pitchFamily="34" charset="0"/>
              </a:rPr>
              <a:t>OpenDB</a:t>
            </a:r>
            <a:r>
              <a:rPr lang="en-US" b="0" i="0" u="none" strike="noStrike" dirty="0">
                <a:solidFill>
                  <a:srgbClr val="000000"/>
                </a:solidFill>
                <a:effectLst/>
                <a:latin typeface="Calibri" panose="020F0502020204030204" pitchFamily="34" charset="0"/>
              </a:rPr>
              <a:t> and something called the SPEED API which I’ll mention in a minute.</a:t>
            </a:r>
            <a:endParaRPr lang="en-US" dirty="0">
              <a:ea typeface="Calibri"/>
              <a:cs typeface="Calibri"/>
            </a:endParaRPr>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CCD68-48B2-4069-9051-FD3D5A61D1C3}" type="datetime12">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CF77E4-B50A-9840-B342-DDF0C979FD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474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Software infrastructure is also necessary. In fact, this was a significant aspect discussed in a workshop last year, sponsored by the U.S. National Science Foundation. The workshop report and materials are at the link shown.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E4061D9-ECA4-4CED-903E-8395C236FDCB}" type="slidenum">
              <a:rPr lang="en-US" smtClean="0"/>
              <a:t>71</a:t>
            </a:fld>
            <a:endParaRPr lang="en-US"/>
          </a:p>
        </p:txBody>
      </p:sp>
    </p:spTree>
    <p:extLst>
      <p:ext uri="{BB962C8B-B14F-4D97-AF65-F5344CB8AC3E}">
        <p14:creationId xmlns:p14="http://schemas.microsoft.com/office/powerpoint/2010/main" val="5920809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from the main organizer of that workshop, Professor Jiang Hu of Texas A&amp;M University – it’s actually from his invited talk at MLCAD last September.</a:t>
            </a:r>
          </a:p>
          <a:p>
            <a:endParaRPr lang="en-US" dirty="0"/>
          </a:p>
          <a:p>
            <a:r>
              <a:rPr lang="en-US" dirty="0"/>
              <a:t>The slide draws parallels between the AI/ML ecosystem’s open infrastructure – pretrained models, shared datasets, libraries, cloud scalability, contests that incentivize new ideas, foundation models, and so on.</a:t>
            </a:r>
          </a:p>
          <a:p>
            <a:r>
              <a:rPr lang="en-US" dirty="0"/>
              <a:t>A framework called SLICE was described – which envisions a similar infrastructure for ML EDA.  This tutorial has demonstrated some of the pieces of this SLICE vision.</a:t>
            </a:r>
          </a:p>
          <a:p>
            <a:endParaRPr lang="en-US" dirty="0"/>
          </a:p>
          <a:p>
            <a:r>
              <a:rPr lang="en-US" b="1" dirty="0"/>
              <a:t>[CLICK] </a:t>
            </a:r>
            <a:r>
              <a:rPr lang="en-US" b="0" dirty="0"/>
              <a:t>Then, there is a well-known concept of </a:t>
            </a:r>
            <a:r>
              <a:rPr lang="en-US" b="1" dirty="0"/>
              <a:t>the “AI Flywheel”</a:t>
            </a:r>
            <a:r>
              <a:rPr lang="en-US" b="0" dirty="0"/>
              <a:t>,</a:t>
            </a:r>
            <a:r>
              <a:rPr lang="en-US" b="1" dirty="0"/>
              <a:t> </a:t>
            </a:r>
            <a:r>
              <a:rPr lang="en-US" b="0" dirty="0"/>
              <a:t>which runs on the exhaust of data. Data that can be shared is really important. In this picture, more Users create more Data; more Data leads to better Models; better Models lead to better tools and Chips that bring more value and profits; and better Chips from ML EDA bring more Users.  </a:t>
            </a:r>
          </a:p>
        </p:txBody>
      </p:sp>
      <p:sp>
        <p:nvSpPr>
          <p:cNvPr id="4" name="Slide Number Placeholder 3"/>
          <p:cNvSpPr>
            <a:spLocks noGrp="1"/>
          </p:cNvSpPr>
          <p:nvPr>
            <p:ph type="sldNum" sz="quarter" idx="5"/>
          </p:nvPr>
        </p:nvSpPr>
        <p:spPr/>
        <p:txBody>
          <a:bodyPr/>
          <a:lstStyle/>
          <a:p>
            <a:fld id="{3E4061D9-ECA4-4CED-903E-8395C236FDCB}" type="slidenum">
              <a:rPr lang="en-US" smtClean="0"/>
              <a:t>72</a:t>
            </a:fld>
            <a:endParaRPr lang="en-US"/>
          </a:p>
        </p:txBody>
      </p:sp>
    </p:spTree>
    <p:extLst>
      <p:ext uri="{BB962C8B-B14F-4D97-AF65-F5344CB8AC3E}">
        <p14:creationId xmlns:p14="http://schemas.microsoft.com/office/powerpoint/2010/main" val="2934212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lvl="0" indent="0" algn="l" rtl="0">
              <a:spcBef>
                <a:spcPts val="0"/>
              </a:spcBef>
              <a:spcAft>
                <a:spcPts val="0"/>
              </a:spcAft>
              <a:buNone/>
            </a:pPr>
            <a:r>
              <a:rPr lang="en-US"/>
              <a:t>Which brings us to OpenROAD.</a:t>
            </a:r>
            <a:endParaRPr/>
          </a:p>
        </p:txBody>
      </p:sp>
      <p:sp>
        <p:nvSpPr>
          <p:cNvPr id="154" name="Google Shape;154;p7: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Silicon Integration Initiative is a well-known consortium that hosts LEF/DEF, </a:t>
            </a:r>
            <a:r>
              <a:rPr lang="en-US" dirty="0" err="1"/>
              <a:t>OpenAccess</a:t>
            </a:r>
            <a:r>
              <a:rPr lang="en-US" dirty="0"/>
              <a:t>, Compact Modeling Coalition, and other initiatives, including a special interest group on AI/ML in EDA, and an interoperability-focused effort called TITAN.  One aspect that Si2 members have been working on for some years is a “SPEED” API – a standard for data access from CAD systems to ML frameworks. You can think of </a:t>
            </a:r>
            <a:r>
              <a:rPr lang="en-US" dirty="0" err="1"/>
              <a:t>OpenROAD</a:t>
            </a:r>
            <a:r>
              <a:rPr lang="en-US" dirty="0"/>
              <a:t> plus </a:t>
            </a:r>
            <a:r>
              <a:rPr lang="en-US" dirty="0" err="1"/>
              <a:t>CircuitOps</a:t>
            </a:r>
            <a:r>
              <a:rPr lang="en-US" dirty="0"/>
              <a:t> as a proof of concept for such an API and how it might be used.</a:t>
            </a:r>
          </a:p>
        </p:txBody>
      </p:sp>
      <p:sp>
        <p:nvSpPr>
          <p:cNvPr id="4" name="Slide Number Placeholder 3"/>
          <p:cNvSpPr>
            <a:spLocks noGrp="1"/>
          </p:cNvSpPr>
          <p:nvPr>
            <p:ph type="sldNum" sz="quarter" idx="5"/>
          </p:nvPr>
        </p:nvSpPr>
        <p:spPr/>
        <p:txBody>
          <a:bodyPr/>
          <a:lstStyle/>
          <a:p>
            <a:fld id="{3E4061D9-ECA4-4CED-903E-8395C236FDCB}" type="slidenum">
              <a:rPr lang="en-US" smtClean="0"/>
              <a:t>73</a:t>
            </a:fld>
            <a:endParaRPr lang="en-US"/>
          </a:p>
        </p:txBody>
      </p:sp>
    </p:spTree>
    <p:extLst>
      <p:ext uri="{BB962C8B-B14F-4D97-AF65-F5344CB8AC3E}">
        <p14:creationId xmlns:p14="http://schemas.microsoft.com/office/powerpoint/2010/main" val="738352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 cannot spend three hours together without mentioning LLMs – large language models such as ChatGPT, which are just one area of generative AI.</a:t>
            </a:r>
          </a:p>
        </p:txBody>
      </p:sp>
      <p:sp>
        <p:nvSpPr>
          <p:cNvPr id="4" name="Slide Number Placeholder 3"/>
          <p:cNvSpPr>
            <a:spLocks noGrp="1"/>
          </p:cNvSpPr>
          <p:nvPr>
            <p:ph type="sldNum" sz="quarter" idx="5"/>
          </p:nvPr>
        </p:nvSpPr>
        <p:spPr/>
        <p:txBody>
          <a:bodyPr/>
          <a:lstStyle/>
          <a:p>
            <a:fld id="{3E4061D9-ECA4-4CED-903E-8395C236FDCB}" type="slidenum">
              <a:rPr lang="en-US" smtClean="0"/>
              <a:t>74</a:t>
            </a:fld>
            <a:endParaRPr lang="en-US"/>
          </a:p>
        </p:txBody>
      </p:sp>
    </p:spTree>
    <p:extLst>
      <p:ext uri="{BB962C8B-B14F-4D97-AF65-F5344CB8AC3E}">
        <p14:creationId xmlns:p14="http://schemas.microsoft.com/office/powerpoint/2010/main" val="13028607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ChatEDA</a:t>
            </a:r>
            <a:r>
              <a:rPr lang="en-US" dirty="0"/>
              <a:t>, from Professor Bei Yu’s team at the Chinese University of Hong Kong, was presented at MLCAD 2023 and there is a paper on </a:t>
            </a:r>
            <a:r>
              <a:rPr lang="en-US" dirty="0" err="1"/>
              <a:t>arXiv</a:t>
            </a:r>
            <a:r>
              <a:rPr lang="en-US" dirty="0"/>
              <a:t>. It is a conversational interface for human-to-</a:t>
            </a:r>
            <a:r>
              <a:rPr lang="en-US" dirty="0" err="1"/>
              <a:t>toolflow</a:t>
            </a:r>
            <a:r>
              <a:rPr lang="en-US" dirty="0"/>
              <a:t> interaction, and the paper presents five example tasks that have been validated with production of </a:t>
            </a:r>
            <a:r>
              <a:rPr lang="en-US" b="1" dirty="0"/>
              <a:t>working </a:t>
            </a:r>
            <a:r>
              <a:rPr lang="en-US" b="1" dirty="0" err="1"/>
              <a:t>OpenROAD</a:t>
            </a:r>
            <a:r>
              <a:rPr lang="en-US" b="1" dirty="0"/>
              <a:t> </a:t>
            </a:r>
            <a:r>
              <a:rPr lang="en-US" b="1" dirty="0" err="1"/>
              <a:t>Tcl</a:t>
            </a:r>
            <a:r>
              <a:rPr lang="en-US" b="1" dirty="0"/>
              <a:t> scripts</a:t>
            </a:r>
            <a:r>
              <a:rPr lang="en-US" dirty="0"/>
              <a:t>. The example here has the user requirement in natural language – implement AES using ASAP7 technology, with a floorplan utilization of 70%, and report a post-route power metric.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spcBef>
                <a:spcPts val="0"/>
              </a:spcBef>
              <a:spcAft>
                <a:spcPts val="0"/>
              </a:spcAft>
            </a:pPr>
            <a:r>
              <a:rPr lang="en-US" dirty="0"/>
              <a:t>And if you think about it, you realize that the research involving ChatGPT4, and this paper itself, probably couldn’t have been done with a commercial SP&amp;R tool like </a:t>
            </a:r>
            <a:r>
              <a:rPr lang="en-US" dirty="0" err="1"/>
              <a:t>FusionCompiler</a:t>
            </a:r>
            <a:r>
              <a:rPr lang="en-US" dirty="0"/>
              <a:t>. </a:t>
            </a:r>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75</a:t>
            </a:fld>
            <a:endParaRPr lang="en-US"/>
          </a:p>
        </p:txBody>
      </p:sp>
    </p:spTree>
    <p:extLst>
      <p:ext uri="{BB962C8B-B14F-4D97-AF65-F5344CB8AC3E}">
        <p14:creationId xmlns:p14="http://schemas.microsoft.com/office/powerpoint/2010/main" val="15601408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ChatEDA</a:t>
            </a:r>
            <a:r>
              <a:rPr lang="en-US" dirty="0"/>
              <a:t> based on Llama2 can outperform GPT-4 after fine-tuning with domain knowledge – the </a:t>
            </a:r>
            <a:r>
              <a:rPr lang="en-US" dirty="0" err="1"/>
              <a:t>arXiv</a:t>
            </a:r>
            <a:r>
              <a:rPr lang="en-US" dirty="0"/>
              <a:t> paper has the details. We can expect many more works coming in the next year or two – and at least the academic papers will likely use an open platform like </a:t>
            </a:r>
            <a:r>
              <a:rPr lang="en-US" dirty="0" err="1"/>
              <a:t>OpenROAD</a:t>
            </a:r>
            <a:r>
              <a:rPr lang="en-US" dirty="0"/>
              <a:t>.</a:t>
            </a:r>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76</a:t>
            </a:fld>
            <a:endParaRPr lang="en-US"/>
          </a:p>
        </p:txBody>
      </p:sp>
    </p:spTree>
    <p:extLst>
      <p:ext uri="{BB962C8B-B14F-4D97-AF65-F5344CB8AC3E}">
        <p14:creationId xmlns:p14="http://schemas.microsoft.com/office/powerpoint/2010/main" val="23409457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concluding, let me give a quick </a:t>
            </a:r>
            <a:r>
              <a:rPr lang="en-US"/>
              <a:t>plug for </a:t>
            </a:r>
            <a:r>
              <a:rPr lang="en-US" b="1"/>
              <a:t>[CLICK]</a:t>
            </a:r>
            <a:r>
              <a:rPr lang="en-US"/>
              <a:t> </a:t>
            </a:r>
            <a:r>
              <a:rPr lang="en-US" dirty="0"/>
              <a:t>the MLCAD Symposium, this coming September in Utah.</a:t>
            </a:r>
          </a:p>
          <a:p>
            <a:r>
              <a:rPr lang="en-US" dirty="0"/>
              <a:t>It is a great meeting where many leading-edge results, such as the </a:t>
            </a:r>
            <a:r>
              <a:rPr lang="en-US" dirty="0" err="1"/>
              <a:t>ChatEDA</a:t>
            </a:r>
            <a:r>
              <a:rPr lang="en-US" dirty="0"/>
              <a:t> work I mentioned, are announced.</a:t>
            </a:r>
          </a:p>
          <a:p>
            <a:r>
              <a:rPr lang="en-US" dirty="0"/>
              <a:t>Vidya is one of the organizers this year – please consider attending, and I have some copies of the call for papers if you don’t have one already.</a:t>
            </a:r>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77</a:t>
            </a:fld>
            <a:endParaRPr lang="en-US"/>
          </a:p>
        </p:txBody>
      </p:sp>
    </p:spTree>
    <p:extLst>
      <p:ext uri="{BB962C8B-B14F-4D97-AF65-F5344CB8AC3E}">
        <p14:creationId xmlns:p14="http://schemas.microsoft.com/office/powerpoint/2010/main" val="42851850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hope that you have seen the need and the possibilities for ML EDA infrastructure to accelerate progress in this area.</a:t>
            </a:r>
          </a:p>
          <a:p>
            <a:endParaRPr lang="en-US" dirty="0"/>
          </a:p>
          <a:p>
            <a:r>
              <a:rPr lang="en-US" dirty="0"/>
              <a:t>The tutorial showed </a:t>
            </a:r>
            <a:r>
              <a:rPr lang="en-US" dirty="0" err="1"/>
              <a:t>OpenROAD’s</a:t>
            </a:r>
            <a:r>
              <a:rPr lang="en-US" dirty="0"/>
              <a:t> Python APIs, and the </a:t>
            </a:r>
            <a:r>
              <a:rPr lang="en-US" dirty="0" err="1"/>
              <a:t>CircuitOps</a:t>
            </a:r>
            <a:r>
              <a:rPr lang="en-US" dirty="0"/>
              <a:t> format from NVIDIA – </a:t>
            </a:r>
            <a:r>
              <a:rPr lang="en-US" b="1" dirty="0"/>
              <a:t>AND </a:t>
            </a:r>
            <a:r>
              <a:rPr lang="en-US" b="0" dirty="0"/>
              <a:t>what is possible when you put </a:t>
            </a:r>
            <a:r>
              <a:rPr lang="en-US" b="0" dirty="0" err="1"/>
              <a:t>OpenROAD</a:t>
            </a:r>
            <a:r>
              <a:rPr lang="en-US" b="0" dirty="0"/>
              <a:t> and </a:t>
            </a:r>
            <a:r>
              <a:rPr lang="en-US" b="0" dirty="0" err="1"/>
              <a:t>CircuitOps</a:t>
            </a:r>
            <a:r>
              <a:rPr lang="en-US" b="0" dirty="0"/>
              <a:t> together.  Please note that all of the tutorial materials, including these final slides, will be available in Professor </a:t>
            </a:r>
            <a:r>
              <a:rPr lang="en-US" b="0" dirty="0" err="1"/>
              <a:t>Chhabria’s</a:t>
            </a:r>
            <a:r>
              <a:rPr lang="en-US" b="0" dirty="0"/>
              <a:t> lab GitHub – the link is at the top of the slide.</a:t>
            </a:r>
          </a:p>
          <a:p>
            <a:endParaRPr lang="en-US" b="0" dirty="0"/>
          </a:p>
          <a:p>
            <a:r>
              <a:rPr lang="en-US" b="0" dirty="0"/>
              <a:t>There is a challenge for all of us as a community: to discover new ML EDA applications, and implement the additional APIs that enable these applications.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all credit should go to Professor </a:t>
            </a:r>
            <a:r>
              <a:rPr lang="en-US" dirty="0" err="1"/>
              <a:t>Chhabria</a:t>
            </a:r>
            <a:r>
              <a:rPr lang="en-US" dirty="0"/>
              <a:t> and her student Bing-Yue for so much effort to create this tutorial.   Let’s please thank them for all their hard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78</a:t>
            </a:fld>
            <a:endParaRPr lang="en-US"/>
          </a:p>
        </p:txBody>
      </p:sp>
    </p:spTree>
    <p:extLst>
      <p:ext uri="{BB962C8B-B14F-4D97-AF65-F5344CB8AC3E}">
        <p14:creationId xmlns:p14="http://schemas.microsoft.com/office/powerpoint/2010/main" val="2207259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we can now have Q&amp;A.</a:t>
            </a:r>
          </a:p>
        </p:txBody>
      </p:sp>
      <p:sp>
        <p:nvSpPr>
          <p:cNvPr id="4" name="Slide Number Placeholder 3"/>
          <p:cNvSpPr>
            <a:spLocks noGrp="1"/>
          </p:cNvSpPr>
          <p:nvPr>
            <p:ph type="sldNum" sz="quarter" idx="5"/>
          </p:nvPr>
        </p:nvSpPr>
        <p:spPr/>
        <p:txBody>
          <a:bodyPr/>
          <a:lstStyle/>
          <a:p>
            <a:fld id="{3E4061D9-ECA4-4CED-903E-8395C236FDCB}" type="slidenum">
              <a:rPr lang="en-US" smtClean="0"/>
              <a:t>79</a:t>
            </a:fld>
            <a:endParaRPr lang="en-US"/>
          </a:p>
        </p:txBody>
      </p:sp>
    </p:spTree>
    <p:extLst>
      <p:ext uri="{BB962C8B-B14F-4D97-AF65-F5344CB8AC3E}">
        <p14:creationId xmlns:p14="http://schemas.microsoft.com/office/powerpoint/2010/main" val="425515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800">
                <a:latin typeface="Calibri"/>
                <a:ea typeface="Calibri"/>
                <a:cs typeface="Calibri"/>
                <a:sym typeface="Calibri"/>
              </a:rPr>
              <a:t>OpenROAD was launched in June 2018 as part of the U.S. DARPA Electronics Resurgence Initiative.</a:t>
            </a:r>
            <a:endParaRPr/>
          </a:p>
          <a:p>
            <a:pPr marL="0" marR="0" lvl="0" indent="0" algn="l" rtl="0">
              <a:lnSpc>
                <a:spcPct val="107000"/>
              </a:lnSpc>
              <a:spcBef>
                <a:spcPts val="0"/>
              </a:spcBef>
              <a:spcAft>
                <a:spcPts val="0"/>
              </a:spcAft>
              <a:buNone/>
            </a:pPr>
            <a:r>
              <a:rPr lang="en-US" sz="1800" b="1">
                <a:latin typeface="Calibri"/>
                <a:ea typeface="Calibri"/>
                <a:cs typeface="Calibri"/>
                <a:sym typeface="Calibri"/>
              </a:rPr>
              <a:t>[CLICK] The OpenROAD mission</a:t>
            </a:r>
            <a:r>
              <a:rPr lang="en-US" sz="1800">
                <a:latin typeface="Calibri"/>
                <a:ea typeface="Calibri"/>
                <a:cs typeface="Calibri"/>
                <a:sym typeface="Calibri"/>
              </a:rPr>
              <a:t> is to democratize IC design, and to boost both hardware </a:t>
            </a:r>
            <a:r>
              <a:rPr lang="en-US" sz="1800" b="1">
                <a:latin typeface="Calibri"/>
                <a:ea typeface="Calibri"/>
                <a:cs typeface="Calibri"/>
                <a:sym typeface="Calibri"/>
              </a:rPr>
              <a:t>and </a:t>
            </a:r>
            <a:r>
              <a:rPr lang="en-US" sz="1800" b="0">
                <a:latin typeface="Calibri"/>
                <a:ea typeface="Calibri"/>
                <a:cs typeface="Calibri"/>
                <a:sym typeface="Calibri"/>
              </a:rPr>
              <a:t>EDA </a:t>
            </a:r>
            <a:r>
              <a:rPr lang="en-US" sz="1800">
                <a:latin typeface="Calibri"/>
                <a:ea typeface="Calibri"/>
                <a:cs typeface="Calibri"/>
                <a:sym typeface="Calibri"/>
              </a:rPr>
              <a:t>innovation at scale.</a:t>
            </a:r>
            <a:endParaRPr/>
          </a:p>
          <a:p>
            <a:pPr marL="0" marR="0" lvl="0" indent="0" algn="l" rtl="0">
              <a:lnSpc>
                <a:spcPct val="107000"/>
              </a:lnSpc>
              <a:spcBef>
                <a:spcPts val="0"/>
              </a:spcBef>
              <a:spcAft>
                <a:spcPts val="0"/>
              </a:spcAft>
              <a:buNone/>
            </a:pPr>
            <a:r>
              <a:rPr lang="en-US" sz="1800">
                <a:latin typeface="Calibri"/>
                <a:ea typeface="Calibri"/>
                <a:cs typeface="Calibri"/>
                <a:sym typeface="Calibri"/>
              </a:rPr>
              <a:t>The contract with the U.S. Government was to deliver a tool that produces RTL-to-tapeout-clean GDS, in commercial FinFET nodes, in 24 hours, with no human in the loop. Oh – and in permissive open source.</a:t>
            </a:r>
            <a:endParaRPr/>
          </a:p>
          <a:p>
            <a:pPr marL="0" marR="0" lvl="0" indent="0" algn="l" rtl="0">
              <a:lnSpc>
                <a:spcPct val="107000"/>
              </a:lnSpc>
              <a:spcBef>
                <a:spcPts val="0"/>
              </a:spcBef>
              <a:spcAft>
                <a:spcPts val="0"/>
              </a:spcAft>
              <a:buNone/>
            </a:pPr>
            <a:r>
              <a:rPr lang="en-US" sz="1800" b="1">
                <a:latin typeface="Calibri"/>
                <a:ea typeface="Calibri"/>
                <a:cs typeface="Calibri"/>
                <a:sym typeface="Calibri"/>
              </a:rPr>
              <a:t>[CLICK] </a:t>
            </a:r>
            <a:r>
              <a:rPr lang="en-US" sz="1800">
                <a:latin typeface="Calibri"/>
                <a:ea typeface="Calibri"/>
                <a:cs typeface="Calibri"/>
                <a:sym typeface="Calibri"/>
              </a:rPr>
              <a:t>We put together </a:t>
            </a:r>
            <a:r>
              <a:rPr lang="en-US" sz="1800" b="1">
                <a:latin typeface="Calibri"/>
                <a:ea typeface="Calibri"/>
                <a:cs typeface="Calibri"/>
                <a:sym typeface="Calibri"/>
              </a:rPr>
              <a:t>a great team </a:t>
            </a:r>
            <a:r>
              <a:rPr lang="en-US" sz="1800">
                <a:latin typeface="Calibri"/>
                <a:ea typeface="Calibri"/>
                <a:cs typeface="Calibri"/>
                <a:sym typeface="Calibri"/>
              </a:rPr>
              <a:t>of universities plus Qualcomm and Arm.</a:t>
            </a:r>
            <a:endParaRPr/>
          </a:p>
          <a:p>
            <a:pPr marL="0" marR="0" lvl="0" indent="0" algn="l" rtl="0">
              <a:lnSpc>
                <a:spcPct val="107000"/>
              </a:lnSpc>
              <a:spcBef>
                <a:spcPts val="0"/>
              </a:spcBef>
              <a:spcAft>
                <a:spcPts val="0"/>
              </a:spcAft>
              <a:buNone/>
            </a:pPr>
            <a:r>
              <a:rPr lang="en-US" sz="1800" b="1">
                <a:latin typeface="Calibri"/>
                <a:ea typeface="Calibri"/>
                <a:cs typeface="Calibri"/>
                <a:sym typeface="Calibri"/>
              </a:rPr>
              <a:t>[CLICK] </a:t>
            </a:r>
            <a:r>
              <a:rPr lang="en-US" sz="1800">
                <a:latin typeface="Calibri"/>
                <a:ea typeface="Calibri"/>
                <a:cs typeface="Calibri"/>
                <a:sym typeface="Calibri"/>
              </a:rPr>
              <a:t>Since 2020, a company called Precision Innovations, Inc has driven R&amp;D and the support and outreach that the project also demands.</a:t>
            </a:r>
            <a:endParaRPr/>
          </a:p>
          <a:p>
            <a:pPr marL="0" marR="0" lvl="0" indent="0" algn="l" rtl="0">
              <a:lnSpc>
                <a:spcPct val="107000"/>
              </a:lnSpc>
              <a:spcBef>
                <a:spcPts val="0"/>
              </a:spcBef>
              <a:spcAft>
                <a:spcPts val="0"/>
              </a:spcAft>
              <a:buNone/>
            </a:pPr>
            <a:r>
              <a:rPr lang="en-US" sz="1800">
                <a:latin typeface="Calibri"/>
                <a:ea typeface="Calibri"/>
                <a:cs typeface="Calibri"/>
                <a:sym typeface="Calibri"/>
              </a:rPr>
              <a:t>And we’re grateful for </a:t>
            </a:r>
            <a:r>
              <a:rPr lang="en-US" sz="1800" b="1">
                <a:latin typeface="Calibri"/>
                <a:ea typeface="Calibri"/>
                <a:cs typeface="Calibri"/>
                <a:sym typeface="Calibri"/>
              </a:rPr>
              <a:t>major </a:t>
            </a:r>
            <a:r>
              <a:rPr lang="en-US" sz="1800">
                <a:latin typeface="Calibri"/>
                <a:ea typeface="Calibri"/>
                <a:cs typeface="Calibri"/>
                <a:sym typeface="Calibri"/>
              </a:rPr>
              <a:t>support from Google and from several commercial engagements.</a:t>
            </a:r>
            <a:endParaRPr/>
          </a:p>
        </p:txBody>
      </p:sp>
      <p:sp>
        <p:nvSpPr>
          <p:cNvPr id="160" name="Google Shape;16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9:notes"/>
          <p:cNvSpPr txBox="1">
            <a:spLocks noGrp="1"/>
          </p:cNvSpPr>
          <p:nvPr>
            <p:ph type="body" idx="1"/>
          </p:nvPr>
        </p:nvSpPr>
        <p:spPr>
          <a:xfrm>
            <a:off x="731521" y="4560570"/>
            <a:ext cx="5852160" cy="4320540"/>
          </a:xfrm>
          <a:prstGeom prst="rect">
            <a:avLst/>
          </a:prstGeom>
          <a:noFill/>
          <a:ln>
            <a:noFill/>
          </a:ln>
        </p:spPr>
        <p:txBody>
          <a:bodyPr spcFirstLastPara="1" wrap="square" lIns="92800" tIns="46400" rIns="92800" bIns="46400" anchor="t" anchorCtr="0">
            <a:noAutofit/>
          </a:bodyPr>
          <a:lstStyle/>
          <a:p>
            <a:pPr marL="0" marR="0" lvl="0" indent="0" algn="l" rtl="0">
              <a:lnSpc>
                <a:spcPct val="107000"/>
              </a:lnSpc>
              <a:spcBef>
                <a:spcPts val="0"/>
              </a:spcBef>
              <a:spcAft>
                <a:spcPts val="0"/>
              </a:spcAft>
              <a:buNone/>
            </a:pPr>
            <a:r>
              <a:rPr lang="en-US" sz="1800">
                <a:latin typeface="Calibri"/>
                <a:ea typeface="Calibri"/>
                <a:cs typeface="Calibri"/>
                <a:sym typeface="Calibri"/>
              </a:rPr>
              <a:t>Unlike commercial EDA, the focus of OpenROAD is on </a:t>
            </a:r>
            <a:r>
              <a:rPr lang="en-US" sz="1800" b="1">
                <a:latin typeface="Calibri"/>
                <a:ea typeface="Calibri"/>
                <a:cs typeface="Calibri"/>
                <a:sym typeface="Calibri"/>
              </a:rPr>
              <a:t>ease of use and runtime</a:t>
            </a:r>
            <a:r>
              <a:rPr lang="en-US" sz="1800">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1">
                <a:latin typeface="Calibri"/>
                <a:ea typeface="Calibri"/>
                <a:cs typeface="Calibri"/>
                <a:sym typeface="Calibri"/>
              </a:rPr>
              <a:t>[CLICK] </a:t>
            </a:r>
            <a:r>
              <a:rPr lang="en-US" sz="1800">
                <a:latin typeface="Calibri"/>
                <a:ea typeface="Calibri"/>
                <a:cs typeface="Calibri"/>
                <a:sym typeface="Calibri"/>
              </a:rPr>
              <a:t>It helps solve the crisis of design </a:t>
            </a:r>
            <a:r>
              <a:rPr lang="en-US" sz="1800" b="1">
                <a:latin typeface="Calibri"/>
                <a:ea typeface="Calibri"/>
                <a:cs typeface="Calibri"/>
                <a:sym typeface="Calibri"/>
              </a:rPr>
              <a:t>AND</a:t>
            </a:r>
            <a:r>
              <a:rPr lang="en-US" sz="1800">
                <a:latin typeface="Calibri"/>
                <a:ea typeface="Calibri"/>
                <a:cs typeface="Calibri"/>
                <a:sym typeface="Calibri"/>
              </a:rPr>
              <a:t> the crisis of innovation by attacking those barriers of schedule, expertise and cost.</a:t>
            </a:r>
            <a:endParaRPr/>
          </a:p>
          <a:p>
            <a:pPr marL="0" marR="0" lvl="0" indent="0" algn="l" rtl="0">
              <a:lnSpc>
                <a:spcPct val="107000"/>
              </a:lnSpc>
              <a:spcBef>
                <a:spcPts val="800"/>
              </a:spcBef>
              <a:spcAft>
                <a:spcPts val="0"/>
              </a:spcAft>
              <a:buNone/>
            </a:pPr>
            <a:r>
              <a:rPr lang="en-US" sz="1800" b="1">
                <a:latin typeface="Calibri"/>
                <a:ea typeface="Calibri"/>
                <a:cs typeface="Calibri"/>
                <a:sym typeface="Calibri"/>
              </a:rPr>
              <a:t>[CLICK] </a:t>
            </a:r>
            <a:r>
              <a:rPr lang="en-US" sz="1800">
                <a:latin typeface="Calibri"/>
                <a:ea typeface="Calibri"/>
                <a:cs typeface="Calibri"/>
                <a:sym typeface="Calibri"/>
              </a:rPr>
              <a:t>This unblocks system creation and design space exploration – with near zero overhead. It’s is also very customizable – for 3D chiplet flows, or to optimize security or resilience objectives.</a:t>
            </a:r>
            <a:endParaRPr/>
          </a:p>
          <a:p>
            <a:pPr marL="0" marR="0" lvl="0" indent="0" algn="l" rtl="0">
              <a:lnSpc>
                <a:spcPct val="107000"/>
              </a:lnSpc>
              <a:spcBef>
                <a:spcPts val="0"/>
              </a:spcBef>
              <a:spcAft>
                <a:spcPts val="0"/>
              </a:spcAft>
              <a:buNone/>
            </a:pPr>
            <a:endParaRPr sz="1800">
              <a:latin typeface="Calibri"/>
              <a:ea typeface="Calibri"/>
              <a:cs typeface="Calibri"/>
              <a:sym typeface="Calibri"/>
            </a:endParaRPr>
          </a:p>
          <a:p>
            <a:pPr marL="0" marR="0" lvl="0" indent="0" algn="l" rtl="0">
              <a:lnSpc>
                <a:spcPct val="107000"/>
              </a:lnSpc>
              <a:spcBef>
                <a:spcPts val="0"/>
              </a:spcBef>
              <a:spcAft>
                <a:spcPts val="0"/>
              </a:spcAft>
              <a:buClr>
                <a:schemeClr val="dk1"/>
              </a:buClr>
              <a:buSzPts val="1200"/>
              <a:buFont typeface="Calibri"/>
              <a:buNone/>
            </a:pPr>
            <a:endParaRPr sz="1200">
              <a:latin typeface="Calibri"/>
              <a:ea typeface="Calibri"/>
              <a:cs typeface="Calibri"/>
              <a:sym typeface="Calibri"/>
            </a:endParaRPr>
          </a:p>
        </p:txBody>
      </p:sp>
      <p:sp>
        <p:nvSpPr>
          <p:cNvPr id="169" name="Google Shape;169;p9:notes"/>
          <p:cNvSpPr txBox="1">
            <a:spLocks noGrp="1"/>
          </p:cNvSpPr>
          <p:nvPr>
            <p:ph type="sldNum" idx="12"/>
          </p:nvPr>
        </p:nvSpPr>
        <p:spPr>
          <a:xfrm>
            <a:off x="4143590" y="9119474"/>
            <a:ext cx="3169920" cy="480060"/>
          </a:xfrm>
          <a:prstGeom prst="rect">
            <a:avLst/>
          </a:prstGeom>
          <a:noFill/>
          <a:ln>
            <a:noFill/>
          </a:ln>
        </p:spPr>
        <p:txBody>
          <a:bodyPr spcFirstLastPara="1" wrap="square" lIns="92800" tIns="46400" rIns="92800"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59490" name="Rectangle 2"/>
          <p:cNvSpPr>
            <a:spLocks noGrp="1" noChangeArrowheads="1"/>
          </p:cNvSpPr>
          <p:nvPr>
            <p:ph type="ctrTitle"/>
          </p:nvPr>
        </p:nvSpPr>
        <p:spPr>
          <a:xfrm>
            <a:off x="685800" y="1900237"/>
            <a:ext cx="7772400" cy="1143000"/>
          </a:xfrm>
        </p:spPr>
        <p:txBody>
          <a:bodyPr/>
          <a:lstStyle>
            <a:lvl1pPr algn="ctr">
              <a:defRPr sz="4000">
                <a:solidFill>
                  <a:schemeClr val="tx2"/>
                </a:solidFill>
              </a:defRPr>
            </a:lvl1pPr>
          </a:lstStyle>
          <a:p>
            <a:r>
              <a:rPr lang="en-US" altLang="ko-KR" dirty="0"/>
              <a:t>Click to edit Master title style</a:t>
            </a:r>
          </a:p>
        </p:txBody>
      </p:sp>
      <p:sp>
        <p:nvSpPr>
          <p:cNvPr id="959491" name="Rectangle 3"/>
          <p:cNvSpPr>
            <a:spLocks noGrp="1" noChangeArrowheads="1"/>
          </p:cNvSpPr>
          <p:nvPr>
            <p:ph type="subTitle" idx="1"/>
          </p:nvPr>
        </p:nvSpPr>
        <p:spPr>
          <a:xfrm>
            <a:off x="1276350" y="4191000"/>
            <a:ext cx="6400800" cy="1752600"/>
          </a:xfrm>
        </p:spPr>
        <p:txBody>
          <a:bodyPr/>
          <a:lstStyle>
            <a:lvl1pPr marL="0" indent="0" algn="ctr">
              <a:lnSpc>
                <a:spcPct val="95000"/>
              </a:lnSpc>
              <a:buFontTx/>
              <a:buNone/>
              <a:defRPr sz="2400" b="1"/>
            </a:lvl1pPr>
          </a:lstStyle>
          <a:p>
            <a:r>
              <a:rPr lang="en-US" altLang="ko-KR" dirty="0"/>
              <a:t>Click to edit Master subtitle style</a:t>
            </a:r>
          </a:p>
        </p:txBody>
      </p:sp>
      <p:sp>
        <p:nvSpPr>
          <p:cNvPr id="4" name="Line 18"/>
          <p:cNvSpPr>
            <a:spLocks noChangeShapeType="1"/>
          </p:cNvSpPr>
          <p:nvPr/>
        </p:nvSpPr>
        <p:spPr bwMode="auto">
          <a:xfrm flipV="1">
            <a:off x="163513" y="3276600"/>
            <a:ext cx="8845550" cy="0"/>
          </a:xfrm>
          <a:prstGeom prst="line">
            <a:avLst/>
          </a:prstGeom>
          <a:noFill/>
          <a:ln w="57150">
            <a:solidFill>
              <a:srgbClr val="C00000"/>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5" name="Picture 4" descr="UCSDa1"/>
          <p:cNvPicPr>
            <a:picLocks noChangeAspect="1" noChangeArrowheads="1"/>
          </p:cNvPicPr>
          <p:nvPr/>
        </p:nvPicPr>
        <p:blipFill>
          <a:blip r:embed="rId2" cstate="print"/>
          <a:srcRect/>
          <a:stretch>
            <a:fillRect/>
          </a:stretch>
        </p:blipFill>
        <p:spPr bwMode="auto">
          <a:xfrm>
            <a:off x="4738" y="6529221"/>
            <a:ext cx="380999" cy="308239"/>
          </a:xfrm>
          <a:prstGeom prst="rect">
            <a:avLst/>
          </a:prstGeom>
          <a:noFill/>
          <a:ln w="9525">
            <a:noFill/>
            <a:miter lim="800000"/>
            <a:headEnd/>
            <a:tailEnd/>
          </a:ln>
        </p:spPr>
      </p:pic>
      <p:pic>
        <p:nvPicPr>
          <p:cNvPr id="2" name="Picture 1">
            <a:extLst>
              <a:ext uri="{FF2B5EF4-FFF2-40B4-BE49-F238E27FC236}">
                <a16:creationId xmlns:a16="http://schemas.microsoft.com/office/drawing/2014/main" id="{9494DB16-7028-1803-B775-73035C874102}"/>
              </a:ext>
            </a:extLst>
          </p:cNvPr>
          <p:cNvPicPr>
            <a:picLocks noChangeAspect="1"/>
          </p:cNvPicPr>
          <p:nvPr userDrawn="1"/>
        </p:nvPicPr>
        <p:blipFill rotWithShape="1">
          <a:blip r:embed="rId3"/>
          <a:srcRect l="66115" r="22866"/>
          <a:stretch/>
        </p:blipFill>
        <p:spPr>
          <a:xfrm>
            <a:off x="381000" y="6529220"/>
            <a:ext cx="402516" cy="308239"/>
          </a:xfrm>
          <a:prstGeom prst="rect">
            <a:avLst/>
          </a:prstGeom>
        </p:spPr>
      </p:pic>
    </p:spTree>
    <p:extLst>
      <p:ext uri="{BB962C8B-B14F-4D97-AF65-F5344CB8AC3E}">
        <p14:creationId xmlns:p14="http://schemas.microsoft.com/office/powerpoint/2010/main" val="146417636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44463"/>
            <a:ext cx="2212975" cy="6542087"/>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161925" y="144463"/>
            <a:ext cx="6486525" cy="6542087"/>
          </a:xfrm>
        </p:spPr>
        <p:txBody>
          <a:bodyPr vert="eaVert"/>
          <a:lstStyle>
            <a:lvl1pPr>
              <a:buClr>
                <a:srgbClr val="C00000"/>
              </a:buClr>
              <a:defRPr/>
            </a:lvl1pPr>
            <a:lvl2pPr>
              <a:buClr>
                <a:srgbClr val="C00000"/>
              </a:buClr>
              <a:defRPr/>
            </a:lvl2pPr>
            <a:lvl3pPr>
              <a:buClr>
                <a:srgbClr val="C00000"/>
              </a:buClr>
              <a:defRPr/>
            </a:lvl3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94163800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2" y="838202"/>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427435" indent="-166688">
              <a:buClr>
                <a:srgbClr val="C00000"/>
              </a:buClr>
              <a:defRPr>
                <a:latin typeface="Arial" panose="020B0604020202020204" pitchFamily="34" charset="0"/>
                <a:cs typeface="Arial" panose="020B0604020202020204" pitchFamily="34" charset="0"/>
              </a:defRPr>
            </a:lvl2pPr>
            <a:lvl3pPr marL="602456" indent="-172641">
              <a:buClr>
                <a:srgbClr val="C00000"/>
              </a:buClr>
              <a:defRPr>
                <a:latin typeface="Arial" panose="020B0604020202020204" pitchFamily="34" charset="0"/>
                <a:cs typeface="Arial" panose="020B0604020202020204" pitchFamily="34" charset="0"/>
              </a:defRPr>
            </a:lvl3pPr>
            <a:lvl4pPr marL="769144" indent="-166688">
              <a:buClr>
                <a:srgbClr val="C00000"/>
              </a:buClr>
              <a:buFont typeface="Arial" pitchFamily="34" charset="0"/>
              <a:buChar char="•"/>
              <a:defRPr>
                <a:latin typeface="Arial" panose="020B0604020202020204" pitchFamily="34" charset="0"/>
                <a:cs typeface="Arial" panose="020B0604020202020204" pitchFamily="34" charset="0"/>
              </a:defRPr>
            </a:lvl4pPr>
            <a:lvl5pPr marL="941785" indent="-172641">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968660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8196470" y="762000"/>
            <a:ext cx="727074" cy="228600"/>
          </a:xfrm>
          <a:solidFill>
            <a:srgbClr val="002060"/>
          </a:solidFill>
          <a:effectLst>
            <a:innerShdw blurRad="63500" dist="50800" dir="13500000">
              <a:prstClr val="black">
                <a:alpha val="50000"/>
              </a:prstClr>
            </a:innerShdw>
          </a:effectLst>
          <a:scene3d>
            <a:camera prst="orthographicFront"/>
            <a:lightRig rig="threePt" dir="t"/>
          </a:scene3d>
          <a:sp3d prstMaterial="plastic">
            <a:bevelB/>
          </a:sp3d>
        </p:spPr>
        <p:txBody>
          <a:bodyPr/>
          <a:lstStyle>
            <a:lvl1pPr>
              <a:defRPr sz="900" baseline="0">
                <a:solidFill>
                  <a:schemeClr val="bg1">
                    <a:lumMod val="75000"/>
                  </a:schemeClr>
                </a:solidFill>
              </a:defRPr>
            </a:lvl1pPr>
          </a:lstStyle>
          <a:p>
            <a:fld id="{AA494163-74E3-C647-AED0-3F7C58D15292}" type="slidenum">
              <a:rPr lang="en-US" smtClean="0"/>
              <a:t>‹#›</a:t>
            </a:fld>
            <a:endParaRPr lang="en-US"/>
          </a:p>
        </p:txBody>
      </p:sp>
      <p:sp>
        <p:nvSpPr>
          <p:cNvPr id="8" name="Content Placeholder 7"/>
          <p:cNvSpPr>
            <a:spLocks noGrp="1"/>
          </p:cNvSpPr>
          <p:nvPr>
            <p:ph sz="quarter" idx="1"/>
          </p:nvPr>
        </p:nvSpPr>
        <p:spPr>
          <a:xfrm>
            <a:off x="228600" y="990601"/>
            <a:ext cx="8686800" cy="5166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p:nvPr/>
        </p:nvSpPr>
        <p:spPr>
          <a:xfrm>
            <a:off x="228599" y="762000"/>
            <a:ext cx="7896225" cy="228600"/>
          </a:xfrm>
          <a:prstGeom prst="rect">
            <a:avLst/>
          </a:prstGeom>
          <a:solidFill>
            <a:srgbClr val="002060"/>
          </a:solidFill>
          <a:ln w="6350" cap="rnd" cmpd="sng" algn="ctr">
            <a:noFill/>
            <a:prstDash val="solid"/>
          </a:ln>
          <a:effectLst>
            <a:innerShdw blurRad="63500" dist="50800" dir="135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013">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87E107-1698-4B2F-8FFE-354C62B9D94B}" type="datetime12">
              <a:rPr lang="en-US" smtClean="0"/>
              <a:t>10:13 AM</a:t>
            </a:fld>
            <a:endParaRPr lang="en-US"/>
          </a:p>
        </p:txBody>
      </p:sp>
      <p:sp>
        <p:nvSpPr>
          <p:cNvPr id="10" name="Footer Placeholder 9"/>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12747689"/>
      </p:ext>
    </p:extLst>
  </p:cSld>
  <p:clrMapOvr>
    <a:masterClrMapping/>
  </p:clrMapOvr>
  <p:transition>
    <p:fade/>
  </p:transition>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14"/>
          <p:cNvSpPr/>
          <p:nvPr/>
        </p:nvSpPr>
        <p:spPr>
          <a:xfrm>
            <a:off x="228601" y="762000"/>
            <a:ext cx="7896225" cy="228600"/>
          </a:xfrm>
          <a:prstGeom prst="rect">
            <a:avLst/>
          </a:prstGeom>
          <a:solidFill>
            <a:srgbClr val="002060"/>
          </a:solidFill>
          <a:ln w="6350" cap="rnd" cmpd="sng" algn="ctr">
            <a:noFill/>
            <a:prstDash val="solid"/>
          </a:ln>
          <a:effectLst>
            <a:innerShdw blurRad="63500" dist="50800" dir="135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013">
              <a:solidFill>
                <a:prstClr val="white"/>
              </a:solidFill>
            </a:endParaRPr>
          </a:p>
        </p:txBody>
      </p:sp>
      <p:sp>
        <p:nvSpPr>
          <p:cNvPr id="2" name="Title 1"/>
          <p:cNvSpPr>
            <a:spLocks noGrp="1"/>
          </p:cNvSpPr>
          <p:nvPr>
            <p:ph type="title"/>
          </p:nvPr>
        </p:nvSpPr>
        <p:spPr>
          <a:xfrm>
            <a:off x="228600" y="76200"/>
            <a:ext cx="8686800" cy="685800"/>
          </a:xfrm>
        </p:spPr>
        <p:txBody>
          <a:bodyPr/>
          <a:lstStyle/>
          <a:p>
            <a:r>
              <a:rPr lang="en-US"/>
              <a:t>Click to edit Master title style</a:t>
            </a:r>
          </a:p>
        </p:txBody>
      </p:sp>
      <p:sp>
        <p:nvSpPr>
          <p:cNvPr id="9" name="Content Placeholder 8"/>
          <p:cNvSpPr>
            <a:spLocks noGrp="1"/>
          </p:cNvSpPr>
          <p:nvPr>
            <p:ph sz="quarter" idx="1"/>
          </p:nvPr>
        </p:nvSpPr>
        <p:spPr>
          <a:xfrm>
            <a:off x="228600" y="990600"/>
            <a:ext cx="4270248" cy="516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632198" y="990600"/>
            <a:ext cx="4283202" cy="5163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lvl1pPr>
              <a:defRPr/>
            </a:lvl1pPr>
          </a:lstStyle>
          <a:p>
            <a:fld id="{9496CFCE-5A9F-45DA-A6F9-7B25F26E2075}" type="datetime12">
              <a:rPr lang="en-US" smtClean="0"/>
              <a:t>10:13 AM</a:t>
            </a:fld>
            <a:endParaRPr lang="en-US"/>
          </a:p>
        </p:txBody>
      </p:sp>
      <p:sp>
        <p:nvSpPr>
          <p:cNvPr id="7" name="Footer Placeholder 5"/>
          <p:cNvSpPr>
            <a:spLocks noGrp="1"/>
          </p:cNvSpPr>
          <p:nvPr>
            <p:ph type="ftr" sz="quarter" idx="11"/>
          </p:nvPr>
        </p:nvSpPr>
        <p:spPr/>
        <p:txBody>
          <a:bodyPr/>
          <a:lstStyle>
            <a:lvl1pPr>
              <a:defRPr/>
            </a:lvl1pPr>
          </a:lstStyle>
          <a:p>
            <a:endParaRPr lang="en-US"/>
          </a:p>
        </p:txBody>
      </p:sp>
      <p:sp>
        <p:nvSpPr>
          <p:cNvPr id="8" name="Slide Number Placeholder 5"/>
          <p:cNvSpPr>
            <a:spLocks noGrp="1"/>
          </p:cNvSpPr>
          <p:nvPr>
            <p:ph type="sldNum" sz="quarter" idx="12"/>
          </p:nvPr>
        </p:nvSpPr>
        <p:spPr>
          <a:solidFill>
            <a:srgbClr val="002060"/>
          </a:solidFill>
          <a:effectLst>
            <a:innerShdw blurRad="63500" dist="50800" dir="13500000">
              <a:prstClr val="black">
                <a:alpha val="50000"/>
              </a:prstClr>
            </a:innerShdw>
          </a:effectLst>
          <a:scene3d>
            <a:camera prst="orthographicFront"/>
            <a:lightRig rig="threePt" dir="t"/>
          </a:scene3d>
          <a:sp3d prstMaterial="plastic">
            <a:bevelB/>
          </a:sp3d>
        </p:spPr>
        <p:txBody>
          <a:bodyPr/>
          <a:lstStyle>
            <a:lvl1pPr algn="r">
              <a:defRPr sz="675">
                <a:solidFill>
                  <a:schemeClr val="bg1">
                    <a:lumMod val="75000"/>
                  </a:schemeClr>
                </a:solidFill>
                <a:latin typeface="+mj-lt"/>
              </a:defRPr>
            </a:lvl1pPr>
          </a:lstStyle>
          <a:p>
            <a:fld id="{AA494163-74E3-C647-AED0-3F7C58D15292}" type="slidenum">
              <a:rPr lang="en-US" smtClean="0"/>
              <a:t>‹#›</a:t>
            </a:fld>
            <a:endParaRPr lang="en-US"/>
          </a:p>
        </p:txBody>
      </p:sp>
    </p:spTree>
    <p:extLst>
      <p:ext uri="{BB962C8B-B14F-4D97-AF65-F5344CB8AC3E}">
        <p14:creationId xmlns:p14="http://schemas.microsoft.com/office/powerpoint/2010/main" val="126496719"/>
      </p:ext>
    </p:extLst>
  </p:cSld>
  <p:clrMapOvr>
    <a:masterClrMapping/>
  </p:clrMapOvr>
  <p:transition>
    <p:fade thruBlk="1"/>
  </p:transition>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257162" indent="0" algn="ctr">
              <a:buNone/>
              <a:defRPr>
                <a:solidFill>
                  <a:schemeClr val="tx1">
                    <a:tint val="75000"/>
                  </a:schemeClr>
                </a:solidFill>
              </a:defRPr>
            </a:lvl2pPr>
            <a:lvl3pPr marL="514325" indent="0" algn="ctr">
              <a:buNone/>
              <a:defRPr>
                <a:solidFill>
                  <a:schemeClr val="tx1">
                    <a:tint val="75000"/>
                  </a:schemeClr>
                </a:solidFill>
              </a:defRPr>
            </a:lvl3pPr>
            <a:lvl4pPr marL="771487" indent="0" algn="ctr">
              <a:buNone/>
              <a:defRPr>
                <a:solidFill>
                  <a:schemeClr val="tx1">
                    <a:tint val="75000"/>
                  </a:schemeClr>
                </a:solidFill>
              </a:defRPr>
            </a:lvl4pPr>
            <a:lvl5pPr marL="1028649" indent="0" algn="ctr">
              <a:buNone/>
              <a:defRPr>
                <a:solidFill>
                  <a:schemeClr val="tx1">
                    <a:tint val="75000"/>
                  </a:schemeClr>
                </a:solidFill>
              </a:defRPr>
            </a:lvl5pPr>
            <a:lvl6pPr marL="1285811" indent="0" algn="ctr">
              <a:buNone/>
              <a:defRPr>
                <a:solidFill>
                  <a:schemeClr val="tx1">
                    <a:tint val="75000"/>
                  </a:schemeClr>
                </a:solidFill>
              </a:defRPr>
            </a:lvl6pPr>
            <a:lvl7pPr marL="1542973" indent="0" algn="ctr">
              <a:buNone/>
              <a:defRPr>
                <a:solidFill>
                  <a:schemeClr val="tx1">
                    <a:tint val="75000"/>
                  </a:schemeClr>
                </a:solidFill>
              </a:defRPr>
            </a:lvl7pPr>
            <a:lvl8pPr marL="1800135" indent="0" algn="ctr">
              <a:buNone/>
              <a:defRPr>
                <a:solidFill>
                  <a:schemeClr val="tx1">
                    <a:tint val="75000"/>
                  </a:schemeClr>
                </a:solidFill>
              </a:defRPr>
            </a:lvl8pPr>
            <a:lvl9pPr marL="2057297" indent="0" algn="ctr">
              <a:buNone/>
              <a:defRPr>
                <a:solidFill>
                  <a:schemeClr val="tx1">
                    <a:tint val="75000"/>
                  </a:schemeClr>
                </a:solidFill>
              </a:defRPr>
            </a:lvl9pPr>
          </a:lstStyle>
          <a:p>
            <a:r>
              <a:rPr lang="en-US"/>
              <a:t>Click to edit Master subtitle style</a:t>
            </a:r>
          </a:p>
        </p:txBody>
      </p:sp>
      <p:sp>
        <p:nvSpPr>
          <p:cNvPr id="8" name="Title 7"/>
          <p:cNvSpPr>
            <a:spLocks noGrp="1"/>
          </p:cNvSpPr>
          <p:nvPr>
            <p:ph type="title"/>
          </p:nvPr>
        </p:nvSpPr>
        <p:spPr/>
        <p:txBody>
          <a:bodyPr/>
          <a:lstStyle/>
          <a:p>
            <a:r>
              <a:rPr lang="en-US"/>
              <a:t>Click to edit Master title style</a:t>
            </a:r>
          </a:p>
        </p:txBody>
      </p:sp>
      <p:sp>
        <p:nvSpPr>
          <p:cNvPr id="4" name="Footer Placeholder 4"/>
          <p:cNvSpPr>
            <a:spLocks noGrp="1"/>
          </p:cNvSpPr>
          <p:nvPr>
            <p:ph type="ftr" sz="quarter" idx="10"/>
          </p:nvPr>
        </p:nvSpPr>
        <p:spPr/>
        <p:txBody>
          <a:bodyPr/>
          <a:lstStyle>
            <a:lvl1pPr>
              <a:defRPr/>
            </a:lvl1pPr>
          </a:lstStyle>
          <a:p>
            <a:endParaRPr lang="en-US"/>
          </a:p>
        </p:txBody>
      </p:sp>
      <p:sp>
        <p:nvSpPr>
          <p:cNvPr id="5" name="Slide Number Placeholder 5"/>
          <p:cNvSpPr>
            <a:spLocks noGrp="1"/>
          </p:cNvSpPr>
          <p:nvPr>
            <p:ph type="sldNum" sz="quarter" idx="11"/>
          </p:nvPr>
        </p:nvSpPr>
        <p:spPr/>
        <p:txBody>
          <a:bodyPr/>
          <a:lstStyle>
            <a:lvl1pPr>
              <a:defRPr/>
            </a:lvl1pPr>
          </a:lstStyle>
          <a:p>
            <a:fld id="{AA494163-74E3-C647-AED0-3F7C58D15292}" type="slidenum">
              <a:rPr lang="en-US" smtClean="0"/>
              <a:t>‹#›</a:t>
            </a:fld>
            <a:endParaRPr lang="en-US"/>
          </a:p>
        </p:txBody>
      </p:sp>
    </p:spTree>
    <p:extLst>
      <p:ext uri="{BB962C8B-B14F-4D97-AF65-F5344CB8AC3E}">
        <p14:creationId xmlns:p14="http://schemas.microsoft.com/office/powerpoint/2010/main" val="2792424572"/>
      </p:ext>
    </p:extLst>
  </p:cSld>
  <p:clrMapOvr>
    <a:masterClrMapping/>
  </p:clrMapOvr>
  <p:transition>
    <p:fade thruBlk="1"/>
  </p:transition>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371600"/>
            <a:ext cx="82296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24300"/>
            <a:ext cx="82296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557973"/>
            <a:ext cx="1066800" cy="223837"/>
          </a:xfrm>
        </p:spPr>
        <p:txBody>
          <a:bodyPr/>
          <a:lstStyle>
            <a:lvl1pPr>
              <a:defRPr/>
            </a:lvl1pPr>
          </a:lstStyle>
          <a:p>
            <a:fld id="{70ACFB0E-B7EC-4CB7-BC4C-70B8C219DACD}" type="datetime12">
              <a:rPr lang="en-US" smtClean="0"/>
              <a:t>10:13 AM</a:t>
            </a:fld>
            <a:endParaRPr lang="en-US"/>
          </a:p>
        </p:txBody>
      </p:sp>
      <p:sp>
        <p:nvSpPr>
          <p:cNvPr id="6" name="Footer Placeholder 5"/>
          <p:cNvSpPr>
            <a:spLocks noGrp="1"/>
          </p:cNvSpPr>
          <p:nvPr>
            <p:ph type="ftr" sz="quarter" idx="11"/>
          </p:nvPr>
        </p:nvSpPr>
        <p:spPr>
          <a:xfrm>
            <a:off x="1828800" y="6553200"/>
            <a:ext cx="5486400" cy="228600"/>
          </a:xfrm>
        </p:spPr>
        <p:txBody>
          <a:bodyPr/>
          <a:lstStyle>
            <a:lvl1pPr>
              <a:defRPr/>
            </a:lvl1pPr>
          </a:lstStyle>
          <a:p>
            <a:endParaRPr lang="en-US"/>
          </a:p>
        </p:txBody>
      </p:sp>
      <p:sp>
        <p:nvSpPr>
          <p:cNvPr id="7" name="Slide Number Placeholder 6"/>
          <p:cNvSpPr>
            <a:spLocks noGrp="1"/>
          </p:cNvSpPr>
          <p:nvPr>
            <p:ph type="sldNum" sz="quarter" idx="12"/>
          </p:nvPr>
        </p:nvSpPr>
        <p:spPr>
          <a:xfrm>
            <a:off x="7620000" y="6557973"/>
            <a:ext cx="1066800" cy="223837"/>
          </a:xfrm>
        </p:spPr>
        <p:txBody>
          <a:bodyPr/>
          <a:lstStyle>
            <a:lvl1pPr>
              <a:defRPr/>
            </a:lvl1pPr>
          </a:lstStyle>
          <a:p>
            <a:fld id="{AA494163-74E3-C647-AED0-3F7C58D15292}" type="slidenum">
              <a:rPr lang="en-US" smtClean="0"/>
              <a:t>‹#›</a:t>
            </a:fld>
            <a:endParaRPr lang="en-US"/>
          </a:p>
        </p:txBody>
      </p:sp>
    </p:spTree>
    <p:extLst>
      <p:ext uri="{BB962C8B-B14F-4D97-AF65-F5344CB8AC3E}">
        <p14:creationId xmlns:p14="http://schemas.microsoft.com/office/powerpoint/2010/main" val="2577233849"/>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2127" y="152400"/>
            <a:ext cx="8159750" cy="1143000"/>
          </a:xfrm>
        </p:spPr>
        <p:txBody>
          <a:bodyPr/>
          <a:lstStyle/>
          <a:p>
            <a:r>
              <a:rPr lang="en-US"/>
              <a:t>Click to edit Master title style</a:t>
            </a:r>
          </a:p>
        </p:txBody>
      </p:sp>
      <p:sp>
        <p:nvSpPr>
          <p:cNvPr id="3" name="Content Placeholder 2"/>
          <p:cNvSpPr>
            <a:spLocks noGrp="1"/>
          </p:cNvSpPr>
          <p:nvPr>
            <p:ph sz="half" idx="1"/>
          </p:nvPr>
        </p:nvSpPr>
        <p:spPr>
          <a:xfrm>
            <a:off x="492130" y="1422405"/>
            <a:ext cx="4003675" cy="4760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5" y="1422410"/>
            <a:ext cx="4003675" cy="2303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5" y="3878263"/>
            <a:ext cx="4003675" cy="230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984178"/>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462B1-BA85-4CCE-9BE6-5383ACEA0BB2}" type="datetime12">
              <a:rPr lang="en-US" smtClean="0"/>
              <a:t>10:13 AM</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94163-74E3-C647-AED0-3F7C58D15292}" type="slidenum">
              <a:rPr lang="en-US" smtClean="0"/>
              <a:t>‹#›</a:t>
            </a:fld>
            <a:endParaRPr lang="en-US"/>
          </a:p>
        </p:txBody>
      </p:sp>
    </p:spTree>
    <p:extLst>
      <p:ext uri="{BB962C8B-B14F-4D97-AF65-F5344CB8AC3E}">
        <p14:creationId xmlns:p14="http://schemas.microsoft.com/office/powerpoint/2010/main" val="3817751692"/>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5" name="Google Shape;25;p4"/>
          <p:cNvGrpSpPr/>
          <p:nvPr/>
        </p:nvGrpSpPr>
        <p:grpSpPr>
          <a:xfrm>
            <a:off x="830393"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189" lvl="0" indent="-311142">
              <a:spcBef>
                <a:spcPts val="0"/>
              </a:spcBef>
              <a:spcAft>
                <a:spcPts val="0"/>
              </a:spcAft>
              <a:buSzPts val="1300"/>
              <a:buChar char="●"/>
              <a:defRPr/>
            </a:lvl1pPr>
            <a:lvl2pPr marL="914378" lvl="1" indent="-298442">
              <a:spcBef>
                <a:spcPts val="1600"/>
              </a:spcBef>
              <a:spcAft>
                <a:spcPts val="0"/>
              </a:spcAft>
              <a:buSzPts val="1100"/>
              <a:buChar char="○"/>
              <a:defRPr/>
            </a:lvl2pPr>
            <a:lvl3pPr marL="1371566" lvl="2" indent="-298442">
              <a:spcBef>
                <a:spcPts val="1600"/>
              </a:spcBef>
              <a:spcAft>
                <a:spcPts val="0"/>
              </a:spcAft>
              <a:buSzPts val="1100"/>
              <a:buChar char="■"/>
              <a:defRPr/>
            </a:lvl3pPr>
            <a:lvl4pPr marL="1828754" lvl="3" indent="-298442">
              <a:spcBef>
                <a:spcPts val="1600"/>
              </a:spcBef>
              <a:spcAft>
                <a:spcPts val="0"/>
              </a:spcAft>
              <a:buSzPts val="1100"/>
              <a:buChar char="●"/>
              <a:defRPr/>
            </a:lvl4pPr>
            <a:lvl5pPr marL="2285943" lvl="4" indent="-298442">
              <a:spcBef>
                <a:spcPts val="1600"/>
              </a:spcBef>
              <a:spcAft>
                <a:spcPts val="0"/>
              </a:spcAft>
              <a:buSzPts val="1100"/>
              <a:buChar char="○"/>
              <a:defRPr/>
            </a:lvl5pPr>
            <a:lvl6pPr marL="2743132" lvl="5" indent="-298442">
              <a:spcBef>
                <a:spcPts val="1600"/>
              </a:spcBef>
              <a:spcAft>
                <a:spcPts val="0"/>
              </a:spcAft>
              <a:buSzPts val="1100"/>
              <a:buChar char="■"/>
              <a:defRPr/>
            </a:lvl6pPr>
            <a:lvl7pPr marL="3200320" lvl="6" indent="-298442">
              <a:spcBef>
                <a:spcPts val="1600"/>
              </a:spcBef>
              <a:spcAft>
                <a:spcPts val="0"/>
              </a:spcAft>
              <a:buSzPts val="1100"/>
              <a:buChar char="●"/>
              <a:defRPr/>
            </a:lvl7pPr>
            <a:lvl8pPr marL="3657509" lvl="7" indent="-298442">
              <a:spcBef>
                <a:spcPts val="1600"/>
              </a:spcBef>
              <a:spcAft>
                <a:spcPts val="0"/>
              </a:spcAft>
              <a:buSzPts val="1100"/>
              <a:buChar char="○"/>
              <a:defRPr/>
            </a:lvl8pPr>
            <a:lvl9pPr marL="4114697" lvl="8" indent="-298442">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6521805"/>
      </p:ext>
    </p:extLst>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7"/>
        <p:cNvGrpSpPr/>
        <p:nvPr/>
      </p:nvGrpSpPr>
      <p:grpSpPr>
        <a:xfrm>
          <a:off x="0" y="0"/>
          <a:ext cx="0" cy="0"/>
          <a:chOff x="0" y="0"/>
          <a:chExt cx="0" cy="0"/>
        </a:xfrm>
      </p:grpSpPr>
      <p:sp>
        <p:nvSpPr>
          <p:cNvPr id="18" name="Google Shape;18;p29"/>
          <p:cNvSpPr txBox="1">
            <a:spLocks noGrp="1"/>
          </p:cNvSpPr>
          <p:nvPr>
            <p:ph type="ctrTitle"/>
          </p:nvPr>
        </p:nvSpPr>
        <p:spPr>
          <a:xfrm>
            <a:off x="685800" y="1900237"/>
            <a:ext cx="7772400" cy="11430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sz="4000">
                <a:solidFill>
                  <a:schemeClr val="dk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9" name="Google Shape;19;p29"/>
          <p:cNvSpPr txBox="1">
            <a:spLocks noGrp="1"/>
          </p:cNvSpPr>
          <p:nvPr>
            <p:ph type="subTitle" idx="1"/>
          </p:nvPr>
        </p:nvSpPr>
        <p:spPr>
          <a:xfrm>
            <a:off x="1276350" y="4191000"/>
            <a:ext cx="6400800" cy="1752600"/>
          </a:xfrm>
          <a:prstGeom prst="rect">
            <a:avLst/>
          </a:prstGeom>
          <a:noFill/>
          <a:ln>
            <a:noFill/>
          </a:ln>
        </p:spPr>
        <p:txBody>
          <a:bodyPr spcFirstLastPara="1" wrap="square" lIns="92075" tIns="46025" rIns="92075" bIns="46025" anchor="t" anchorCtr="0">
            <a:noAutofit/>
          </a:bodyPr>
          <a:lstStyle>
            <a:lvl1pPr lvl="0" algn="ctr">
              <a:lnSpc>
                <a:spcPct val="95000"/>
              </a:lnSpc>
              <a:spcBef>
                <a:spcPts val="720"/>
              </a:spcBef>
              <a:spcAft>
                <a:spcPts val="0"/>
              </a:spcAft>
              <a:buSzPts val="2400"/>
              <a:buFont typeface="Arial"/>
              <a:buNone/>
              <a:defRPr sz="2400" b="1"/>
            </a:lvl1pPr>
            <a:lvl2pPr lvl="1" algn="l">
              <a:lnSpc>
                <a:spcPct val="85000"/>
              </a:lnSpc>
              <a:spcBef>
                <a:spcPts val="540"/>
              </a:spcBef>
              <a:spcAft>
                <a:spcPts val="0"/>
              </a:spcAft>
              <a:buSzPts val="1800"/>
              <a:buChar char="•"/>
              <a:defRPr/>
            </a:lvl2pPr>
            <a:lvl3pPr lvl="2" algn="l">
              <a:lnSpc>
                <a:spcPct val="85000"/>
              </a:lnSpc>
              <a:spcBef>
                <a:spcPts val="540"/>
              </a:spcBef>
              <a:spcAft>
                <a:spcPts val="0"/>
              </a:spcAft>
              <a:buSzPts val="1800"/>
              <a:buChar char="•"/>
              <a:defRPr/>
            </a:lvl3pPr>
            <a:lvl4pPr lvl="3" algn="l">
              <a:spcBef>
                <a:spcPts val="360"/>
              </a:spcBef>
              <a:spcAft>
                <a:spcPts val="0"/>
              </a:spcAft>
              <a:buSzPts val="9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cxnSp>
        <p:nvCxnSpPr>
          <p:cNvPr id="20" name="Google Shape;20;p29"/>
          <p:cNvCxnSpPr/>
          <p:nvPr/>
        </p:nvCxnSpPr>
        <p:spPr>
          <a:xfrm>
            <a:off x="163513" y="3276600"/>
            <a:ext cx="8845550" cy="0"/>
          </a:xfrm>
          <a:prstGeom prst="straightConnector1">
            <a:avLst/>
          </a:prstGeom>
          <a:noFill/>
          <a:ln w="57150" cap="flat" cmpd="sng">
            <a:solidFill>
              <a:srgbClr val="C00000"/>
            </a:solidFill>
            <a:prstDash val="solid"/>
            <a:round/>
            <a:headEnd type="none" w="med" len="med"/>
            <a:tailEnd type="none" w="med" len="med"/>
          </a:ln>
        </p:spPr>
      </p:cxnSp>
      <p:pic>
        <p:nvPicPr>
          <p:cNvPr id="21" name="Google Shape;21;p29" descr="UCSDa1"/>
          <p:cNvPicPr preferRelativeResize="0"/>
          <p:nvPr/>
        </p:nvPicPr>
        <p:blipFill rotWithShape="1">
          <a:blip r:embed="rId2">
            <a:alphaModFix/>
          </a:blip>
          <a:srcRect/>
          <a:stretch/>
        </p:blipFill>
        <p:spPr>
          <a:xfrm>
            <a:off x="4738" y="6529221"/>
            <a:ext cx="380999" cy="308239"/>
          </a:xfrm>
          <a:prstGeom prst="rect">
            <a:avLst/>
          </a:prstGeom>
          <a:noFill/>
          <a:ln>
            <a:noFill/>
          </a:ln>
        </p:spPr>
      </p:pic>
      <p:pic>
        <p:nvPicPr>
          <p:cNvPr id="22" name="Google Shape;22;p29"/>
          <p:cNvPicPr preferRelativeResize="0"/>
          <p:nvPr/>
        </p:nvPicPr>
        <p:blipFill rotWithShape="1">
          <a:blip r:embed="rId3">
            <a:alphaModFix/>
          </a:blip>
          <a:srcRect l="66115" r="22865"/>
          <a:stretch/>
        </p:blipFill>
        <p:spPr>
          <a:xfrm>
            <a:off x="381000" y="6529220"/>
            <a:ext cx="402516" cy="308239"/>
          </a:xfrm>
          <a:prstGeom prst="rect">
            <a:avLst/>
          </a:prstGeom>
          <a:noFill/>
          <a:ln>
            <a:noFill/>
          </a:ln>
        </p:spPr>
      </p:pic>
    </p:spTree>
    <p:extLst>
      <p:ext uri="{BB962C8B-B14F-4D97-AF65-F5344CB8AC3E}">
        <p14:creationId xmlns:p14="http://schemas.microsoft.com/office/powerpoint/2010/main" val="560970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3417493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30"/>
          <p:cNvSpPr txBox="1">
            <a:spLocks noGrp="1"/>
          </p:cNvSpPr>
          <p:nvPr>
            <p:ph type="body" idx="1"/>
          </p:nvPr>
        </p:nvSpPr>
        <p:spPr>
          <a:xfrm>
            <a:off x="171450" y="838200"/>
            <a:ext cx="8836025" cy="5562601"/>
          </a:xfrm>
          <a:prstGeom prst="rect">
            <a:avLst/>
          </a:prstGeom>
          <a:noFill/>
          <a:ln>
            <a:noFill/>
          </a:ln>
        </p:spPr>
        <p:txBody>
          <a:bodyPr spcFirstLastPara="1" wrap="square" lIns="92075" tIns="46025" rIns="92075" bIns="46025" anchor="t" anchorCtr="0">
            <a:noAutofit/>
          </a:bodyPr>
          <a:lstStyle>
            <a:lvl1pPr marL="457200" lvl="0" indent="-406400" algn="l">
              <a:lnSpc>
                <a:spcPct val="85000"/>
              </a:lnSpc>
              <a:spcBef>
                <a:spcPts val="840"/>
              </a:spcBef>
              <a:spcAft>
                <a:spcPts val="0"/>
              </a:spcAft>
              <a:buClr>
                <a:srgbClr val="C00000"/>
              </a:buClr>
              <a:buSzPts val="2800"/>
              <a:buFont typeface="Arial"/>
              <a:buChar char="•"/>
              <a:defRPr>
                <a:latin typeface="Arial"/>
                <a:ea typeface="Arial"/>
                <a:cs typeface="Arial"/>
                <a:sym typeface="Arial"/>
              </a:defRPr>
            </a:lvl1pPr>
            <a:lvl2pPr marL="914400" lvl="1" indent="-381000" algn="l">
              <a:lnSpc>
                <a:spcPct val="85000"/>
              </a:lnSpc>
              <a:spcBef>
                <a:spcPts val="720"/>
              </a:spcBef>
              <a:spcAft>
                <a:spcPts val="0"/>
              </a:spcAft>
              <a:buClr>
                <a:srgbClr val="C00000"/>
              </a:buClr>
              <a:buSzPts val="2400"/>
              <a:buFont typeface="Arial"/>
              <a:buChar char="•"/>
              <a:defRPr>
                <a:latin typeface="Arial"/>
                <a:ea typeface="Arial"/>
                <a:cs typeface="Arial"/>
                <a:sym typeface="Arial"/>
              </a:defRPr>
            </a:lvl2pPr>
            <a:lvl3pPr marL="1371600" lvl="2" indent="-355600" algn="l">
              <a:lnSpc>
                <a:spcPct val="85000"/>
              </a:lnSpc>
              <a:spcBef>
                <a:spcPts val="600"/>
              </a:spcBef>
              <a:spcAft>
                <a:spcPts val="0"/>
              </a:spcAft>
              <a:buClr>
                <a:srgbClr val="C00000"/>
              </a:buClr>
              <a:buSzPts val="2000"/>
              <a:buFont typeface="Arial"/>
              <a:buChar char="•"/>
              <a:defRPr>
                <a:latin typeface="Arial"/>
                <a:ea typeface="Arial"/>
                <a:cs typeface="Arial"/>
                <a:sym typeface="Arial"/>
              </a:defRPr>
            </a:lvl3pPr>
            <a:lvl4pPr marL="1828800" lvl="3" indent="-285750" algn="l">
              <a:spcBef>
                <a:spcPts val="360"/>
              </a:spcBef>
              <a:spcAft>
                <a:spcPts val="0"/>
              </a:spcAft>
              <a:buClr>
                <a:srgbClr val="C00000"/>
              </a:buClr>
              <a:buSzPts val="900"/>
              <a:buFont typeface="Arial"/>
              <a:buChar char="•"/>
              <a:defRPr>
                <a:latin typeface="Arial"/>
                <a:ea typeface="Arial"/>
                <a:cs typeface="Arial"/>
                <a:sym typeface="Arial"/>
              </a:defRPr>
            </a:lvl4pPr>
            <a:lvl5pPr marL="2286000" lvl="4" indent="-330200" algn="l">
              <a:spcBef>
                <a:spcPts val="320"/>
              </a:spcBef>
              <a:spcAft>
                <a:spcPts val="0"/>
              </a:spcAft>
              <a:buClr>
                <a:schemeClr val="dk1"/>
              </a:buClr>
              <a:buSzPts val="1600"/>
              <a:buFont typeface="Arial"/>
              <a:buChar char="•"/>
              <a:defRPr>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0"/>
          <p:cNvSpPr txBox="1">
            <a:spLocks noGrp="1"/>
          </p:cNvSpPr>
          <p:nvPr>
            <p:ph type="title"/>
          </p:nvPr>
        </p:nvSpPr>
        <p:spPr>
          <a:xfrm>
            <a:off x="161925" y="144463"/>
            <a:ext cx="8851900" cy="595312"/>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49112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
        <p:cNvGrpSpPr/>
        <p:nvPr/>
      </p:nvGrpSpPr>
      <p:grpSpPr>
        <a:xfrm>
          <a:off x="0" y="0"/>
          <a:ext cx="0" cy="0"/>
          <a:chOff x="0" y="0"/>
          <a:chExt cx="0" cy="0"/>
        </a:xfrm>
      </p:grpSpPr>
      <p:sp>
        <p:nvSpPr>
          <p:cNvPr id="27" name="Google Shape;27;p31"/>
          <p:cNvSpPr txBox="1">
            <a:spLocks noGrp="1"/>
          </p:cNvSpPr>
          <p:nvPr>
            <p:ph type="title"/>
          </p:nvPr>
        </p:nvSpPr>
        <p:spPr>
          <a:xfrm>
            <a:off x="722313" y="4406900"/>
            <a:ext cx="7772400" cy="1362075"/>
          </a:xfrm>
          <a:prstGeom prst="rect">
            <a:avLst/>
          </a:prstGeom>
          <a:noFill/>
          <a:ln>
            <a:noFill/>
          </a:ln>
        </p:spPr>
        <p:txBody>
          <a:bodyPr spcFirstLastPara="1" wrap="square" lIns="92075" tIns="46025" rIns="92075" bIns="46025" anchor="t" anchorCtr="0">
            <a:noAutofit/>
          </a:bodyPr>
          <a:lstStyle>
            <a:lvl1pPr lvl="0" algn="l">
              <a:lnSpc>
                <a:spcPct val="90000"/>
              </a:lnSpc>
              <a:spcBef>
                <a:spcPts val="0"/>
              </a:spcBef>
              <a:spcAft>
                <a:spcPts val="0"/>
              </a:spcAft>
              <a:buSzPts val="1400"/>
              <a:buNone/>
              <a:defRPr sz="4000" b="1" cap="none">
                <a:solidFill>
                  <a:schemeClr val="dk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8" name="Google Shape;28;p31"/>
          <p:cNvSpPr txBox="1">
            <a:spLocks noGrp="1"/>
          </p:cNvSpPr>
          <p:nvPr>
            <p:ph type="body" idx="1"/>
          </p:nvPr>
        </p:nvSpPr>
        <p:spPr>
          <a:xfrm>
            <a:off x="722313" y="2906713"/>
            <a:ext cx="7772400" cy="1500187"/>
          </a:xfrm>
          <a:prstGeom prst="rect">
            <a:avLst/>
          </a:prstGeom>
          <a:noFill/>
          <a:ln>
            <a:noFill/>
          </a:ln>
        </p:spPr>
        <p:txBody>
          <a:bodyPr spcFirstLastPara="1" wrap="square" lIns="92075" tIns="46025" rIns="92075" bIns="46025" anchor="b" anchorCtr="0">
            <a:noAutofit/>
          </a:bodyPr>
          <a:lstStyle>
            <a:lvl1pPr marL="457200" lvl="0" indent="-228600" algn="l">
              <a:lnSpc>
                <a:spcPct val="85000"/>
              </a:lnSpc>
              <a:spcBef>
                <a:spcPts val="600"/>
              </a:spcBef>
              <a:spcAft>
                <a:spcPts val="0"/>
              </a:spcAft>
              <a:buSzPts val="2000"/>
              <a:buFont typeface="Arial"/>
              <a:buNone/>
              <a:defRPr sz="2000"/>
            </a:lvl1pPr>
            <a:lvl2pPr marL="914400" lvl="1" indent="-228600" algn="l">
              <a:lnSpc>
                <a:spcPct val="85000"/>
              </a:lnSpc>
              <a:spcBef>
                <a:spcPts val="540"/>
              </a:spcBef>
              <a:spcAft>
                <a:spcPts val="0"/>
              </a:spcAft>
              <a:buSzPts val="1800"/>
              <a:buFont typeface="Arial"/>
              <a:buNone/>
              <a:defRPr sz="1800"/>
            </a:lvl2pPr>
            <a:lvl3pPr marL="1371600" lvl="2" indent="-228600" algn="l">
              <a:lnSpc>
                <a:spcPct val="85000"/>
              </a:lnSpc>
              <a:spcBef>
                <a:spcPts val="480"/>
              </a:spcBef>
              <a:spcAft>
                <a:spcPts val="0"/>
              </a:spcAft>
              <a:buSzPts val="1600"/>
              <a:buFont typeface="Arial"/>
              <a:buNone/>
              <a:defRPr sz="1600"/>
            </a:lvl3pPr>
            <a:lvl4pPr marL="1828800" lvl="3" indent="-228600" algn="l">
              <a:spcBef>
                <a:spcPts val="280"/>
              </a:spcBef>
              <a:spcAft>
                <a:spcPts val="0"/>
              </a:spcAft>
              <a:buSzPts val="700"/>
              <a:buNone/>
              <a:defRPr sz="1400"/>
            </a:lvl4pPr>
            <a:lvl5pPr marL="2286000" lvl="4" indent="-228600" algn="l">
              <a:spcBef>
                <a:spcPts val="280"/>
              </a:spcBef>
              <a:spcAft>
                <a:spcPts val="0"/>
              </a:spcAft>
              <a:buClr>
                <a:schemeClr val="dk1"/>
              </a:buClr>
              <a:buSzPts val="1400"/>
              <a:buFont typeface="Arial Narrow"/>
              <a:buNone/>
              <a:defRPr sz="1400"/>
            </a:lvl5pPr>
            <a:lvl6pPr marL="2743200" lvl="5" indent="-228600" algn="l">
              <a:spcBef>
                <a:spcPts val="280"/>
              </a:spcBef>
              <a:spcAft>
                <a:spcPts val="0"/>
              </a:spcAft>
              <a:buClr>
                <a:schemeClr val="dk1"/>
              </a:buClr>
              <a:buSzPts val="1400"/>
              <a:buFont typeface="Arial Narrow"/>
              <a:buNone/>
              <a:defRPr sz="1400"/>
            </a:lvl6pPr>
            <a:lvl7pPr marL="3200400" lvl="6" indent="-228600" algn="l">
              <a:spcBef>
                <a:spcPts val="280"/>
              </a:spcBef>
              <a:spcAft>
                <a:spcPts val="0"/>
              </a:spcAft>
              <a:buClr>
                <a:schemeClr val="dk1"/>
              </a:buClr>
              <a:buSzPts val="1400"/>
              <a:buFont typeface="Arial Narrow"/>
              <a:buNone/>
              <a:defRPr sz="1400"/>
            </a:lvl7pPr>
            <a:lvl8pPr marL="3657600" lvl="7" indent="-228600" algn="l">
              <a:spcBef>
                <a:spcPts val="280"/>
              </a:spcBef>
              <a:spcAft>
                <a:spcPts val="0"/>
              </a:spcAft>
              <a:buClr>
                <a:schemeClr val="dk1"/>
              </a:buClr>
              <a:buSzPts val="1400"/>
              <a:buFont typeface="Arial Narrow"/>
              <a:buNone/>
              <a:defRPr sz="1400"/>
            </a:lvl8pPr>
            <a:lvl9pPr marL="4114800" lvl="8" indent="-228600" algn="l">
              <a:spcBef>
                <a:spcPts val="280"/>
              </a:spcBef>
              <a:spcAft>
                <a:spcPts val="0"/>
              </a:spcAft>
              <a:buClr>
                <a:schemeClr val="dk1"/>
              </a:buClr>
              <a:buSzPts val="1400"/>
              <a:buFont typeface="Arial Narrow"/>
              <a:buNone/>
              <a:defRPr sz="1400"/>
            </a:lvl9pPr>
          </a:lstStyle>
          <a:p>
            <a:endParaRPr/>
          </a:p>
        </p:txBody>
      </p:sp>
    </p:spTree>
    <p:extLst>
      <p:ext uri="{BB962C8B-B14F-4D97-AF65-F5344CB8AC3E}">
        <p14:creationId xmlns:p14="http://schemas.microsoft.com/office/powerpoint/2010/main" val="3673125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29"/>
        <p:cNvGrpSpPr/>
        <p:nvPr/>
      </p:nvGrpSpPr>
      <p:grpSpPr>
        <a:xfrm>
          <a:off x="0" y="0"/>
          <a:ext cx="0" cy="0"/>
          <a:chOff x="0" y="0"/>
          <a:chExt cx="0" cy="0"/>
        </a:xfrm>
      </p:grpSpPr>
      <p:sp>
        <p:nvSpPr>
          <p:cNvPr id="30" name="Google Shape;30;p32"/>
          <p:cNvSpPr txBox="1">
            <a:spLocks noGrp="1"/>
          </p:cNvSpPr>
          <p:nvPr>
            <p:ph type="body" idx="1"/>
          </p:nvPr>
        </p:nvSpPr>
        <p:spPr>
          <a:xfrm>
            <a:off x="171452" y="838202"/>
            <a:ext cx="8836025" cy="5562601"/>
          </a:xfrm>
          <a:prstGeom prst="rect">
            <a:avLst/>
          </a:prstGeom>
          <a:noFill/>
          <a:ln>
            <a:noFill/>
          </a:ln>
        </p:spPr>
        <p:txBody>
          <a:bodyPr spcFirstLastPara="1" wrap="square" lIns="92075" tIns="46025" rIns="92075" bIns="46025" anchor="t" anchorCtr="0">
            <a:noAutofit/>
          </a:bodyPr>
          <a:lstStyle>
            <a:lvl1pPr marL="457200" lvl="0" indent="-406400" algn="l">
              <a:lnSpc>
                <a:spcPct val="85000"/>
              </a:lnSpc>
              <a:spcBef>
                <a:spcPts val="840"/>
              </a:spcBef>
              <a:spcAft>
                <a:spcPts val="0"/>
              </a:spcAft>
              <a:buClr>
                <a:srgbClr val="C00000"/>
              </a:buClr>
              <a:buSzPts val="2800"/>
              <a:buFont typeface="Arial"/>
              <a:buChar char="•"/>
              <a:defRPr>
                <a:latin typeface="Arial"/>
                <a:ea typeface="Arial"/>
                <a:cs typeface="Arial"/>
                <a:sym typeface="Arial"/>
              </a:defRPr>
            </a:lvl1pPr>
            <a:lvl2pPr marL="914400" lvl="1" indent="-381000" algn="l">
              <a:lnSpc>
                <a:spcPct val="85000"/>
              </a:lnSpc>
              <a:spcBef>
                <a:spcPts val="720"/>
              </a:spcBef>
              <a:spcAft>
                <a:spcPts val="0"/>
              </a:spcAft>
              <a:buClr>
                <a:srgbClr val="C00000"/>
              </a:buClr>
              <a:buSzPts val="2400"/>
              <a:buFont typeface="Arial"/>
              <a:buChar char="•"/>
              <a:defRPr>
                <a:latin typeface="Arial"/>
                <a:ea typeface="Arial"/>
                <a:cs typeface="Arial"/>
                <a:sym typeface="Arial"/>
              </a:defRPr>
            </a:lvl2pPr>
            <a:lvl3pPr marL="1371600" lvl="2" indent="-355600" algn="l">
              <a:lnSpc>
                <a:spcPct val="85000"/>
              </a:lnSpc>
              <a:spcBef>
                <a:spcPts val="600"/>
              </a:spcBef>
              <a:spcAft>
                <a:spcPts val="0"/>
              </a:spcAft>
              <a:buClr>
                <a:srgbClr val="C00000"/>
              </a:buClr>
              <a:buSzPts val="2000"/>
              <a:buFont typeface="Arial"/>
              <a:buChar char="•"/>
              <a:defRPr>
                <a:latin typeface="Arial"/>
                <a:ea typeface="Arial"/>
                <a:cs typeface="Arial"/>
                <a:sym typeface="Arial"/>
              </a:defRPr>
            </a:lvl3pPr>
            <a:lvl4pPr marL="1828800" lvl="3" indent="-285750" algn="l">
              <a:spcBef>
                <a:spcPts val="360"/>
              </a:spcBef>
              <a:spcAft>
                <a:spcPts val="0"/>
              </a:spcAft>
              <a:buClr>
                <a:srgbClr val="C00000"/>
              </a:buClr>
              <a:buSzPts val="900"/>
              <a:buFont typeface="Arial"/>
              <a:buChar char="•"/>
              <a:defRPr>
                <a:latin typeface="Arial"/>
                <a:ea typeface="Arial"/>
                <a:cs typeface="Arial"/>
                <a:sym typeface="Arial"/>
              </a:defRPr>
            </a:lvl4pPr>
            <a:lvl5pPr marL="2286000" lvl="4" indent="-330200" algn="l">
              <a:spcBef>
                <a:spcPts val="320"/>
              </a:spcBef>
              <a:spcAft>
                <a:spcPts val="0"/>
              </a:spcAft>
              <a:buClr>
                <a:schemeClr val="dk1"/>
              </a:buClr>
              <a:buSzPts val="1600"/>
              <a:buFont typeface="Arial"/>
              <a:buChar char="•"/>
              <a:defRPr>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32"/>
          <p:cNvSpPr txBox="1">
            <a:spLocks noGrp="1"/>
          </p:cNvSpPr>
          <p:nvPr>
            <p:ph type="title"/>
          </p:nvPr>
        </p:nvSpPr>
        <p:spPr>
          <a:xfrm>
            <a:off x="161925" y="144463"/>
            <a:ext cx="8851900" cy="595312"/>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84158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161925" y="144463"/>
            <a:ext cx="8851900" cy="595312"/>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4" name="Google Shape;34;p33"/>
          <p:cNvSpPr txBox="1">
            <a:spLocks noGrp="1"/>
          </p:cNvSpPr>
          <p:nvPr>
            <p:ph type="body" idx="1"/>
          </p:nvPr>
        </p:nvSpPr>
        <p:spPr>
          <a:xfrm>
            <a:off x="171450" y="801688"/>
            <a:ext cx="4341813" cy="5884862"/>
          </a:xfrm>
          <a:prstGeom prst="rect">
            <a:avLst/>
          </a:prstGeom>
          <a:noFill/>
          <a:ln>
            <a:noFill/>
          </a:ln>
        </p:spPr>
        <p:txBody>
          <a:bodyPr spcFirstLastPara="1" wrap="square" lIns="92075" tIns="46025" rIns="92075" bIns="46025" anchor="t" anchorCtr="0">
            <a:noAutofit/>
          </a:bodyPr>
          <a:lstStyle>
            <a:lvl1pPr marL="457200" lvl="0" indent="-406400" algn="l">
              <a:lnSpc>
                <a:spcPct val="85000"/>
              </a:lnSpc>
              <a:spcBef>
                <a:spcPts val="840"/>
              </a:spcBef>
              <a:spcAft>
                <a:spcPts val="0"/>
              </a:spcAft>
              <a:buSzPts val="2800"/>
              <a:buFont typeface="Arial"/>
              <a:buChar char="•"/>
              <a:defRPr sz="2800"/>
            </a:lvl1pPr>
            <a:lvl2pPr marL="914400" lvl="1" indent="-381000" algn="l">
              <a:lnSpc>
                <a:spcPct val="85000"/>
              </a:lnSpc>
              <a:spcBef>
                <a:spcPts val="720"/>
              </a:spcBef>
              <a:spcAft>
                <a:spcPts val="0"/>
              </a:spcAft>
              <a:buSzPts val="2400"/>
              <a:buFont typeface="Arial"/>
              <a:buChar char="•"/>
              <a:defRPr sz="2400"/>
            </a:lvl2pPr>
            <a:lvl3pPr marL="1371600" lvl="2" indent="-355600" algn="l">
              <a:lnSpc>
                <a:spcPct val="85000"/>
              </a:lnSpc>
              <a:spcBef>
                <a:spcPts val="600"/>
              </a:spcBef>
              <a:spcAft>
                <a:spcPts val="0"/>
              </a:spcAft>
              <a:buSzPts val="2000"/>
              <a:buFont typeface="Arial"/>
              <a:buChar char="•"/>
              <a:defRPr sz="2000"/>
            </a:lvl3pPr>
            <a:lvl4pPr marL="1828800" lvl="3" indent="-285750" algn="l">
              <a:spcBef>
                <a:spcPts val="360"/>
              </a:spcBef>
              <a:spcAft>
                <a:spcPts val="0"/>
              </a:spcAft>
              <a:buSzPts val="900"/>
              <a:buChar char="●"/>
              <a:defRPr sz="1800"/>
            </a:lvl4pPr>
            <a:lvl5pPr marL="2286000" lvl="4" indent="-342900" algn="l">
              <a:spcBef>
                <a:spcPts val="360"/>
              </a:spcBef>
              <a:spcAft>
                <a:spcPts val="0"/>
              </a:spcAft>
              <a:buClr>
                <a:schemeClr val="dk1"/>
              </a:buClr>
              <a:buSzPts val="1800"/>
              <a:buFont typeface="Arial Narrow"/>
              <a:buChar char="•"/>
              <a:defRPr sz="1800"/>
            </a:lvl5pPr>
            <a:lvl6pPr marL="2743200" lvl="5" indent="-342900" algn="l">
              <a:spcBef>
                <a:spcPts val="360"/>
              </a:spcBef>
              <a:spcAft>
                <a:spcPts val="0"/>
              </a:spcAft>
              <a:buClr>
                <a:schemeClr val="dk1"/>
              </a:buClr>
              <a:buSzPts val="1800"/>
              <a:buFont typeface="Arial Narrow"/>
              <a:buChar char="•"/>
              <a:defRPr sz="1800"/>
            </a:lvl6pPr>
            <a:lvl7pPr marL="3200400" lvl="6" indent="-342900" algn="l">
              <a:spcBef>
                <a:spcPts val="360"/>
              </a:spcBef>
              <a:spcAft>
                <a:spcPts val="0"/>
              </a:spcAft>
              <a:buClr>
                <a:schemeClr val="dk1"/>
              </a:buClr>
              <a:buSzPts val="1800"/>
              <a:buFont typeface="Arial Narrow"/>
              <a:buChar char="•"/>
              <a:defRPr sz="1800"/>
            </a:lvl7pPr>
            <a:lvl8pPr marL="3657600" lvl="7" indent="-342900" algn="l">
              <a:spcBef>
                <a:spcPts val="360"/>
              </a:spcBef>
              <a:spcAft>
                <a:spcPts val="0"/>
              </a:spcAft>
              <a:buClr>
                <a:schemeClr val="dk1"/>
              </a:buClr>
              <a:buSzPts val="1800"/>
              <a:buFont typeface="Arial Narrow"/>
              <a:buChar char="•"/>
              <a:defRPr sz="1800"/>
            </a:lvl8pPr>
            <a:lvl9pPr marL="4114800" lvl="8" indent="-342900" algn="l">
              <a:spcBef>
                <a:spcPts val="360"/>
              </a:spcBef>
              <a:spcAft>
                <a:spcPts val="0"/>
              </a:spcAft>
              <a:buClr>
                <a:schemeClr val="dk1"/>
              </a:buClr>
              <a:buSzPts val="1800"/>
              <a:buFont typeface="Arial Narrow"/>
              <a:buChar char="•"/>
              <a:defRPr sz="1800"/>
            </a:lvl9pPr>
          </a:lstStyle>
          <a:p>
            <a:endParaRPr/>
          </a:p>
        </p:txBody>
      </p:sp>
      <p:sp>
        <p:nvSpPr>
          <p:cNvPr id="35" name="Google Shape;35;p33"/>
          <p:cNvSpPr txBox="1">
            <a:spLocks noGrp="1"/>
          </p:cNvSpPr>
          <p:nvPr>
            <p:ph type="body" idx="2"/>
          </p:nvPr>
        </p:nvSpPr>
        <p:spPr>
          <a:xfrm>
            <a:off x="4665663" y="801688"/>
            <a:ext cx="4341812" cy="5884862"/>
          </a:xfrm>
          <a:prstGeom prst="rect">
            <a:avLst/>
          </a:prstGeom>
          <a:noFill/>
          <a:ln>
            <a:noFill/>
          </a:ln>
        </p:spPr>
        <p:txBody>
          <a:bodyPr spcFirstLastPara="1" wrap="square" lIns="92075" tIns="46025" rIns="92075" bIns="46025" anchor="t" anchorCtr="0">
            <a:noAutofit/>
          </a:bodyPr>
          <a:lstStyle>
            <a:lvl1pPr marL="457200" lvl="0" indent="-406400" algn="l">
              <a:lnSpc>
                <a:spcPct val="85000"/>
              </a:lnSpc>
              <a:spcBef>
                <a:spcPts val="840"/>
              </a:spcBef>
              <a:spcAft>
                <a:spcPts val="0"/>
              </a:spcAft>
              <a:buSzPts val="2800"/>
              <a:buFont typeface="Arial"/>
              <a:buChar char="•"/>
              <a:defRPr sz="2800"/>
            </a:lvl1pPr>
            <a:lvl2pPr marL="914400" lvl="1" indent="-381000" algn="l">
              <a:lnSpc>
                <a:spcPct val="85000"/>
              </a:lnSpc>
              <a:spcBef>
                <a:spcPts val="720"/>
              </a:spcBef>
              <a:spcAft>
                <a:spcPts val="0"/>
              </a:spcAft>
              <a:buSzPts val="2400"/>
              <a:buFont typeface="Arial"/>
              <a:buChar char="•"/>
              <a:defRPr sz="2400"/>
            </a:lvl2pPr>
            <a:lvl3pPr marL="1371600" lvl="2" indent="-355600" algn="l">
              <a:lnSpc>
                <a:spcPct val="85000"/>
              </a:lnSpc>
              <a:spcBef>
                <a:spcPts val="600"/>
              </a:spcBef>
              <a:spcAft>
                <a:spcPts val="0"/>
              </a:spcAft>
              <a:buSzPts val="2000"/>
              <a:buFont typeface="Arial"/>
              <a:buChar char="•"/>
              <a:defRPr sz="2000"/>
            </a:lvl3pPr>
            <a:lvl4pPr marL="1828800" lvl="3" indent="-285750" algn="l">
              <a:spcBef>
                <a:spcPts val="360"/>
              </a:spcBef>
              <a:spcAft>
                <a:spcPts val="0"/>
              </a:spcAft>
              <a:buSzPts val="900"/>
              <a:buChar char="●"/>
              <a:defRPr sz="1800"/>
            </a:lvl4pPr>
            <a:lvl5pPr marL="2286000" lvl="4" indent="-342900" algn="l">
              <a:spcBef>
                <a:spcPts val="360"/>
              </a:spcBef>
              <a:spcAft>
                <a:spcPts val="0"/>
              </a:spcAft>
              <a:buClr>
                <a:schemeClr val="dk1"/>
              </a:buClr>
              <a:buSzPts val="1800"/>
              <a:buFont typeface="Arial Narrow"/>
              <a:buChar char="•"/>
              <a:defRPr sz="1800"/>
            </a:lvl5pPr>
            <a:lvl6pPr marL="2743200" lvl="5" indent="-342900" algn="l">
              <a:spcBef>
                <a:spcPts val="360"/>
              </a:spcBef>
              <a:spcAft>
                <a:spcPts val="0"/>
              </a:spcAft>
              <a:buClr>
                <a:schemeClr val="dk1"/>
              </a:buClr>
              <a:buSzPts val="1800"/>
              <a:buFont typeface="Arial Narrow"/>
              <a:buChar char="•"/>
              <a:defRPr sz="1800"/>
            </a:lvl6pPr>
            <a:lvl7pPr marL="3200400" lvl="6" indent="-342900" algn="l">
              <a:spcBef>
                <a:spcPts val="360"/>
              </a:spcBef>
              <a:spcAft>
                <a:spcPts val="0"/>
              </a:spcAft>
              <a:buClr>
                <a:schemeClr val="dk1"/>
              </a:buClr>
              <a:buSzPts val="1800"/>
              <a:buFont typeface="Arial Narrow"/>
              <a:buChar char="•"/>
              <a:defRPr sz="1800"/>
            </a:lvl7pPr>
            <a:lvl8pPr marL="3657600" lvl="7" indent="-342900" algn="l">
              <a:spcBef>
                <a:spcPts val="360"/>
              </a:spcBef>
              <a:spcAft>
                <a:spcPts val="0"/>
              </a:spcAft>
              <a:buClr>
                <a:schemeClr val="dk1"/>
              </a:buClr>
              <a:buSzPts val="1800"/>
              <a:buFont typeface="Arial Narrow"/>
              <a:buChar char="•"/>
              <a:defRPr sz="1800"/>
            </a:lvl8pPr>
            <a:lvl9pPr marL="4114800" lvl="8" indent="-342900" algn="l">
              <a:spcBef>
                <a:spcPts val="360"/>
              </a:spcBef>
              <a:spcAft>
                <a:spcPts val="0"/>
              </a:spcAft>
              <a:buClr>
                <a:schemeClr val="dk1"/>
              </a:buClr>
              <a:buSzPts val="1800"/>
              <a:buFont typeface="Arial Narrow"/>
              <a:buChar char="•"/>
              <a:defRPr sz="1800"/>
            </a:lvl9pPr>
          </a:lstStyle>
          <a:p>
            <a:endParaRPr/>
          </a:p>
        </p:txBody>
      </p:sp>
    </p:spTree>
    <p:extLst>
      <p:ext uri="{BB962C8B-B14F-4D97-AF65-F5344CB8AC3E}">
        <p14:creationId xmlns:p14="http://schemas.microsoft.com/office/powerpoint/2010/main" val="3828355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161925" y="144463"/>
            <a:ext cx="8851900" cy="595312"/>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92948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25088928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39"/>
        <p:cNvGrpSpPr/>
        <p:nvPr/>
      </p:nvGrpSpPr>
      <p:grpSpPr>
        <a:xfrm>
          <a:off x="0" y="0"/>
          <a:ext cx="0" cy="0"/>
          <a:chOff x="0" y="0"/>
          <a:chExt cx="0" cy="0"/>
        </a:xfrm>
      </p:grpSpPr>
      <p:sp>
        <p:nvSpPr>
          <p:cNvPr id="40" name="Google Shape;40;p36"/>
          <p:cNvSpPr txBox="1">
            <a:spLocks noGrp="1"/>
          </p:cNvSpPr>
          <p:nvPr>
            <p:ph type="title"/>
          </p:nvPr>
        </p:nvSpPr>
        <p:spPr>
          <a:xfrm>
            <a:off x="457200" y="273050"/>
            <a:ext cx="3008313" cy="1162050"/>
          </a:xfrm>
          <a:prstGeom prst="rect">
            <a:avLst/>
          </a:prstGeom>
          <a:noFill/>
          <a:ln>
            <a:noFill/>
          </a:ln>
        </p:spPr>
        <p:txBody>
          <a:bodyPr spcFirstLastPara="1" wrap="square" lIns="92075" tIns="46025" rIns="92075" bIns="46025" anchor="b" anchorCtr="0">
            <a:noAutofit/>
          </a:bodyPr>
          <a:lstStyle>
            <a:lvl1pPr lvl="0" algn="l">
              <a:lnSpc>
                <a:spcPct val="90000"/>
              </a:lnSpc>
              <a:spcBef>
                <a:spcPts val="0"/>
              </a:spcBef>
              <a:spcAft>
                <a:spcPts val="0"/>
              </a:spcAft>
              <a:buSzPts val="1400"/>
              <a:buNone/>
              <a:defRPr sz="2000" b="1"/>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1" name="Google Shape;41;p36"/>
          <p:cNvSpPr txBox="1">
            <a:spLocks noGrp="1"/>
          </p:cNvSpPr>
          <p:nvPr>
            <p:ph type="body" idx="1"/>
          </p:nvPr>
        </p:nvSpPr>
        <p:spPr>
          <a:xfrm>
            <a:off x="3575050" y="273050"/>
            <a:ext cx="5111750" cy="5853113"/>
          </a:xfrm>
          <a:prstGeom prst="rect">
            <a:avLst/>
          </a:prstGeom>
          <a:noFill/>
          <a:ln>
            <a:noFill/>
          </a:ln>
        </p:spPr>
        <p:txBody>
          <a:bodyPr spcFirstLastPara="1" wrap="square" lIns="92075" tIns="46025" rIns="92075" bIns="46025" anchor="t" anchorCtr="0">
            <a:noAutofit/>
          </a:bodyPr>
          <a:lstStyle>
            <a:lvl1pPr marL="457200" lvl="0" indent="-431800" algn="l">
              <a:lnSpc>
                <a:spcPct val="85000"/>
              </a:lnSpc>
              <a:spcBef>
                <a:spcPts val="960"/>
              </a:spcBef>
              <a:spcAft>
                <a:spcPts val="0"/>
              </a:spcAft>
              <a:buClr>
                <a:srgbClr val="C00000"/>
              </a:buClr>
              <a:buSzPts val="3200"/>
              <a:buFont typeface="Arial"/>
              <a:buChar char="•"/>
              <a:defRPr sz="3200"/>
            </a:lvl1pPr>
            <a:lvl2pPr marL="914400" lvl="1" indent="-406400" algn="l">
              <a:lnSpc>
                <a:spcPct val="85000"/>
              </a:lnSpc>
              <a:spcBef>
                <a:spcPts val="840"/>
              </a:spcBef>
              <a:spcAft>
                <a:spcPts val="0"/>
              </a:spcAft>
              <a:buClr>
                <a:srgbClr val="C00000"/>
              </a:buClr>
              <a:buSzPts val="2800"/>
              <a:buFont typeface="Arial"/>
              <a:buChar char="•"/>
              <a:defRPr sz="2800"/>
            </a:lvl2pPr>
            <a:lvl3pPr marL="1371600" lvl="2" indent="-381000" algn="l">
              <a:lnSpc>
                <a:spcPct val="85000"/>
              </a:lnSpc>
              <a:spcBef>
                <a:spcPts val="720"/>
              </a:spcBef>
              <a:spcAft>
                <a:spcPts val="0"/>
              </a:spcAft>
              <a:buClr>
                <a:srgbClr val="C00000"/>
              </a:buClr>
              <a:buSzPts val="2400"/>
              <a:buFont typeface="Arial"/>
              <a:buChar char="•"/>
              <a:defRPr sz="2400"/>
            </a:lvl3pPr>
            <a:lvl4pPr marL="1828800" lvl="3" indent="-292100" algn="l">
              <a:spcBef>
                <a:spcPts val="400"/>
              </a:spcBef>
              <a:spcAft>
                <a:spcPts val="0"/>
              </a:spcAft>
              <a:buSzPts val="1000"/>
              <a:buChar char="●"/>
              <a:defRPr sz="2000"/>
            </a:lvl4pPr>
            <a:lvl5pPr marL="2286000" lvl="4" indent="-355600" algn="l">
              <a:spcBef>
                <a:spcPts val="400"/>
              </a:spcBef>
              <a:spcAft>
                <a:spcPts val="0"/>
              </a:spcAft>
              <a:buClr>
                <a:schemeClr val="dk1"/>
              </a:buClr>
              <a:buSzPts val="2000"/>
              <a:buFont typeface="Arial Narrow"/>
              <a:buChar char="•"/>
              <a:defRPr sz="2000"/>
            </a:lvl5pPr>
            <a:lvl6pPr marL="2743200" lvl="5" indent="-355600" algn="l">
              <a:spcBef>
                <a:spcPts val="400"/>
              </a:spcBef>
              <a:spcAft>
                <a:spcPts val="0"/>
              </a:spcAft>
              <a:buClr>
                <a:schemeClr val="dk1"/>
              </a:buClr>
              <a:buSzPts val="2000"/>
              <a:buFont typeface="Arial Narrow"/>
              <a:buChar char="•"/>
              <a:defRPr sz="2000"/>
            </a:lvl6pPr>
            <a:lvl7pPr marL="3200400" lvl="6" indent="-355600" algn="l">
              <a:spcBef>
                <a:spcPts val="400"/>
              </a:spcBef>
              <a:spcAft>
                <a:spcPts val="0"/>
              </a:spcAft>
              <a:buClr>
                <a:schemeClr val="dk1"/>
              </a:buClr>
              <a:buSzPts val="2000"/>
              <a:buFont typeface="Arial Narrow"/>
              <a:buChar char="•"/>
              <a:defRPr sz="2000"/>
            </a:lvl7pPr>
            <a:lvl8pPr marL="3657600" lvl="7" indent="-355600" algn="l">
              <a:spcBef>
                <a:spcPts val="400"/>
              </a:spcBef>
              <a:spcAft>
                <a:spcPts val="0"/>
              </a:spcAft>
              <a:buClr>
                <a:schemeClr val="dk1"/>
              </a:buClr>
              <a:buSzPts val="2000"/>
              <a:buFont typeface="Arial Narrow"/>
              <a:buChar char="•"/>
              <a:defRPr sz="2000"/>
            </a:lvl8pPr>
            <a:lvl9pPr marL="4114800" lvl="8" indent="-355600" algn="l">
              <a:spcBef>
                <a:spcPts val="400"/>
              </a:spcBef>
              <a:spcAft>
                <a:spcPts val="0"/>
              </a:spcAft>
              <a:buClr>
                <a:schemeClr val="dk1"/>
              </a:buClr>
              <a:buSzPts val="2000"/>
              <a:buFont typeface="Arial Narrow"/>
              <a:buChar char="•"/>
              <a:defRPr sz="2000"/>
            </a:lvl9pPr>
          </a:lstStyle>
          <a:p>
            <a:endParaRPr/>
          </a:p>
        </p:txBody>
      </p:sp>
      <p:sp>
        <p:nvSpPr>
          <p:cNvPr id="42" name="Google Shape;42;p36"/>
          <p:cNvSpPr txBox="1">
            <a:spLocks noGrp="1"/>
          </p:cNvSpPr>
          <p:nvPr>
            <p:ph type="body" idx="2"/>
          </p:nvPr>
        </p:nvSpPr>
        <p:spPr>
          <a:xfrm>
            <a:off x="457200" y="1435100"/>
            <a:ext cx="3008313" cy="4691063"/>
          </a:xfrm>
          <a:prstGeom prst="rect">
            <a:avLst/>
          </a:prstGeom>
          <a:noFill/>
          <a:ln>
            <a:noFill/>
          </a:ln>
        </p:spPr>
        <p:txBody>
          <a:bodyPr spcFirstLastPara="1" wrap="square" lIns="92075" tIns="46025" rIns="92075" bIns="46025" anchor="t" anchorCtr="0">
            <a:noAutofit/>
          </a:bodyPr>
          <a:lstStyle>
            <a:lvl1pPr marL="457200" lvl="0" indent="-228600" algn="l">
              <a:lnSpc>
                <a:spcPct val="85000"/>
              </a:lnSpc>
              <a:spcBef>
                <a:spcPts val="420"/>
              </a:spcBef>
              <a:spcAft>
                <a:spcPts val="0"/>
              </a:spcAft>
              <a:buSzPts val="1400"/>
              <a:buFont typeface="Arial"/>
              <a:buNone/>
              <a:defRPr sz="1400"/>
            </a:lvl1pPr>
            <a:lvl2pPr marL="914400" lvl="1" indent="-228600" algn="l">
              <a:lnSpc>
                <a:spcPct val="85000"/>
              </a:lnSpc>
              <a:spcBef>
                <a:spcPts val="360"/>
              </a:spcBef>
              <a:spcAft>
                <a:spcPts val="0"/>
              </a:spcAft>
              <a:buSzPts val="1200"/>
              <a:buFont typeface="Arial"/>
              <a:buNone/>
              <a:defRPr sz="1200"/>
            </a:lvl2pPr>
            <a:lvl3pPr marL="1371600" lvl="2" indent="-228600" algn="l">
              <a:lnSpc>
                <a:spcPct val="85000"/>
              </a:lnSpc>
              <a:spcBef>
                <a:spcPts val="300"/>
              </a:spcBef>
              <a:spcAft>
                <a:spcPts val="0"/>
              </a:spcAft>
              <a:buSzPts val="1000"/>
              <a:buFont typeface="Arial"/>
              <a:buNone/>
              <a:defRPr sz="1000"/>
            </a:lvl3pPr>
            <a:lvl4pPr marL="1828800" lvl="3" indent="-228600" algn="l">
              <a:spcBef>
                <a:spcPts val="180"/>
              </a:spcBef>
              <a:spcAft>
                <a:spcPts val="0"/>
              </a:spcAft>
              <a:buSzPts val="450"/>
              <a:buNone/>
              <a:defRPr sz="900"/>
            </a:lvl4pPr>
            <a:lvl5pPr marL="2286000" lvl="4" indent="-228600" algn="l">
              <a:spcBef>
                <a:spcPts val="180"/>
              </a:spcBef>
              <a:spcAft>
                <a:spcPts val="0"/>
              </a:spcAft>
              <a:buClr>
                <a:schemeClr val="dk1"/>
              </a:buClr>
              <a:buSzPts val="900"/>
              <a:buFont typeface="Arial Narrow"/>
              <a:buNone/>
              <a:defRPr sz="900"/>
            </a:lvl5pPr>
            <a:lvl6pPr marL="2743200" lvl="5" indent="-228600" algn="l">
              <a:spcBef>
                <a:spcPts val="180"/>
              </a:spcBef>
              <a:spcAft>
                <a:spcPts val="0"/>
              </a:spcAft>
              <a:buClr>
                <a:schemeClr val="dk1"/>
              </a:buClr>
              <a:buSzPts val="900"/>
              <a:buFont typeface="Arial Narrow"/>
              <a:buNone/>
              <a:defRPr sz="900"/>
            </a:lvl6pPr>
            <a:lvl7pPr marL="3200400" lvl="6" indent="-228600" algn="l">
              <a:spcBef>
                <a:spcPts val="180"/>
              </a:spcBef>
              <a:spcAft>
                <a:spcPts val="0"/>
              </a:spcAft>
              <a:buClr>
                <a:schemeClr val="dk1"/>
              </a:buClr>
              <a:buSzPts val="900"/>
              <a:buFont typeface="Arial Narrow"/>
              <a:buNone/>
              <a:defRPr sz="900"/>
            </a:lvl7pPr>
            <a:lvl8pPr marL="3657600" lvl="7" indent="-228600" algn="l">
              <a:spcBef>
                <a:spcPts val="180"/>
              </a:spcBef>
              <a:spcAft>
                <a:spcPts val="0"/>
              </a:spcAft>
              <a:buClr>
                <a:schemeClr val="dk1"/>
              </a:buClr>
              <a:buSzPts val="900"/>
              <a:buFont typeface="Arial Narrow"/>
              <a:buNone/>
              <a:defRPr sz="900"/>
            </a:lvl8pPr>
            <a:lvl9pPr marL="4114800" lvl="8" indent="-228600" algn="l">
              <a:spcBef>
                <a:spcPts val="180"/>
              </a:spcBef>
              <a:spcAft>
                <a:spcPts val="0"/>
              </a:spcAft>
              <a:buClr>
                <a:schemeClr val="dk1"/>
              </a:buClr>
              <a:buSzPts val="900"/>
              <a:buFont typeface="Arial Narrow"/>
              <a:buNone/>
              <a:defRPr sz="900"/>
            </a:lvl9pPr>
          </a:lstStyle>
          <a:p>
            <a:endParaRPr/>
          </a:p>
        </p:txBody>
      </p:sp>
    </p:spTree>
    <p:extLst>
      <p:ext uri="{BB962C8B-B14F-4D97-AF65-F5344CB8AC3E}">
        <p14:creationId xmlns:p14="http://schemas.microsoft.com/office/powerpoint/2010/main" val="4126505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3"/>
        <p:cNvGrpSpPr/>
        <p:nvPr/>
      </p:nvGrpSpPr>
      <p:grpSpPr>
        <a:xfrm>
          <a:off x="0" y="0"/>
          <a:ext cx="0" cy="0"/>
          <a:chOff x="0" y="0"/>
          <a:chExt cx="0" cy="0"/>
        </a:xfrm>
      </p:grpSpPr>
      <p:sp>
        <p:nvSpPr>
          <p:cNvPr id="44" name="Google Shape;44;p37"/>
          <p:cNvSpPr txBox="1">
            <a:spLocks noGrp="1"/>
          </p:cNvSpPr>
          <p:nvPr>
            <p:ph type="title"/>
          </p:nvPr>
        </p:nvSpPr>
        <p:spPr>
          <a:xfrm>
            <a:off x="1792288" y="4800600"/>
            <a:ext cx="5486400" cy="566738"/>
          </a:xfrm>
          <a:prstGeom prst="rect">
            <a:avLst/>
          </a:prstGeom>
          <a:noFill/>
          <a:ln>
            <a:noFill/>
          </a:ln>
        </p:spPr>
        <p:txBody>
          <a:bodyPr spcFirstLastPara="1" wrap="square" lIns="92075" tIns="46025" rIns="92075" bIns="46025" anchor="b" anchorCtr="0">
            <a:noAutofit/>
          </a:bodyPr>
          <a:lstStyle>
            <a:lvl1pPr lvl="0" algn="l">
              <a:lnSpc>
                <a:spcPct val="90000"/>
              </a:lnSpc>
              <a:spcBef>
                <a:spcPts val="0"/>
              </a:spcBef>
              <a:spcAft>
                <a:spcPts val="0"/>
              </a:spcAft>
              <a:buSzPts val="1400"/>
              <a:buNone/>
              <a:defRPr sz="2000" b="1"/>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37"/>
          <p:cNvSpPr>
            <a:spLocks noGrp="1"/>
          </p:cNvSpPr>
          <p:nvPr>
            <p:ph type="pic" idx="2"/>
          </p:nvPr>
        </p:nvSpPr>
        <p:spPr>
          <a:xfrm>
            <a:off x="1792288" y="612775"/>
            <a:ext cx="5486400" cy="4114800"/>
          </a:xfrm>
          <a:prstGeom prst="rect">
            <a:avLst/>
          </a:prstGeom>
          <a:noFill/>
          <a:ln>
            <a:noFill/>
          </a:ln>
        </p:spPr>
      </p:sp>
      <p:sp>
        <p:nvSpPr>
          <p:cNvPr id="46" name="Google Shape;46;p37"/>
          <p:cNvSpPr txBox="1">
            <a:spLocks noGrp="1"/>
          </p:cNvSpPr>
          <p:nvPr>
            <p:ph type="body" idx="1"/>
          </p:nvPr>
        </p:nvSpPr>
        <p:spPr>
          <a:xfrm>
            <a:off x="1792288" y="5367338"/>
            <a:ext cx="5486400" cy="804862"/>
          </a:xfrm>
          <a:prstGeom prst="rect">
            <a:avLst/>
          </a:prstGeom>
          <a:noFill/>
          <a:ln>
            <a:noFill/>
          </a:ln>
        </p:spPr>
        <p:txBody>
          <a:bodyPr spcFirstLastPara="1" wrap="square" lIns="92075" tIns="46025" rIns="92075" bIns="46025" anchor="t" anchorCtr="0">
            <a:noAutofit/>
          </a:bodyPr>
          <a:lstStyle>
            <a:lvl1pPr marL="457200" lvl="0" indent="-228600" algn="l">
              <a:lnSpc>
                <a:spcPct val="85000"/>
              </a:lnSpc>
              <a:spcBef>
                <a:spcPts val="420"/>
              </a:spcBef>
              <a:spcAft>
                <a:spcPts val="0"/>
              </a:spcAft>
              <a:buSzPts val="1400"/>
              <a:buFont typeface="Arial"/>
              <a:buNone/>
              <a:defRPr sz="1400"/>
            </a:lvl1pPr>
            <a:lvl2pPr marL="914400" lvl="1" indent="-228600" algn="l">
              <a:lnSpc>
                <a:spcPct val="85000"/>
              </a:lnSpc>
              <a:spcBef>
                <a:spcPts val="360"/>
              </a:spcBef>
              <a:spcAft>
                <a:spcPts val="0"/>
              </a:spcAft>
              <a:buSzPts val="1200"/>
              <a:buFont typeface="Arial"/>
              <a:buNone/>
              <a:defRPr sz="1200"/>
            </a:lvl2pPr>
            <a:lvl3pPr marL="1371600" lvl="2" indent="-228600" algn="l">
              <a:lnSpc>
                <a:spcPct val="85000"/>
              </a:lnSpc>
              <a:spcBef>
                <a:spcPts val="300"/>
              </a:spcBef>
              <a:spcAft>
                <a:spcPts val="0"/>
              </a:spcAft>
              <a:buSzPts val="1000"/>
              <a:buFont typeface="Arial"/>
              <a:buNone/>
              <a:defRPr sz="1000"/>
            </a:lvl3pPr>
            <a:lvl4pPr marL="1828800" lvl="3" indent="-228600" algn="l">
              <a:spcBef>
                <a:spcPts val="180"/>
              </a:spcBef>
              <a:spcAft>
                <a:spcPts val="0"/>
              </a:spcAft>
              <a:buSzPts val="450"/>
              <a:buNone/>
              <a:defRPr sz="900"/>
            </a:lvl4pPr>
            <a:lvl5pPr marL="2286000" lvl="4" indent="-228600" algn="l">
              <a:spcBef>
                <a:spcPts val="180"/>
              </a:spcBef>
              <a:spcAft>
                <a:spcPts val="0"/>
              </a:spcAft>
              <a:buClr>
                <a:schemeClr val="dk1"/>
              </a:buClr>
              <a:buSzPts val="900"/>
              <a:buFont typeface="Arial Narrow"/>
              <a:buNone/>
              <a:defRPr sz="900"/>
            </a:lvl5pPr>
            <a:lvl6pPr marL="2743200" lvl="5" indent="-228600" algn="l">
              <a:spcBef>
                <a:spcPts val="180"/>
              </a:spcBef>
              <a:spcAft>
                <a:spcPts val="0"/>
              </a:spcAft>
              <a:buClr>
                <a:schemeClr val="dk1"/>
              </a:buClr>
              <a:buSzPts val="900"/>
              <a:buFont typeface="Arial Narrow"/>
              <a:buNone/>
              <a:defRPr sz="900"/>
            </a:lvl6pPr>
            <a:lvl7pPr marL="3200400" lvl="6" indent="-228600" algn="l">
              <a:spcBef>
                <a:spcPts val="180"/>
              </a:spcBef>
              <a:spcAft>
                <a:spcPts val="0"/>
              </a:spcAft>
              <a:buClr>
                <a:schemeClr val="dk1"/>
              </a:buClr>
              <a:buSzPts val="900"/>
              <a:buFont typeface="Arial Narrow"/>
              <a:buNone/>
              <a:defRPr sz="900"/>
            </a:lvl7pPr>
            <a:lvl8pPr marL="3657600" lvl="7" indent="-228600" algn="l">
              <a:spcBef>
                <a:spcPts val="180"/>
              </a:spcBef>
              <a:spcAft>
                <a:spcPts val="0"/>
              </a:spcAft>
              <a:buClr>
                <a:schemeClr val="dk1"/>
              </a:buClr>
              <a:buSzPts val="900"/>
              <a:buFont typeface="Arial Narrow"/>
              <a:buNone/>
              <a:defRPr sz="900"/>
            </a:lvl8pPr>
            <a:lvl9pPr marL="4114800" lvl="8" indent="-228600" algn="l">
              <a:spcBef>
                <a:spcPts val="180"/>
              </a:spcBef>
              <a:spcAft>
                <a:spcPts val="0"/>
              </a:spcAft>
              <a:buClr>
                <a:schemeClr val="dk1"/>
              </a:buClr>
              <a:buSzPts val="900"/>
              <a:buFont typeface="Arial Narrow"/>
              <a:buNone/>
              <a:defRPr sz="900"/>
            </a:lvl9pPr>
          </a:lstStyle>
          <a:p>
            <a:endParaRPr/>
          </a:p>
        </p:txBody>
      </p:sp>
    </p:spTree>
    <p:extLst>
      <p:ext uri="{BB962C8B-B14F-4D97-AF65-F5344CB8AC3E}">
        <p14:creationId xmlns:p14="http://schemas.microsoft.com/office/powerpoint/2010/main" val="38669531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
        <p:cNvGrpSpPr/>
        <p:nvPr/>
      </p:nvGrpSpPr>
      <p:grpSpPr>
        <a:xfrm>
          <a:off x="0" y="0"/>
          <a:ext cx="0" cy="0"/>
          <a:chOff x="0" y="0"/>
          <a:chExt cx="0" cy="0"/>
        </a:xfrm>
      </p:grpSpPr>
      <p:sp>
        <p:nvSpPr>
          <p:cNvPr id="48" name="Google Shape;48;p38"/>
          <p:cNvSpPr txBox="1">
            <a:spLocks noGrp="1"/>
          </p:cNvSpPr>
          <p:nvPr>
            <p:ph type="title"/>
          </p:nvPr>
        </p:nvSpPr>
        <p:spPr>
          <a:xfrm>
            <a:off x="161925" y="144463"/>
            <a:ext cx="8851900" cy="595312"/>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9" name="Google Shape;49;p38"/>
          <p:cNvSpPr txBox="1">
            <a:spLocks noGrp="1"/>
          </p:cNvSpPr>
          <p:nvPr>
            <p:ph type="body" idx="1"/>
          </p:nvPr>
        </p:nvSpPr>
        <p:spPr>
          <a:xfrm rot="5400000">
            <a:off x="1716088" y="-742950"/>
            <a:ext cx="5746750" cy="8836025"/>
          </a:xfrm>
          <a:prstGeom prst="rect">
            <a:avLst/>
          </a:prstGeom>
          <a:noFill/>
          <a:ln>
            <a:noFill/>
          </a:ln>
        </p:spPr>
        <p:txBody>
          <a:bodyPr spcFirstLastPara="1" wrap="square" lIns="92075" tIns="46025" rIns="92075" bIns="46025" anchor="t" anchorCtr="0">
            <a:noAutofit/>
          </a:bodyPr>
          <a:lstStyle>
            <a:lvl1pPr marL="457200" lvl="0" indent="-406400" algn="l">
              <a:lnSpc>
                <a:spcPct val="85000"/>
              </a:lnSpc>
              <a:spcBef>
                <a:spcPts val="840"/>
              </a:spcBef>
              <a:spcAft>
                <a:spcPts val="0"/>
              </a:spcAft>
              <a:buClr>
                <a:srgbClr val="C00000"/>
              </a:buClr>
              <a:buSzPts val="2800"/>
              <a:buFont typeface="Arial"/>
              <a:buChar char="•"/>
              <a:defRPr/>
            </a:lvl1pPr>
            <a:lvl2pPr marL="914400" lvl="1" indent="-381000" algn="l">
              <a:lnSpc>
                <a:spcPct val="85000"/>
              </a:lnSpc>
              <a:spcBef>
                <a:spcPts val="720"/>
              </a:spcBef>
              <a:spcAft>
                <a:spcPts val="0"/>
              </a:spcAft>
              <a:buClr>
                <a:srgbClr val="C00000"/>
              </a:buClr>
              <a:buSzPts val="2400"/>
              <a:buFont typeface="Arial"/>
              <a:buChar char="•"/>
              <a:defRPr/>
            </a:lvl2pPr>
            <a:lvl3pPr marL="1371600" lvl="2" indent="-355600" algn="l">
              <a:lnSpc>
                <a:spcPct val="85000"/>
              </a:lnSpc>
              <a:spcBef>
                <a:spcPts val="600"/>
              </a:spcBef>
              <a:spcAft>
                <a:spcPts val="0"/>
              </a:spcAft>
              <a:buClr>
                <a:srgbClr val="C00000"/>
              </a:buClr>
              <a:buSzPts val="2000"/>
              <a:buFont typeface="Arial"/>
              <a:buChar char="•"/>
              <a:defRPr/>
            </a:lvl3pPr>
            <a:lvl4pPr marL="1828800" lvl="3" indent="-285750" algn="l">
              <a:spcBef>
                <a:spcPts val="360"/>
              </a:spcBef>
              <a:spcAft>
                <a:spcPts val="0"/>
              </a:spcAft>
              <a:buSzPts val="9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38180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50"/>
        <p:cNvGrpSpPr/>
        <p:nvPr/>
      </p:nvGrpSpPr>
      <p:grpSpPr>
        <a:xfrm>
          <a:off x="0" y="0"/>
          <a:ext cx="0" cy="0"/>
          <a:chOff x="0" y="0"/>
          <a:chExt cx="0" cy="0"/>
        </a:xfrm>
      </p:grpSpPr>
      <p:sp>
        <p:nvSpPr>
          <p:cNvPr id="51" name="Google Shape;51;p39"/>
          <p:cNvSpPr txBox="1">
            <a:spLocks noGrp="1"/>
          </p:cNvSpPr>
          <p:nvPr>
            <p:ph type="title"/>
          </p:nvPr>
        </p:nvSpPr>
        <p:spPr>
          <a:xfrm rot="5400000">
            <a:off x="4636294" y="2309019"/>
            <a:ext cx="6542087" cy="2212975"/>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2" name="Google Shape;52;p39"/>
          <p:cNvSpPr txBox="1">
            <a:spLocks noGrp="1"/>
          </p:cNvSpPr>
          <p:nvPr>
            <p:ph type="body" idx="1"/>
          </p:nvPr>
        </p:nvSpPr>
        <p:spPr>
          <a:xfrm rot="5400000">
            <a:off x="134144" y="172244"/>
            <a:ext cx="6542087" cy="6486525"/>
          </a:xfrm>
          <a:prstGeom prst="rect">
            <a:avLst/>
          </a:prstGeom>
          <a:noFill/>
          <a:ln>
            <a:noFill/>
          </a:ln>
        </p:spPr>
        <p:txBody>
          <a:bodyPr spcFirstLastPara="1" wrap="square" lIns="92075" tIns="46025" rIns="92075" bIns="46025" anchor="t" anchorCtr="0">
            <a:noAutofit/>
          </a:bodyPr>
          <a:lstStyle>
            <a:lvl1pPr marL="457200" lvl="0" indent="-406400" algn="l">
              <a:lnSpc>
                <a:spcPct val="85000"/>
              </a:lnSpc>
              <a:spcBef>
                <a:spcPts val="840"/>
              </a:spcBef>
              <a:spcAft>
                <a:spcPts val="0"/>
              </a:spcAft>
              <a:buClr>
                <a:srgbClr val="C00000"/>
              </a:buClr>
              <a:buSzPts val="2800"/>
              <a:buFont typeface="Arial"/>
              <a:buChar char="•"/>
              <a:defRPr/>
            </a:lvl1pPr>
            <a:lvl2pPr marL="914400" lvl="1" indent="-381000" algn="l">
              <a:lnSpc>
                <a:spcPct val="85000"/>
              </a:lnSpc>
              <a:spcBef>
                <a:spcPts val="720"/>
              </a:spcBef>
              <a:spcAft>
                <a:spcPts val="0"/>
              </a:spcAft>
              <a:buClr>
                <a:srgbClr val="C00000"/>
              </a:buClr>
              <a:buSzPts val="2400"/>
              <a:buFont typeface="Arial"/>
              <a:buChar char="•"/>
              <a:defRPr/>
            </a:lvl2pPr>
            <a:lvl3pPr marL="1371600" lvl="2" indent="-355600" algn="l">
              <a:lnSpc>
                <a:spcPct val="85000"/>
              </a:lnSpc>
              <a:spcBef>
                <a:spcPts val="600"/>
              </a:spcBef>
              <a:spcAft>
                <a:spcPts val="0"/>
              </a:spcAft>
              <a:buClr>
                <a:srgbClr val="C00000"/>
              </a:buClr>
              <a:buSzPts val="2000"/>
              <a:buFont typeface="Arial"/>
              <a:buChar char="•"/>
              <a:defRPr/>
            </a:lvl3pPr>
            <a:lvl4pPr marL="1828800" lvl="3" indent="-285750" algn="l">
              <a:spcBef>
                <a:spcPts val="360"/>
              </a:spcBef>
              <a:spcAft>
                <a:spcPts val="0"/>
              </a:spcAft>
              <a:buSzPts val="9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0738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2"/>
                </a:solidFill>
              </a:defRPr>
            </a:lvl1p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ko-KR"/>
              <a:t>Click to edit Master text styles</a:t>
            </a:r>
          </a:p>
        </p:txBody>
      </p:sp>
    </p:spTree>
    <p:extLst>
      <p:ext uri="{BB962C8B-B14F-4D97-AF65-F5344CB8AC3E}">
        <p14:creationId xmlns:p14="http://schemas.microsoft.com/office/powerpoint/2010/main" val="326229279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Click to edit Master title style</a:t>
            </a:r>
            <a:endParaRPr lang="ko-KR" altLang="en-US" dirty="0"/>
          </a:p>
        </p:txBody>
      </p:sp>
      <p:sp>
        <p:nvSpPr>
          <p:cNvPr id="3" name="Content Placeholder 2"/>
          <p:cNvSpPr>
            <a:spLocks noGrp="1"/>
          </p:cNvSpPr>
          <p:nvPr>
            <p:ph sz="half" idx="1"/>
          </p:nvPr>
        </p:nvSpPr>
        <p:spPr>
          <a:xfrm>
            <a:off x="171450" y="801688"/>
            <a:ext cx="4341813" cy="588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Content Placeholder 3"/>
          <p:cNvSpPr>
            <a:spLocks noGrp="1"/>
          </p:cNvSpPr>
          <p:nvPr>
            <p:ph sz="half" idx="2"/>
          </p:nvPr>
        </p:nvSpPr>
        <p:spPr>
          <a:xfrm>
            <a:off x="4665663" y="801688"/>
            <a:ext cx="4341812" cy="588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185078541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Tree>
    <p:extLst>
      <p:ext uri="{BB962C8B-B14F-4D97-AF65-F5344CB8AC3E}">
        <p14:creationId xmlns:p14="http://schemas.microsoft.com/office/powerpoint/2010/main" val="22114995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92118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73050"/>
            <a:ext cx="5111750" cy="5853113"/>
          </a:xfrm>
        </p:spPr>
        <p:txBody>
          <a:bodyPr/>
          <a:lstStyle>
            <a:lvl1pPr>
              <a:buClr>
                <a:srgbClr val="C00000"/>
              </a:buClr>
              <a:defRPr sz="3200"/>
            </a:lvl1pPr>
            <a:lvl2pPr>
              <a:buClr>
                <a:srgbClr val="C00000"/>
              </a:buClr>
              <a:defRPr sz="2800"/>
            </a:lvl2pPr>
            <a:lvl3pPr>
              <a:buClr>
                <a:srgbClr val="C00000"/>
              </a:buCl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Tree>
    <p:extLst>
      <p:ext uri="{BB962C8B-B14F-4D97-AF65-F5344CB8AC3E}">
        <p14:creationId xmlns:p14="http://schemas.microsoft.com/office/powerpoint/2010/main" val="35151914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Tree>
    <p:extLst>
      <p:ext uri="{BB962C8B-B14F-4D97-AF65-F5344CB8AC3E}">
        <p14:creationId xmlns:p14="http://schemas.microsoft.com/office/powerpoint/2010/main" val="186824097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dirty="0"/>
          </a:p>
        </p:txBody>
      </p:sp>
      <p:sp>
        <p:nvSpPr>
          <p:cNvPr id="3" name="Vertical Text Placeholder 2"/>
          <p:cNvSpPr>
            <a:spLocks noGrp="1"/>
          </p:cNvSpPr>
          <p:nvPr>
            <p:ph type="body" orient="vert" idx="1"/>
          </p:nvPr>
        </p:nvSpPr>
        <p:spPr/>
        <p:txBody>
          <a:bodyPr vert="eaVert"/>
          <a:lstStyle>
            <a:lvl1pPr>
              <a:buClr>
                <a:srgbClr val="C00000"/>
              </a:buClr>
              <a:defRPr/>
            </a:lvl1pPr>
            <a:lvl2pPr>
              <a:buClr>
                <a:srgbClr val="C00000"/>
              </a:buClr>
              <a:defRPr/>
            </a:lvl2pPr>
            <a:lvl3pPr>
              <a:buClr>
                <a:srgbClr val="C00000"/>
              </a:buClr>
              <a:defRPr/>
            </a:lvl3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11228527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61925" y="144463"/>
            <a:ext cx="8851900" cy="59531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ltLang="ko-KR" dirty="0"/>
              <a:t>Slide Title</a:t>
            </a:r>
          </a:p>
        </p:txBody>
      </p:sp>
      <p:sp>
        <p:nvSpPr>
          <p:cNvPr id="3075" name="Rectangle 3"/>
          <p:cNvSpPr>
            <a:spLocks noGrp="1" noChangeArrowheads="1"/>
          </p:cNvSpPr>
          <p:nvPr>
            <p:ph type="body" idx="1"/>
          </p:nvPr>
        </p:nvSpPr>
        <p:spPr bwMode="auto">
          <a:xfrm>
            <a:off x="171450" y="801688"/>
            <a:ext cx="8836025" cy="57467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ko-KR" dirty="0"/>
              <a:t>Body Text</a:t>
            </a:r>
          </a:p>
          <a:p>
            <a:pPr lvl="1"/>
            <a:r>
              <a:rPr lang="en-US" altLang="ko-KR" dirty="0"/>
              <a:t>Second Level</a:t>
            </a:r>
          </a:p>
          <a:p>
            <a:pPr lvl="2"/>
            <a:r>
              <a:rPr lang="en-US" altLang="ko-KR" dirty="0"/>
              <a:t>Third Level</a:t>
            </a:r>
          </a:p>
        </p:txBody>
      </p:sp>
      <p:sp>
        <p:nvSpPr>
          <p:cNvPr id="1028" name="Line 18"/>
          <p:cNvSpPr>
            <a:spLocks noChangeShapeType="1"/>
          </p:cNvSpPr>
          <p:nvPr/>
        </p:nvSpPr>
        <p:spPr bwMode="auto">
          <a:xfrm flipV="1">
            <a:off x="163513" y="684213"/>
            <a:ext cx="8845550" cy="0"/>
          </a:xfrm>
          <a:prstGeom prst="line">
            <a:avLst/>
          </a:prstGeom>
          <a:noFill/>
          <a:ln w="57150">
            <a:solidFill>
              <a:srgbClr val="C00000"/>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3077" name="Picture 4" descr="UCSDa1"/>
          <p:cNvPicPr>
            <a:picLocks noChangeAspect="1" noChangeArrowheads="1"/>
          </p:cNvPicPr>
          <p:nvPr/>
        </p:nvPicPr>
        <p:blipFill>
          <a:blip r:embed="rId13" cstate="print"/>
          <a:srcRect/>
          <a:stretch>
            <a:fillRect/>
          </a:stretch>
        </p:blipFill>
        <p:spPr bwMode="auto">
          <a:xfrm>
            <a:off x="76200" y="6486525"/>
            <a:ext cx="457200" cy="369888"/>
          </a:xfrm>
          <a:prstGeom prst="rect">
            <a:avLst/>
          </a:prstGeom>
          <a:noFill/>
          <a:ln w="9525">
            <a:noFill/>
            <a:miter lim="800000"/>
            <a:headEnd/>
            <a:tailEnd/>
          </a:ln>
        </p:spPr>
      </p:pic>
      <p:sp>
        <p:nvSpPr>
          <p:cNvPr id="7" name="TextBox 6"/>
          <p:cNvSpPr txBox="1"/>
          <p:nvPr/>
        </p:nvSpPr>
        <p:spPr>
          <a:xfrm>
            <a:off x="8727112" y="6591080"/>
            <a:ext cx="402674" cy="307777"/>
          </a:xfrm>
          <a:prstGeom prst="rect">
            <a:avLst/>
          </a:prstGeom>
          <a:noFill/>
        </p:spPr>
        <p:txBody>
          <a:bodyPr wrap="none">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16E0590D-16E1-486A-A147-2F126A5F0FEE}" type="slidenum">
              <a:rPr kumimoji="0" lang="ko-KR" alt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ko-KR" alt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pic>
        <p:nvPicPr>
          <p:cNvPr id="2" name="Picture 1">
            <a:extLst>
              <a:ext uri="{FF2B5EF4-FFF2-40B4-BE49-F238E27FC236}">
                <a16:creationId xmlns:a16="http://schemas.microsoft.com/office/drawing/2014/main" id="{6F4C0771-2E48-0FAA-F03E-8AA5EA227E01}"/>
              </a:ext>
            </a:extLst>
          </p:cNvPr>
          <p:cNvPicPr>
            <a:picLocks noChangeAspect="1"/>
          </p:cNvPicPr>
          <p:nvPr userDrawn="1"/>
        </p:nvPicPr>
        <p:blipFill rotWithShape="1">
          <a:blip r:embed="rId14"/>
          <a:srcRect l="66115" r="22866"/>
          <a:stretch/>
        </p:blipFill>
        <p:spPr>
          <a:xfrm>
            <a:off x="533400" y="6486525"/>
            <a:ext cx="483021" cy="369888"/>
          </a:xfrm>
          <a:prstGeom prst="rect">
            <a:avLst/>
          </a:prstGeom>
        </p:spPr>
      </p:pic>
      <p:sp>
        <p:nvSpPr>
          <p:cNvPr id="4" name="TextBox 3">
            <a:extLst>
              <a:ext uri="{FF2B5EF4-FFF2-40B4-BE49-F238E27FC236}">
                <a16:creationId xmlns:a16="http://schemas.microsoft.com/office/drawing/2014/main" id="{4F260828-BD1D-9D8D-260C-788CD08EB902}"/>
              </a:ext>
            </a:extLst>
          </p:cNvPr>
          <p:cNvSpPr txBox="1"/>
          <p:nvPr userDrawn="1"/>
        </p:nvSpPr>
        <p:spPr>
          <a:xfrm>
            <a:off x="3886200" y="6626126"/>
            <a:ext cx="4935858" cy="215444"/>
          </a:xfrm>
          <a:prstGeom prst="rect">
            <a:avLst/>
          </a:prstGeom>
          <a:noFill/>
        </p:spPr>
        <p:txBody>
          <a:bodyPr wrap="square">
            <a:spAutoFit/>
          </a:bodyPr>
          <a:lstStyle/>
          <a:p>
            <a:pPr algn="ctr" eaLnBrk="0" hangingPunct="0"/>
            <a:r>
              <a:rPr lang="en-US" altLang="ko-KR" sz="800" b="0" dirty="0">
                <a:solidFill>
                  <a:prstClr val="black"/>
                </a:solidFill>
                <a:latin typeface="Arial" charset="0"/>
                <a:ea typeface="Arial" charset="0"/>
                <a:cs typeface="Arial" charset="0"/>
              </a:rPr>
              <a:t>ASP-DAC 2024 Tutorial: </a:t>
            </a:r>
            <a:r>
              <a:rPr lang="en-US" altLang="ko-KR" sz="800" b="0" dirty="0" err="1">
                <a:solidFill>
                  <a:prstClr val="black"/>
                </a:solidFill>
                <a:latin typeface="Arial" charset="0"/>
                <a:ea typeface="Arial" charset="0"/>
                <a:cs typeface="Arial" charset="0"/>
              </a:rPr>
              <a:t>CircuitOps</a:t>
            </a:r>
            <a:r>
              <a:rPr lang="en-US" altLang="ko-KR" sz="800" b="0" dirty="0">
                <a:solidFill>
                  <a:prstClr val="black"/>
                </a:solidFill>
                <a:latin typeface="Arial" charset="0"/>
                <a:ea typeface="Arial" charset="0"/>
                <a:cs typeface="Arial" charset="0"/>
              </a:rPr>
              <a:t> and OpenROAD: Unleashing ML EDA for Research and Education</a:t>
            </a:r>
          </a:p>
        </p:txBody>
      </p:sp>
    </p:spTree>
    <p:extLst>
      <p:ext uri="{BB962C8B-B14F-4D97-AF65-F5344CB8AC3E}">
        <p14:creationId xmlns:p14="http://schemas.microsoft.com/office/powerpoint/2010/main" val="36827524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9" r:id="rId11"/>
  </p:sldLayoutIdLst>
  <p:transition/>
  <p:txStyles>
    <p:titleStyle>
      <a:lvl1pPr algn="l" rtl="0" eaLnBrk="1" fontAlgn="base" hangingPunct="1">
        <a:lnSpc>
          <a:spcPct val="90000"/>
        </a:lnSpc>
        <a:spcBef>
          <a:spcPct val="0"/>
        </a:spcBef>
        <a:spcAft>
          <a:spcPct val="0"/>
        </a:spcAft>
        <a:defRPr sz="3200" b="1" baseline="0">
          <a:solidFill>
            <a:srgbClr val="254061"/>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p:titleStyle>
    <p:body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461963" indent="-231775"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684213" indent="-222250"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600200" indent="-228600" algn="l" rtl="0" eaLnBrk="1" fontAlgn="base" hangingPunct="1">
        <a:spcBef>
          <a:spcPct val="20000"/>
        </a:spcBef>
        <a:spcAft>
          <a:spcPct val="0"/>
        </a:spcAft>
        <a:buClr>
          <a:srgbClr val="FF3300"/>
        </a:buClr>
        <a:buSzPct val="50000"/>
        <a:buFont typeface="Monotype Sorts"/>
        <a:buChar char="u"/>
        <a:defRPr>
          <a:solidFill>
            <a:schemeClr val="tx1"/>
          </a:solidFill>
          <a:latin typeface="Arial Narrow" pitchFamily="34" charset="0"/>
          <a:cs typeface="Arial" charset="0"/>
        </a:defRPr>
      </a:lvl4pPr>
      <a:lvl5pPr marL="2057400" indent="-228600" algn="l" rtl="0" eaLnBrk="1" fontAlgn="base" hangingPunct="1">
        <a:spcBef>
          <a:spcPct val="20000"/>
        </a:spcBef>
        <a:spcAft>
          <a:spcPct val="0"/>
        </a:spcAft>
        <a:buChar char="•"/>
        <a:defRPr sz="1600">
          <a:solidFill>
            <a:schemeClr val="tx1"/>
          </a:solidFill>
          <a:latin typeface="Arial Narrow" pitchFamily="34" charset="0"/>
          <a:cs typeface="Arial"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228600" y="76200"/>
            <a:ext cx="86868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228600" y="990600"/>
            <a:ext cx="8686800" cy="51387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400805" y="6356360"/>
            <a:ext cx="2289175" cy="365125"/>
          </a:xfrm>
          <a:prstGeom prst="rect">
            <a:avLst/>
          </a:prstGeom>
        </p:spPr>
        <p:txBody>
          <a:bodyPr vert="horz"/>
          <a:lstStyle>
            <a:lvl1pPr algn="l" eaLnBrk="1" fontAlgn="auto" latinLnBrk="0" hangingPunct="1">
              <a:spcBef>
                <a:spcPts val="0"/>
              </a:spcBef>
              <a:spcAft>
                <a:spcPts val="0"/>
              </a:spcAft>
              <a:defRPr kumimoji="0" sz="788">
                <a:solidFill>
                  <a:schemeClr val="tx2"/>
                </a:solidFill>
                <a:latin typeface="+mn-lt"/>
              </a:defRPr>
            </a:lvl1pPr>
          </a:lstStyle>
          <a:p>
            <a:fld id="{76F345F8-E135-4F85-8B0E-C80F5760B84C}" type="datetime12">
              <a:rPr lang="en-US" smtClean="0"/>
              <a:t>10:13 AM</a:t>
            </a:fld>
            <a:endParaRPr lang="en-US"/>
          </a:p>
        </p:txBody>
      </p:sp>
      <p:sp>
        <p:nvSpPr>
          <p:cNvPr id="3" name="Footer Placeholder 2"/>
          <p:cNvSpPr>
            <a:spLocks noGrp="1"/>
          </p:cNvSpPr>
          <p:nvPr>
            <p:ph type="ftr" sz="quarter" idx="3"/>
          </p:nvPr>
        </p:nvSpPr>
        <p:spPr>
          <a:xfrm>
            <a:off x="2898775" y="6356360"/>
            <a:ext cx="3505200" cy="365125"/>
          </a:xfrm>
          <a:prstGeom prst="rect">
            <a:avLst/>
          </a:prstGeom>
        </p:spPr>
        <p:txBody>
          <a:bodyPr vert="horz"/>
          <a:lstStyle>
            <a:lvl1pPr algn="r" eaLnBrk="1" fontAlgn="auto" latinLnBrk="0" hangingPunct="1">
              <a:spcBef>
                <a:spcPts val="0"/>
              </a:spcBef>
              <a:spcAft>
                <a:spcPts val="0"/>
              </a:spcAft>
              <a:defRPr kumimoji="0" sz="788">
                <a:solidFill>
                  <a:schemeClr val="tx2"/>
                </a:solidFill>
                <a:latin typeface="+mn-lt"/>
              </a:defRPr>
            </a:lvl1pPr>
          </a:lstStyle>
          <a:p>
            <a:endParaRPr lang="en-US"/>
          </a:p>
        </p:txBody>
      </p:sp>
      <p:pic>
        <p:nvPicPr>
          <p:cNvPr id="1030" name="Picture 16" descr="UR.4col.v1.eps"/>
          <p:cNvPicPr>
            <a:picLocks noChangeAspect="1"/>
          </p:cNvPicPr>
          <p:nvPr/>
        </p:nvPicPr>
        <p:blipFill>
          <a:blip r:embed="rId9" cstate="print"/>
          <a:stretch>
            <a:fillRect/>
          </a:stretch>
        </p:blipFill>
        <p:spPr bwMode="auto">
          <a:xfrm>
            <a:off x="71255" y="6466008"/>
            <a:ext cx="1301399" cy="344488"/>
          </a:xfrm>
          <a:prstGeom prst="rect">
            <a:avLst/>
          </a:prstGeom>
          <a:noFill/>
          <a:ln w="9525">
            <a:noFill/>
            <a:miter lim="800000"/>
            <a:headEnd/>
            <a:tailEnd/>
          </a:ln>
        </p:spPr>
      </p:pic>
      <p:sp>
        <p:nvSpPr>
          <p:cNvPr id="17" name="Slide Number Placeholder 5"/>
          <p:cNvSpPr>
            <a:spLocks noGrp="1"/>
          </p:cNvSpPr>
          <p:nvPr>
            <p:ph type="sldNum" sz="quarter" idx="4"/>
          </p:nvPr>
        </p:nvSpPr>
        <p:spPr>
          <a:xfrm>
            <a:off x="8229600" y="762000"/>
            <a:ext cx="685800" cy="228600"/>
          </a:xfrm>
          <a:prstGeom prst="rect">
            <a:avLst/>
          </a:prstGeom>
          <a:solidFill>
            <a:srgbClr val="0033CC"/>
          </a:solidFill>
          <a:effectLst>
            <a:glow rad="63500">
              <a:schemeClr val="accent2">
                <a:satMod val="175000"/>
                <a:alpha val="40000"/>
              </a:schemeClr>
            </a:glow>
            <a:innerShdw blurRad="63500" dist="50800" dir="18900000">
              <a:prstClr val="black">
                <a:alpha val="50000"/>
              </a:prstClr>
            </a:innerShdw>
            <a:reflection blurRad="6350" stA="52000" endA="300" endPos="35000" dir="5400000" sy="-100000" algn="bl" rotWithShape="0"/>
            <a:softEdge rad="63500"/>
          </a:effectLst>
          <a:scene3d>
            <a:camera prst="orthographicFront"/>
            <a:lightRig rig="threePt" dir="t"/>
          </a:scene3d>
          <a:sp3d prstMaterial="plastic">
            <a:bevelT/>
            <a:bevelB/>
          </a:sp3d>
        </p:spPr>
        <p:txBody>
          <a:bodyPr tIns="9144" bIns="0"/>
          <a:lstStyle>
            <a:lvl1pPr algn="r" fontAlgn="auto">
              <a:spcBef>
                <a:spcPts val="0"/>
              </a:spcBef>
              <a:spcAft>
                <a:spcPts val="0"/>
              </a:spcAft>
              <a:defRPr sz="675">
                <a:solidFill>
                  <a:schemeClr val="bg1"/>
                </a:solidFill>
                <a:latin typeface="+mj-lt"/>
              </a:defRPr>
            </a:lvl1pPr>
          </a:lstStyle>
          <a:p>
            <a:fld id="{AA494163-74E3-C647-AED0-3F7C58D15292}" type="slidenum">
              <a:rPr lang="en-US" smtClean="0"/>
              <a:t>‹#›</a:t>
            </a:fld>
            <a:endParaRPr lang="en-US"/>
          </a:p>
        </p:txBody>
      </p:sp>
    </p:spTree>
    <p:extLst>
      <p:ext uri="{BB962C8B-B14F-4D97-AF65-F5344CB8AC3E}">
        <p14:creationId xmlns:p14="http://schemas.microsoft.com/office/powerpoint/2010/main" val="343898146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Lst>
  <p:transition>
    <p:fade thruBlk="1"/>
  </p:transition>
  <p:hf hdr="0" ftr="0"/>
  <p:txStyles>
    <p:titleStyle>
      <a:lvl1pPr algn="l" rtl="0" eaLnBrk="1" fontAlgn="base" hangingPunct="1">
        <a:spcBef>
          <a:spcPct val="0"/>
        </a:spcBef>
        <a:spcAft>
          <a:spcPct val="0"/>
        </a:spcAft>
        <a:defRPr sz="2400" kern="120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Bookman Old Style" pitchFamily="18" charset="0"/>
        </a:defRPr>
      </a:lvl2pPr>
      <a:lvl3pPr algn="l" rtl="0" eaLnBrk="1" fontAlgn="base" hangingPunct="1">
        <a:spcBef>
          <a:spcPct val="0"/>
        </a:spcBef>
        <a:spcAft>
          <a:spcPct val="0"/>
        </a:spcAft>
        <a:defRPr sz="2400">
          <a:solidFill>
            <a:schemeClr val="tx2"/>
          </a:solidFill>
          <a:latin typeface="Bookman Old Style" pitchFamily="18" charset="0"/>
        </a:defRPr>
      </a:lvl3pPr>
      <a:lvl4pPr algn="l" rtl="0" eaLnBrk="1" fontAlgn="base" hangingPunct="1">
        <a:spcBef>
          <a:spcPct val="0"/>
        </a:spcBef>
        <a:spcAft>
          <a:spcPct val="0"/>
        </a:spcAft>
        <a:defRPr sz="2400">
          <a:solidFill>
            <a:schemeClr val="tx2"/>
          </a:solidFill>
          <a:latin typeface="Bookman Old Style" pitchFamily="18" charset="0"/>
        </a:defRPr>
      </a:lvl4pPr>
      <a:lvl5pPr algn="l" rtl="0" eaLnBrk="1" fontAlgn="base" hangingPunct="1">
        <a:spcBef>
          <a:spcPct val="0"/>
        </a:spcBef>
        <a:spcAft>
          <a:spcPct val="0"/>
        </a:spcAft>
        <a:defRPr sz="2400">
          <a:solidFill>
            <a:schemeClr val="tx2"/>
          </a:solidFill>
          <a:latin typeface="Bookman Old Style" pitchFamily="18" charset="0"/>
        </a:defRPr>
      </a:lvl5pPr>
      <a:lvl6pPr marL="342883" algn="l" rtl="0" eaLnBrk="1" fontAlgn="base" hangingPunct="1">
        <a:spcBef>
          <a:spcPct val="0"/>
        </a:spcBef>
        <a:spcAft>
          <a:spcPct val="0"/>
        </a:spcAft>
        <a:defRPr sz="2400">
          <a:solidFill>
            <a:schemeClr val="tx2"/>
          </a:solidFill>
          <a:latin typeface="Bookman Old Style" pitchFamily="18" charset="0"/>
        </a:defRPr>
      </a:lvl6pPr>
      <a:lvl7pPr marL="685766" algn="l" rtl="0" eaLnBrk="1" fontAlgn="base" hangingPunct="1">
        <a:spcBef>
          <a:spcPct val="0"/>
        </a:spcBef>
        <a:spcAft>
          <a:spcPct val="0"/>
        </a:spcAft>
        <a:defRPr sz="2400">
          <a:solidFill>
            <a:schemeClr val="tx2"/>
          </a:solidFill>
          <a:latin typeface="Bookman Old Style" pitchFamily="18" charset="0"/>
        </a:defRPr>
      </a:lvl7pPr>
      <a:lvl8pPr marL="1028649" algn="l" rtl="0" eaLnBrk="1" fontAlgn="base" hangingPunct="1">
        <a:spcBef>
          <a:spcPct val="0"/>
        </a:spcBef>
        <a:spcAft>
          <a:spcPct val="0"/>
        </a:spcAft>
        <a:defRPr sz="2400">
          <a:solidFill>
            <a:schemeClr val="tx2"/>
          </a:solidFill>
          <a:latin typeface="Bookman Old Style" pitchFamily="18" charset="0"/>
        </a:defRPr>
      </a:lvl8pPr>
      <a:lvl9pPr marL="1371532" algn="l" rtl="0" eaLnBrk="1" fontAlgn="base" hangingPunct="1">
        <a:spcBef>
          <a:spcPct val="0"/>
        </a:spcBef>
        <a:spcAft>
          <a:spcPct val="0"/>
        </a:spcAft>
        <a:defRPr sz="2400">
          <a:solidFill>
            <a:schemeClr val="tx2"/>
          </a:solidFill>
          <a:latin typeface="Bookman Old Style" pitchFamily="18" charset="0"/>
        </a:defRPr>
      </a:lvl9pPr>
    </p:titleStyle>
    <p:bodyStyle>
      <a:lvl1pPr marL="204778" indent="-204778" algn="l" rtl="0" eaLnBrk="1" fontAlgn="base" hangingPunct="1">
        <a:spcBef>
          <a:spcPts val="451"/>
        </a:spcBef>
        <a:spcAft>
          <a:spcPct val="0"/>
        </a:spcAft>
        <a:buClr>
          <a:schemeClr val="accent1"/>
        </a:buClr>
        <a:buSzPct val="76000"/>
        <a:buFont typeface="Wingdings 3" pitchFamily="18" charset="2"/>
        <a:buChar char=""/>
        <a:defRPr sz="1951" kern="1200">
          <a:solidFill>
            <a:schemeClr val="tx1"/>
          </a:solidFill>
          <a:latin typeface="+mj-lt"/>
          <a:ea typeface="+mn-ea"/>
          <a:cs typeface="+mn-cs"/>
        </a:defRPr>
      </a:lvl1pPr>
      <a:lvl2pPr marL="410746" indent="-204778" algn="l" rtl="0" eaLnBrk="1" fontAlgn="base" hangingPunct="1">
        <a:spcBef>
          <a:spcPts val="375"/>
        </a:spcBef>
        <a:spcAft>
          <a:spcPct val="0"/>
        </a:spcAft>
        <a:buClr>
          <a:schemeClr val="accent2"/>
        </a:buClr>
        <a:buSzPct val="76000"/>
        <a:buFont typeface="Wingdings 3" pitchFamily="18" charset="2"/>
        <a:buChar char=""/>
        <a:defRPr sz="1725" kern="1200">
          <a:solidFill>
            <a:schemeClr val="tx2"/>
          </a:solidFill>
          <a:latin typeface="+mj-lt"/>
          <a:ea typeface="+mn-ea"/>
          <a:cs typeface="+mn-cs"/>
        </a:defRPr>
      </a:lvl2pPr>
      <a:lvl3pPr marL="616714" indent="-171442" algn="l" rtl="0" eaLnBrk="1" fontAlgn="base" hangingPunct="1">
        <a:spcBef>
          <a:spcPts val="375"/>
        </a:spcBef>
        <a:spcAft>
          <a:spcPct val="0"/>
        </a:spcAft>
        <a:buClr>
          <a:srgbClr val="BCBCBC"/>
        </a:buClr>
        <a:buSzPct val="76000"/>
        <a:buFont typeface="Wingdings 3" pitchFamily="18" charset="2"/>
        <a:buChar char=""/>
        <a:defRPr sz="1500" kern="1200">
          <a:solidFill>
            <a:schemeClr val="tx1"/>
          </a:solidFill>
          <a:latin typeface="+mj-lt"/>
          <a:ea typeface="+mn-ea"/>
          <a:cs typeface="+mn-cs"/>
        </a:defRPr>
      </a:lvl3pPr>
      <a:lvl4pPr marL="822681" indent="-171442" algn="l" rtl="0" eaLnBrk="1" fontAlgn="base" hangingPunct="1">
        <a:spcBef>
          <a:spcPts val="300"/>
        </a:spcBef>
        <a:spcAft>
          <a:spcPct val="0"/>
        </a:spcAft>
        <a:buClr>
          <a:srgbClr val="8BA2B4"/>
        </a:buClr>
        <a:buSzPct val="70000"/>
        <a:buFont typeface="Wingdings" pitchFamily="2" charset="2"/>
        <a:buChar char=""/>
        <a:defRPr kern="1200">
          <a:solidFill>
            <a:schemeClr val="tx1"/>
          </a:solidFill>
          <a:latin typeface="+mj-lt"/>
          <a:ea typeface="+mn-ea"/>
          <a:cs typeface="+mn-cs"/>
        </a:defRPr>
      </a:lvl4pPr>
      <a:lvl5pPr marL="1028649" indent="-171442" algn="l" rtl="0" eaLnBrk="1" fontAlgn="base" hangingPunct="1">
        <a:spcBef>
          <a:spcPts val="225"/>
        </a:spcBef>
        <a:spcAft>
          <a:spcPct val="0"/>
        </a:spcAft>
        <a:buClr>
          <a:schemeClr val="accent2"/>
        </a:buClr>
        <a:buSzPct val="70000"/>
        <a:buFont typeface="Wingdings" pitchFamily="2" charset="2"/>
        <a:buChar char=""/>
        <a:defRPr sz="1200" kern="1200">
          <a:solidFill>
            <a:schemeClr val="tx1"/>
          </a:solidFill>
          <a:latin typeface="+mj-lt"/>
          <a:ea typeface="+mn-ea"/>
          <a:cs typeface="+mn-cs"/>
        </a:defRPr>
      </a:lvl5pPr>
      <a:lvl6pPr marL="1234378" indent="-137153"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532" indent="-137153" algn="l" rtl="0" eaLnBrk="1" latinLnBrk="0" hangingPunct="1">
        <a:spcBef>
          <a:spcPts val="225"/>
        </a:spcBef>
        <a:buClr>
          <a:srgbClr val="727CA3">
            <a:shade val="75000"/>
          </a:srgbClr>
        </a:buClr>
        <a:buSzPct val="75000"/>
        <a:buFont typeface="Wingdings 3"/>
        <a:buChar char=""/>
        <a:defRPr kumimoji="0" lang="en-US" sz="1051" kern="1200" smtClean="0">
          <a:solidFill>
            <a:schemeClr val="tx1"/>
          </a:solidFill>
          <a:latin typeface="+mn-lt"/>
          <a:ea typeface="+mn-ea"/>
          <a:cs typeface="+mn-cs"/>
        </a:defRPr>
      </a:lvl7pPr>
      <a:lvl8pPr marL="1508685" indent="-137153" algn="l" rtl="0" eaLnBrk="1" latinLnBrk="0" hangingPunct="1">
        <a:spcBef>
          <a:spcPts val="225"/>
        </a:spcBef>
        <a:buClr>
          <a:prstClr val="white">
            <a:shade val="50000"/>
          </a:prstClr>
        </a:buClr>
        <a:buSzPct val="75000"/>
        <a:buFont typeface="Wingdings 3"/>
        <a:buChar char=""/>
        <a:defRPr kumimoji="0" lang="en-US" sz="1051" kern="1200" smtClean="0">
          <a:solidFill>
            <a:schemeClr val="tx1"/>
          </a:solidFill>
          <a:latin typeface="+mn-lt"/>
          <a:ea typeface="+mn-ea"/>
          <a:cs typeface="+mn-cs"/>
        </a:defRPr>
      </a:lvl8pPr>
      <a:lvl9pPr marL="1645838" indent="-137153"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883" algn="l" rtl="0" eaLnBrk="1" latinLnBrk="0" hangingPunct="1">
        <a:defRPr kumimoji="0" kern="1200">
          <a:solidFill>
            <a:schemeClr val="tx1"/>
          </a:solidFill>
          <a:latin typeface="+mn-lt"/>
          <a:ea typeface="+mn-ea"/>
          <a:cs typeface="+mn-cs"/>
        </a:defRPr>
      </a:lvl2pPr>
      <a:lvl3pPr marL="685766" algn="l" rtl="0" eaLnBrk="1" latinLnBrk="0" hangingPunct="1">
        <a:defRPr kumimoji="0" kern="1200">
          <a:solidFill>
            <a:schemeClr val="tx1"/>
          </a:solidFill>
          <a:latin typeface="+mn-lt"/>
          <a:ea typeface="+mn-ea"/>
          <a:cs typeface="+mn-cs"/>
        </a:defRPr>
      </a:lvl3pPr>
      <a:lvl4pPr marL="1028649" algn="l" rtl="0" eaLnBrk="1" latinLnBrk="0" hangingPunct="1">
        <a:defRPr kumimoji="0" kern="1200">
          <a:solidFill>
            <a:schemeClr val="tx1"/>
          </a:solidFill>
          <a:latin typeface="+mn-lt"/>
          <a:ea typeface="+mn-ea"/>
          <a:cs typeface="+mn-cs"/>
        </a:defRPr>
      </a:lvl4pPr>
      <a:lvl5pPr marL="1371532" algn="l" rtl="0" eaLnBrk="1" latinLnBrk="0" hangingPunct="1">
        <a:defRPr kumimoji="0" kern="1200">
          <a:solidFill>
            <a:schemeClr val="tx1"/>
          </a:solidFill>
          <a:latin typeface="+mn-lt"/>
          <a:ea typeface="+mn-ea"/>
          <a:cs typeface="+mn-cs"/>
        </a:defRPr>
      </a:lvl5pPr>
      <a:lvl6pPr marL="1714414" algn="l" rtl="0" eaLnBrk="1" latinLnBrk="0" hangingPunct="1">
        <a:defRPr kumimoji="0" kern="1200">
          <a:solidFill>
            <a:schemeClr val="tx1"/>
          </a:solidFill>
          <a:latin typeface="+mn-lt"/>
          <a:ea typeface="+mn-ea"/>
          <a:cs typeface="+mn-cs"/>
        </a:defRPr>
      </a:lvl6pPr>
      <a:lvl7pPr marL="2057297" algn="l" rtl="0" eaLnBrk="1" latinLnBrk="0" hangingPunct="1">
        <a:defRPr kumimoji="0" kern="1200">
          <a:solidFill>
            <a:schemeClr val="tx1"/>
          </a:solidFill>
          <a:latin typeface="+mn-lt"/>
          <a:ea typeface="+mn-ea"/>
          <a:cs typeface="+mn-cs"/>
        </a:defRPr>
      </a:lvl7pPr>
      <a:lvl8pPr marL="2400180" algn="l" rtl="0" eaLnBrk="1" latinLnBrk="0" hangingPunct="1">
        <a:defRPr kumimoji="0" kern="1200">
          <a:solidFill>
            <a:schemeClr val="tx1"/>
          </a:solidFill>
          <a:latin typeface="+mn-lt"/>
          <a:ea typeface="+mn-ea"/>
          <a:cs typeface="+mn-cs"/>
        </a:defRPr>
      </a:lvl8pPr>
      <a:lvl9pPr marL="2743063"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title"/>
          </p:nvPr>
        </p:nvSpPr>
        <p:spPr>
          <a:xfrm>
            <a:off x="161925" y="144463"/>
            <a:ext cx="8851900" cy="595312"/>
          </a:xfrm>
          <a:prstGeom prst="rect">
            <a:avLst/>
          </a:prstGeom>
          <a:noFill/>
          <a:ln>
            <a:noFill/>
          </a:ln>
        </p:spPr>
        <p:txBody>
          <a:bodyPr spcFirstLastPara="1" wrap="square" lIns="92075" tIns="46025" rIns="92075" bIns="46025" anchor="ctr" anchorCtr="0">
            <a:noAutofit/>
          </a:bodyPr>
          <a:lstStyle>
            <a:lvl1pPr marR="0" lvl="0" algn="l" rtl="0">
              <a:lnSpc>
                <a:spcPct val="90000"/>
              </a:lnSpc>
              <a:spcBef>
                <a:spcPts val="0"/>
              </a:spcBef>
              <a:spcAft>
                <a:spcPts val="0"/>
              </a:spcAft>
              <a:buSzPts val="1400"/>
              <a:buNone/>
              <a:defRPr sz="3200" b="1" i="0" u="none" strike="noStrike" cap="none">
                <a:solidFill>
                  <a:srgbClr val="254061"/>
                </a:solidFill>
                <a:latin typeface="Arial"/>
                <a:ea typeface="Arial"/>
                <a:cs typeface="Arial"/>
                <a:sym typeface="Arial"/>
              </a:defRPr>
            </a:lvl1pPr>
            <a:lvl2pPr marR="0" lvl="1" algn="l" rtl="0">
              <a:lnSpc>
                <a:spcPct val="90000"/>
              </a:lnSpc>
              <a:spcBef>
                <a:spcPts val="0"/>
              </a:spcBef>
              <a:spcAft>
                <a:spcPts val="0"/>
              </a:spcAft>
              <a:buSzPts val="1400"/>
              <a:buNone/>
              <a:defRPr sz="3200" b="1" i="0" u="none" strike="noStrike" cap="none">
                <a:solidFill>
                  <a:srgbClr val="254061"/>
                </a:solidFill>
                <a:latin typeface="Arial"/>
                <a:ea typeface="Arial"/>
                <a:cs typeface="Arial"/>
                <a:sym typeface="Arial"/>
              </a:defRPr>
            </a:lvl2pPr>
            <a:lvl3pPr marR="0" lvl="2" algn="l" rtl="0">
              <a:lnSpc>
                <a:spcPct val="90000"/>
              </a:lnSpc>
              <a:spcBef>
                <a:spcPts val="0"/>
              </a:spcBef>
              <a:spcAft>
                <a:spcPts val="0"/>
              </a:spcAft>
              <a:buSzPts val="1400"/>
              <a:buNone/>
              <a:defRPr sz="3200" b="1" i="0" u="none" strike="noStrike" cap="none">
                <a:solidFill>
                  <a:srgbClr val="254061"/>
                </a:solidFill>
                <a:latin typeface="Arial"/>
                <a:ea typeface="Arial"/>
                <a:cs typeface="Arial"/>
                <a:sym typeface="Arial"/>
              </a:defRPr>
            </a:lvl3pPr>
            <a:lvl4pPr marR="0" lvl="3" algn="l" rtl="0">
              <a:lnSpc>
                <a:spcPct val="90000"/>
              </a:lnSpc>
              <a:spcBef>
                <a:spcPts val="0"/>
              </a:spcBef>
              <a:spcAft>
                <a:spcPts val="0"/>
              </a:spcAft>
              <a:buSzPts val="1400"/>
              <a:buNone/>
              <a:defRPr sz="3200" b="1" i="0" u="none" strike="noStrike" cap="none">
                <a:solidFill>
                  <a:srgbClr val="254061"/>
                </a:solidFill>
                <a:latin typeface="Arial"/>
                <a:ea typeface="Arial"/>
                <a:cs typeface="Arial"/>
                <a:sym typeface="Arial"/>
              </a:defRPr>
            </a:lvl4pPr>
            <a:lvl5pPr marR="0" lvl="4" algn="l" rtl="0">
              <a:lnSpc>
                <a:spcPct val="90000"/>
              </a:lnSpc>
              <a:spcBef>
                <a:spcPts val="0"/>
              </a:spcBef>
              <a:spcAft>
                <a:spcPts val="0"/>
              </a:spcAft>
              <a:buSzPts val="1400"/>
              <a:buNone/>
              <a:defRPr sz="3200" b="1" i="0" u="none" strike="noStrike" cap="none">
                <a:solidFill>
                  <a:srgbClr val="254061"/>
                </a:solidFill>
                <a:latin typeface="Arial"/>
                <a:ea typeface="Arial"/>
                <a:cs typeface="Arial"/>
                <a:sym typeface="Arial"/>
              </a:defRPr>
            </a:lvl5pPr>
            <a:lvl6pPr marR="0" lvl="5" algn="l" rtl="0">
              <a:lnSpc>
                <a:spcPct val="90000"/>
              </a:lnSpc>
              <a:spcBef>
                <a:spcPts val="0"/>
              </a:spcBef>
              <a:spcAft>
                <a:spcPts val="0"/>
              </a:spcAft>
              <a:buSzPts val="1400"/>
              <a:buNone/>
              <a:defRPr sz="3200" b="0" i="0" u="none" strike="noStrike" cap="none">
                <a:solidFill>
                  <a:schemeClr val="hlink"/>
                </a:solidFill>
                <a:latin typeface="Tahoma"/>
                <a:ea typeface="Tahoma"/>
                <a:cs typeface="Tahoma"/>
                <a:sym typeface="Tahoma"/>
              </a:defRPr>
            </a:lvl6pPr>
            <a:lvl7pPr marR="0" lvl="6" algn="l" rtl="0">
              <a:lnSpc>
                <a:spcPct val="90000"/>
              </a:lnSpc>
              <a:spcBef>
                <a:spcPts val="0"/>
              </a:spcBef>
              <a:spcAft>
                <a:spcPts val="0"/>
              </a:spcAft>
              <a:buSzPts val="1400"/>
              <a:buNone/>
              <a:defRPr sz="3200" b="0" i="0" u="none" strike="noStrike" cap="none">
                <a:solidFill>
                  <a:schemeClr val="hlink"/>
                </a:solidFill>
                <a:latin typeface="Tahoma"/>
                <a:ea typeface="Tahoma"/>
                <a:cs typeface="Tahoma"/>
                <a:sym typeface="Tahoma"/>
              </a:defRPr>
            </a:lvl7pPr>
            <a:lvl8pPr marR="0" lvl="7" algn="l" rtl="0">
              <a:lnSpc>
                <a:spcPct val="90000"/>
              </a:lnSpc>
              <a:spcBef>
                <a:spcPts val="0"/>
              </a:spcBef>
              <a:spcAft>
                <a:spcPts val="0"/>
              </a:spcAft>
              <a:buSzPts val="1400"/>
              <a:buNone/>
              <a:defRPr sz="3200" b="0" i="0" u="none" strike="noStrike" cap="none">
                <a:solidFill>
                  <a:schemeClr val="hlink"/>
                </a:solidFill>
                <a:latin typeface="Tahoma"/>
                <a:ea typeface="Tahoma"/>
                <a:cs typeface="Tahoma"/>
                <a:sym typeface="Tahoma"/>
              </a:defRPr>
            </a:lvl8pPr>
            <a:lvl9pPr marR="0" lvl="8" algn="l" rtl="0">
              <a:lnSpc>
                <a:spcPct val="90000"/>
              </a:lnSpc>
              <a:spcBef>
                <a:spcPts val="0"/>
              </a:spcBef>
              <a:spcAft>
                <a:spcPts val="0"/>
              </a:spcAft>
              <a:buSzPts val="1400"/>
              <a:buNone/>
              <a:defRPr sz="3200" b="0" i="0" u="none" strike="noStrike" cap="none">
                <a:solidFill>
                  <a:schemeClr val="hlink"/>
                </a:solidFill>
                <a:latin typeface="Tahoma"/>
                <a:ea typeface="Tahoma"/>
                <a:cs typeface="Tahoma"/>
                <a:sym typeface="Tahoma"/>
              </a:defRPr>
            </a:lvl9pPr>
          </a:lstStyle>
          <a:p>
            <a:endParaRPr/>
          </a:p>
        </p:txBody>
      </p:sp>
      <p:sp>
        <p:nvSpPr>
          <p:cNvPr id="11" name="Google Shape;11;p28"/>
          <p:cNvSpPr txBox="1">
            <a:spLocks noGrp="1"/>
          </p:cNvSpPr>
          <p:nvPr>
            <p:ph type="body" idx="1"/>
          </p:nvPr>
        </p:nvSpPr>
        <p:spPr>
          <a:xfrm>
            <a:off x="171450" y="801688"/>
            <a:ext cx="8836025" cy="5746750"/>
          </a:xfrm>
          <a:prstGeom prst="rect">
            <a:avLst/>
          </a:prstGeom>
          <a:noFill/>
          <a:ln>
            <a:noFill/>
          </a:ln>
        </p:spPr>
        <p:txBody>
          <a:bodyPr spcFirstLastPara="1" wrap="square" lIns="92075" tIns="46025" rIns="92075" bIns="46025" anchor="t" anchorCtr="0">
            <a:noAutofit/>
          </a:bodyPr>
          <a:lstStyle>
            <a:lvl1pPr marL="457200" marR="0" lvl="0" indent="-406400" algn="l" rtl="0">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endParaRPr/>
          </a:p>
        </p:txBody>
      </p:sp>
      <p:cxnSp>
        <p:nvCxnSpPr>
          <p:cNvPr id="12" name="Google Shape;12;p28"/>
          <p:cNvCxnSpPr/>
          <p:nvPr/>
        </p:nvCxnSpPr>
        <p:spPr>
          <a:xfrm>
            <a:off x="163513" y="684213"/>
            <a:ext cx="8845550" cy="0"/>
          </a:xfrm>
          <a:prstGeom prst="straightConnector1">
            <a:avLst/>
          </a:prstGeom>
          <a:noFill/>
          <a:ln w="57150" cap="flat" cmpd="sng">
            <a:solidFill>
              <a:srgbClr val="C00000"/>
            </a:solidFill>
            <a:prstDash val="solid"/>
            <a:round/>
            <a:headEnd type="none" w="med" len="med"/>
            <a:tailEnd type="none" w="med" len="med"/>
          </a:ln>
        </p:spPr>
      </p:cxnSp>
      <p:pic>
        <p:nvPicPr>
          <p:cNvPr id="13" name="Google Shape;13;p28" descr="UCSDa1"/>
          <p:cNvPicPr preferRelativeResize="0"/>
          <p:nvPr/>
        </p:nvPicPr>
        <p:blipFill rotWithShape="1">
          <a:blip r:embed="rId13">
            <a:alphaModFix/>
          </a:blip>
          <a:srcRect/>
          <a:stretch/>
        </p:blipFill>
        <p:spPr>
          <a:xfrm>
            <a:off x="76200" y="6486525"/>
            <a:ext cx="457200" cy="369888"/>
          </a:xfrm>
          <a:prstGeom prst="rect">
            <a:avLst/>
          </a:prstGeom>
          <a:noFill/>
          <a:ln>
            <a:noFill/>
          </a:ln>
        </p:spPr>
      </p:pic>
      <p:sp>
        <p:nvSpPr>
          <p:cNvPr id="14" name="Google Shape;14;p28"/>
          <p:cNvSpPr txBox="1"/>
          <p:nvPr/>
        </p:nvSpPr>
        <p:spPr>
          <a:xfrm>
            <a:off x="8727112" y="6591080"/>
            <a:ext cx="40267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pic>
        <p:nvPicPr>
          <p:cNvPr id="15" name="Google Shape;15;p28"/>
          <p:cNvPicPr preferRelativeResize="0"/>
          <p:nvPr/>
        </p:nvPicPr>
        <p:blipFill rotWithShape="1">
          <a:blip r:embed="rId14">
            <a:alphaModFix/>
          </a:blip>
          <a:srcRect l="66115" r="22865"/>
          <a:stretch/>
        </p:blipFill>
        <p:spPr>
          <a:xfrm>
            <a:off x="533400" y="6486525"/>
            <a:ext cx="483021" cy="369888"/>
          </a:xfrm>
          <a:prstGeom prst="rect">
            <a:avLst/>
          </a:prstGeom>
          <a:noFill/>
          <a:ln>
            <a:noFill/>
          </a:ln>
        </p:spPr>
      </p:pic>
      <p:sp>
        <p:nvSpPr>
          <p:cNvPr id="16" name="Google Shape;16;p28"/>
          <p:cNvSpPr txBox="1"/>
          <p:nvPr/>
        </p:nvSpPr>
        <p:spPr>
          <a:xfrm>
            <a:off x="3886200" y="6626126"/>
            <a:ext cx="4935858"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ASP-DAC 2024 Tutorial: CircuitOps and OpenROAD: Unleashing ML EDA for Research and Education</a:t>
            </a:r>
            <a:endParaRPr/>
          </a:p>
        </p:txBody>
      </p:sp>
    </p:spTree>
    <p:extLst>
      <p:ext uri="{BB962C8B-B14F-4D97-AF65-F5344CB8AC3E}">
        <p14:creationId xmlns:p14="http://schemas.microsoft.com/office/powerpoint/2010/main" val="4267374053"/>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ASU-VDA-Lab/ASP-DAC24-Tutorial" TargetMode="External"/><Relationship Id="rId5" Type="http://schemas.openxmlformats.org/officeDocument/2006/relationships/hyperlink" Target="https://bit.ly/3SrE827"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theopenroadproject.org/openroad_event/new-openroad-rtl-to-gds-v1-0-expectations/" TargetMode="External"/><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hyperlink" Target="https://theopenroadproject.org/openroad_event/a-post-route-timing-evaluation-flow-with-openrcx-is-available/" TargetMode="External"/><Relationship Id="rId10" Type="http://schemas.openxmlformats.org/officeDocument/2006/relationships/image" Target="../media/image17.png"/><Relationship Id="rId4" Type="http://schemas.openxmlformats.org/officeDocument/2006/relationships/hyperlink" Target="https://theopenroadproject.org/openroad_event/new-openroad-safe-names-conventions-v1-0/" TargetMode="Externa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wvPZREaP7E0&amp;t=2652s" TargetMode="External"/><Relationship Id="rId3" Type="http://schemas.openxmlformats.org/officeDocument/2006/relationships/hyperlink" Target="https://github.com/The-OpenROAD-Project" TargetMode="External"/><Relationship Id="rId7" Type="http://schemas.openxmlformats.org/officeDocument/2006/relationships/hyperlink" Target="https://skywater-pdk.slack.com/archives/C0161A4A59V"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hyperlink" Target="https://openroad.readthedocs.io/en/latest/main/README.html" TargetMode="External"/><Relationship Id="rId5" Type="http://schemas.openxmlformats.org/officeDocument/2006/relationships/hyperlink" Target="https://github.com/The-OpenROAD-Project/OpenROAD" TargetMode="External"/><Relationship Id="rId4" Type="http://schemas.openxmlformats.org/officeDocument/2006/relationships/hyperlink" Target="https://github.com/The-OpenROAD-Project/OpenROAD-flow-scripts" TargetMode="External"/><Relationship Id="rId9" Type="http://schemas.openxmlformats.org/officeDocument/2006/relationships/hyperlink" Target="https://theopenroadproject.org/video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vlsicad.ucsd.edu/Publications/Conferences/352/c352.pdf" TargetMode="External"/><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hyperlink" Target="https://vlsicad.ucsd.edu/Publications/Conferences/356/c356_slide.pptx" TargetMode="External"/><Relationship Id="rId4" Type="http://schemas.openxmlformats.org/officeDocument/2006/relationships/hyperlink" Target="https://vlsicad.ucsd.edu/Publications/Conferences/356/c356.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vlsicad.ucsd.edu/Publications/Conferences/311/c311.pdf"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vlsicad.ucsd.edu/Publications/Conferences/325/c325.pd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vlsicad.ucsd.edu/Publications/Conferences/327/c327.pdf"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hyperlink" Target="https://vlsicad.ucsd.edu/Publications/Conferences/390/c390.pptx"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github.com/NVlabs/CircuitOps" TargetMode="External"/><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30.xml"/><Relationship Id="rId7" Type="http://schemas.openxmlformats.org/officeDocument/2006/relationships/image" Target="../media/image45.png"/><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31.xml"/><Relationship Id="rId7" Type="http://schemas.openxmlformats.org/officeDocument/2006/relationships/image" Target="../media/image46.png"/><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bit.ly/3SrE827"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hyperlink" Target="https://bit.ly/3SrE827"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vlsicad.ucsd.edu/NEWS22/Synopsys-APUP-v3-ACTUAL-NOBACKUP.pptx"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g"/></Relationships>
</file>

<file path=ppt/slides/_rels/slide6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hyperlink" Target="https://github.com/ASU-VDA-Lab/ML-for-IR-drop" TargetMode="External"/><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hyperlink" Target="https://github.com/UMN-EDA/BeGAN-benchmarks"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github.com/circuitnet/CircuitNet"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github.com/ieee-ceda-datc/datc-rdf-Metrics4ML" TargetMode="External"/><Relationship Id="rId5" Type="http://schemas.openxmlformats.org/officeDocument/2006/relationships/hyperlink" Target="https://github.com/ieee-ceda-datc/datc-rdf-calibrations" TargetMode="Externa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hyperlink" Target="mailto:is338@drexel.edu"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hyperlink" Target="mailto:is338@drexel.edu"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sites.google.com/view/ml4eda/home"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hyperlink" Target="https://si2.org/titan/"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arxiv.org/pdf/2308.10204.pdf" TargetMode="External"/></Relationships>
</file>

<file path=ppt/slides/_rels/slide7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hyperlink" Target="https://arxiv.org/pdf/2308.10204.pdf" TargetMode="External"/><Relationship Id="rId4" Type="http://schemas.openxmlformats.org/officeDocument/2006/relationships/image" Target="../media/image96.emf"/></Relationships>
</file>

<file path=ppt/slides/_rels/slide77.xml.rels><?xml version="1.0" encoding="UTF-8" standalone="yes"?>
<Relationships xmlns="http://schemas.openxmlformats.org/package/2006/relationships"><Relationship Id="rId3" Type="http://schemas.openxmlformats.org/officeDocument/2006/relationships/hyperlink" Target="https://mlcad.org/symposium/"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ASU-VDA-Lab/ASP-DAC24-Tutorial"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mailto:abk@ucsd.edu"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hyperlink" Target="mailto:bingyuew@asu.edu" TargetMode="External"/><Relationship Id="rId4" Type="http://schemas.openxmlformats.org/officeDocument/2006/relationships/hyperlink" Target="mailto:vachhabr@asu.edu"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0" y="1594104"/>
            <a:ext cx="9144000" cy="1524000"/>
          </a:xfrm>
          <a:prstGeom prst="rect">
            <a:avLst/>
          </a:prstGeom>
          <a:noFill/>
          <a:ln>
            <a:noFill/>
          </a:ln>
        </p:spPr>
        <p:txBody>
          <a:bodyPr spcFirstLastPara="1" wrap="square" lIns="92075" tIns="46025" rIns="92075" bIns="46025" anchor="ctr" anchorCtr="0">
            <a:noAutofit/>
          </a:bodyPr>
          <a:lstStyle/>
          <a:p>
            <a:pPr marL="0" lvl="0" indent="0" algn="ctr" rtl="0">
              <a:lnSpc>
                <a:spcPct val="128000"/>
              </a:lnSpc>
              <a:spcBef>
                <a:spcPts val="0"/>
              </a:spcBef>
              <a:spcAft>
                <a:spcPts val="0"/>
              </a:spcAft>
              <a:buNone/>
            </a:pPr>
            <a:r>
              <a:rPr lang="en-US" sz="3600" dirty="0" err="1"/>
              <a:t>CircuitOps</a:t>
            </a:r>
            <a:r>
              <a:rPr lang="en-US" sz="3600" dirty="0"/>
              <a:t> and OpenROAD: Unleashing ML EDA for Research and Education </a:t>
            </a:r>
            <a:endParaRPr sz="3200" dirty="0"/>
          </a:p>
        </p:txBody>
      </p:sp>
      <p:sp>
        <p:nvSpPr>
          <p:cNvPr id="110" name="Google Shape;110;p1"/>
          <p:cNvSpPr txBox="1">
            <a:spLocks noGrp="1"/>
          </p:cNvSpPr>
          <p:nvPr>
            <p:ph type="subTitle" idx="1"/>
          </p:nvPr>
        </p:nvSpPr>
        <p:spPr>
          <a:xfrm>
            <a:off x="-152400" y="3733801"/>
            <a:ext cx="9448800" cy="1676399"/>
          </a:xfrm>
          <a:prstGeom prst="rect">
            <a:avLst/>
          </a:prstGeom>
          <a:noFill/>
          <a:ln>
            <a:noFill/>
          </a:ln>
        </p:spPr>
        <p:txBody>
          <a:bodyPr spcFirstLastPara="1" wrap="square" lIns="92075" tIns="46025" rIns="92075" bIns="46025" anchor="t" anchorCtr="0">
            <a:noAutofit/>
          </a:bodyPr>
          <a:lstStyle/>
          <a:p>
            <a:pPr marL="533400" lvl="0" indent="-533400" algn="ctr" rtl="0">
              <a:lnSpc>
                <a:spcPct val="100000"/>
              </a:lnSpc>
              <a:spcBef>
                <a:spcPts val="0"/>
              </a:spcBef>
              <a:spcAft>
                <a:spcPts val="0"/>
              </a:spcAft>
              <a:buSzPts val="2000"/>
              <a:buFont typeface="Arial"/>
              <a:buNone/>
            </a:pPr>
            <a:r>
              <a:rPr lang="en-US" sz="2000" b="0"/>
              <a:t>Andrew B. Kahng, UCSD </a:t>
            </a:r>
            <a:endParaRPr/>
          </a:p>
          <a:p>
            <a:pPr marL="533400" lvl="0" indent="-533400" algn="ctr" rtl="0">
              <a:lnSpc>
                <a:spcPct val="100000"/>
              </a:lnSpc>
              <a:spcBef>
                <a:spcPts val="0"/>
              </a:spcBef>
              <a:spcAft>
                <a:spcPts val="0"/>
              </a:spcAft>
              <a:buSzPts val="2000"/>
              <a:buFont typeface="Arial"/>
              <a:buNone/>
            </a:pPr>
            <a:r>
              <a:rPr lang="en-US" sz="2000" b="0"/>
              <a:t>Vidya A. Chhabria, ASU</a:t>
            </a:r>
            <a:endParaRPr/>
          </a:p>
          <a:p>
            <a:pPr marL="533400" lvl="0" indent="-533400" algn="ctr" rtl="0">
              <a:lnSpc>
                <a:spcPct val="100000"/>
              </a:lnSpc>
              <a:spcBef>
                <a:spcPts val="0"/>
              </a:spcBef>
              <a:spcAft>
                <a:spcPts val="0"/>
              </a:spcAft>
              <a:buSzPts val="2000"/>
              <a:buFont typeface="Arial"/>
              <a:buNone/>
            </a:pPr>
            <a:r>
              <a:rPr lang="en-US" sz="2000" b="0"/>
              <a:t>Bing-Yue Wu, ASU</a:t>
            </a:r>
            <a:endParaRPr/>
          </a:p>
        </p:txBody>
      </p:sp>
      <p:pic>
        <p:nvPicPr>
          <p:cNvPr id="111" name="Google Shape;111;p1"/>
          <p:cNvPicPr preferRelativeResize="0"/>
          <p:nvPr/>
        </p:nvPicPr>
        <p:blipFill rotWithShape="1">
          <a:blip r:embed="rId3">
            <a:alphaModFix/>
          </a:blip>
          <a:srcRect/>
          <a:stretch/>
        </p:blipFill>
        <p:spPr>
          <a:xfrm>
            <a:off x="1752600" y="5138893"/>
            <a:ext cx="4840644" cy="408467"/>
          </a:xfrm>
          <a:prstGeom prst="rect">
            <a:avLst/>
          </a:prstGeom>
          <a:noFill/>
          <a:ln>
            <a:noFill/>
          </a:ln>
        </p:spPr>
      </p:pic>
      <p:pic>
        <p:nvPicPr>
          <p:cNvPr id="112" name="Google Shape;112;p1"/>
          <p:cNvPicPr preferRelativeResize="0"/>
          <p:nvPr/>
        </p:nvPicPr>
        <p:blipFill rotWithShape="1">
          <a:blip r:embed="rId4">
            <a:alphaModFix/>
          </a:blip>
          <a:srcRect/>
          <a:stretch/>
        </p:blipFill>
        <p:spPr>
          <a:xfrm>
            <a:off x="6629400" y="5138893"/>
            <a:ext cx="1223513" cy="340315"/>
          </a:xfrm>
          <a:prstGeom prst="rect">
            <a:avLst/>
          </a:prstGeom>
          <a:noFill/>
          <a:ln>
            <a:noFill/>
          </a:ln>
        </p:spPr>
      </p:pic>
      <p:sp>
        <p:nvSpPr>
          <p:cNvPr id="113" name="Google Shape;113;p1"/>
          <p:cNvSpPr txBox="1"/>
          <p:nvPr/>
        </p:nvSpPr>
        <p:spPr>
          <a:xfrm>
            <a:off x="381000" y="282714"/>
            <a:ext cx="8534400" cy="707846"/>
          </a:xfrm>
          <a:prstGeom prst="rect">
            <a:avLst/>
          </a:prstGeom>
          <a:solidFill>
            <a:srgbClr val="FFFF00"/>
          </a:solidFill>
          <a:ln w="57150"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dirty="0">
                <a:solidFill>
                  <a:schemeClr val="dk1"/>
                </a:solidFill>
                <a:latin typeface="Tahoma"/>
                <a:ea typeface="Tahoma"/>
                <a:cs typeface="Tahoma"/>
                <a:sym typeface="Tahoma"/>
              </a:rPr>
              <a:t>QuickStart: </a:t>
            </a:r>
            <a:r>
              <a:rPr lang="en-US" sz="2000" b="1" i="0" u="none" strike="noStrike" cap="none" dirty="0">
                <a:solidFill>
                  <a:schemeClr val="dk1"/>
                </a:solidFill>
                <a:latin typeface="Tahoma"/>
                <a:ea typeface="Tahoma"/>
                <a:cs typeface="Tahoma"/>
                <a:sym typeface="Tahoma"/>
                <a:hlinkClick r:id="rId5"/>
              </a:rPr>
              <a:t>https://bit.ly/3SrE827</a:t>
            </a:r>
            <a:r>
              <a:rPr lang="en-US" sz="2000" b="1" i="0" u="sng" strike="noStrike" cap="none" dirty="0">
                <a:solidFill>
                  <a:schemeClr val="dk1"/>
                </a:solidFill>
                <a:latin typeface="Tahoma"/>
                <a:ea typeface="Tahoma"/>
                <a:cs typeface="Tahoma"/>
                <a:sym typeface="Tahoma"/>
              </a:rPr>
              <a:t> </a:t>
            </a:r>
            <a:r>
              <a:rPr lang="en-US" sz="2000" b="1" i="0" u="none" strike="noStrike" cap="none" dirty="0">
                <a:solidFill>
                  <a:schemeClr val="dk1"/>
                </a:solidFill>
                <a:latin typeface="Tahoma"/>
                <a:ea typeface="Tahoma"/>
                <a:cs typeface="Tahoma"/>
                <a:sym typeface="Tahoma"/>
              </a:rPr>
              <a:t> </a:t>
            </a:r>
            <a:r>
              <a:rPr lang="en-US" sz="2000" b="0" i="0" u="none" strike="noStrike" cap="none" dirty="0">
                <a:solidFill>
                  <a:schemeClr val="dk1"/>
                </a:solidFill>
                <a:latin typeface="Tahoma"/>
                <a:ea typeface="Tahoma"/>
                <a:cs typeface="Tahoma"/>
                <a:sym typeface="Tahoma"/>
              </a:rPr>
              <a:t>Please follow these instructions to prepare for your participation in the hands-on parts of today’s tutorial ! </a:t>
            </a:r>
            <a:endParaRPr dirty="0"/>
          </a:p>
        </p:txBody>
      </p:sp>
      <p:sp>
        <p:nvSpPr>
          <p:cNvPr id="5" name="TextBox 4">
            <a:extLst>
              <a:ext uri="{FF2B5EF4-FFF2-40B4-BE49-F238E27FC236}">
                <a16:creationId xmlns:a16="http://schemas.microsoft.com/office/drawing/2014/main" id="{711E43B2-1031-037D-AA97-F101F1F3CE11}"/>
              </a:ext>
            </a:extLst>
          </p:cNvPr>
          <p:cNvSpPr txBox="1"/>
          <p:nvPr/>
        </p:nvSpPr>
        <p:spPr>
          <a:xfrm>
            <a:off x="1905000" y="1078428"/>
            <a:ext cx="6241648" cy="369332"/>
          </a:xfrm>
          <a:prstGeom prst="rect">
            <a:avLst/>
          </a:prstGeom>
          <a:noFill/>
        </p:spPr>
        <p:txBody>
          <a:bodyPr wrap="square">
            <a:spAutoFit/>
          </a:bodyPr>
          <a:lstStyle/>
          <a:p>
            <a:r>
              <a:rPr lang="en-US" dirty="0">
                <a:hlinkClick r:id="rId6"/>
              </a:rPr>
              <a:t>https://github.com/ASU-VDA-Lab/ASP-DAC24-Tutorial</a:t>
            </a:r>
            <a:r>
              <a:rPr lang="en-US" dirty="0"/>
              <a:t> </a:t>
            </a:r>
          </a:p>
        </p:txBody>
      </p:sp>
      <p:pic>
        <p:nvPicPr>
          <p:cNvPr id="7" name="Picture 6">
            <a:extLst>
              <a:ext uri="{FF2B5EF4-FFF2-40B4-BE49-F238E27FC236}">
                <a16:creationId xmlns:a16="http://schemas.microsoft.com/office/drawing/2014/main" id="{812A355A-7BA3-5A98-4A1C-6AFF32177EAB}"/>
              </a:ext>
            </a:extLst>
          </p:cNvPr>
          <p:cNvPicPr>
            <a:picLocks noChangeAspect="1"/>
          </p:cNvPicPr>
          <p:nvPr/>
        </p:nvPicPr>
        <p:blipFill>
          <a:blip r:embed="rId7"/>
          <a:stretch>
            <a:fillRect/>
          </a:stretch>
        </p:blipFill>
        <p:spPr>
          <a:xfrm>
            <a:off x="152400" y="3463273"/>
            <a:ext cx="1600200" cy="1533893"/>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0"/>
          <p:cNvPicPr preferRelativeResize="0"/>
          <p:nvPr/>
        </p:nvPicPr>
        <p:blipFill rotWithShape="1">
          <a:blip r:embed="rId3">
            <a:alphaModFix/>
          </a:blip>
          <a:srcRect/>
          <a:stretch/>
        </p:blipFill>
        <p:spPr>
          <a:xfrm rot="10800000" flipH="1">
            <a:off x="2385822" y="1840645"/>
            <a:ext cx="2094125" cy="2077651"/>
          </a:xfrm>
          <a:prstGeom prst="rect">
            <a:avLst/>
          </a:prstGeom>
          <a:noFill/>
          <a:ln>
            <a:noFill/>
          </a:ln>
        </p:spPr>
      </p:pic>
      <p:pic>
        <p:nvPicPr>
          <p:cNvPr id="178" name="Google Shape;178;p10"/>
          <p:cNvPicPr preferRelativeResize="0"/>
          <p:nvPr/>
        </p:nvPicPr>
        <p:blipFill rotWithShape="1">
          <a:blip r:embed="rId4">
            <a:alphaModFix/>
          </a:blip>
          <a:srcRect/>
          <a:stretch/>
        </p:blipFill>
        <p:spPr>
          <a:xfrm>
            <a:off x="130613" y="1850056"/>
            <a:ext cx="2094127" cy="2092251"/>
          </a:xfrm>
          <a:prstGeom prst="rect">
            <a:avLst/>
          </a:prstGeom>
          <a:noFill/>
          <a:ln>
            <a:noFill/>
          </a:ln>
        </p:spPr>
      </p:pic>
      <p:pic>
        <p:nvPicPr>
          <p:cNvPr id="179" name="Google Shape;179;p10"/>
          <p:cNvPicPr preferRelativeResize="0"/>
          <p:nvPr/>
        </p:nvPicPr>
        <p:blipFill rotWithShape="1">
          <a:blip r:embed="rId5">
            <a:alphaModFix/>
          </a:blip>
          <a:srcRect/>
          <a:stretch/>
        </p:blipFill>
        <p:spPr>
          <a:xfrm>
            <a:off x="6652025" y="1626222"/>
            <a:ext cx="2324598" cy="2297970"/>
          </a:xfrm>
          <a:prstGeom prst="rect">
            <a:avLst/>
          </a:prstGeom>
          <a:noFill/>
          <a:ln>
            <a:noFill/>
          </a:ln>
        </p:spPr>
      </p:pic>
      <p:pic>
        <p:nvPicPr>
          <p:cNvPr id="180" name="Google Shape;180;p10"/>
          <p:cNvPicPr preferRelativeResize="0"/>
          <p:nvPr/>
        </p:nvPicPr>
        <p:blipFill rotWithShape="1">
          <a:blip r:embed="rId6">
            <a:alphaModFix/>
          </a:blip>
          <a:srcRect l="12291" t="3483"/>
          <a:stretch/>
        </p:blipFill>
        <p:spPr>
          <a:xfrm>
            <a:off x="5052588" y="2759621"/>
            <a:ext cx="1518297" cy="1521490"/>
          </a:xfrm>
          <a:prstGeom prst="rect">
            <a:avLst/>
          </a:prstGeom>
          <a:noFill/>
          <a:ln>
            <a:noFill/>
          </a:ln>
        </p:spPr>
      </p:pic>
      <p:sp>
        <p:nvSpPr>
          <p:cNvPr id="181" name="Google Shape;181;p10"/>
          <p:cNvSpPr/>
          <p:nvPr/>
        </p:nvSpPr>
        <p:spPr>
          <a:xfrm>
            <a:off x="6767492" y="1736818"/>
            <a:ext cx="497165" cy="463496"/>
          </a:xfrm>
          <a:prstGeom prst="rect">
            <a:avLst/>
          </a:prstGeom>
          <a:noFill/>
          <a:ln w="38100" cap="flat" cmpd="sng">
            <a:solidFill>
              <a:schemeClr val="dk1"/>
            </a:solidFill>
            <a:prstDash val="solid"/>
            <a:round/>
            <a:headEnd type="none" w="sm" len="sm"/>
            <a:tailEnd type="none" w="sm" len="sm"/>
          </a:ln>
        </p:spPr>
        <p:txBody>
          <a:bodyPr spcFirstLastPara="1" wrap="square" lIns="51425" tIns="25700" rIns="51425" bIns="2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2" name="Google Shape;182;p10"/>
          <p:cNvSpPr/>
          <p:nvPr/>
        </p:nvSpPr>
        <p:spPr>
          <a:xfrm>
            <a:off x="5052588" y="2759620"/>
            <a:ext cx="1518297" cy="1521490"/>
          </a:xfrm>
          <a:prstGeom prst="rect">
            <a:avLst/>
          </a:prstGeom>
          <a:noFill/>
          <a:ln w="38100" cap="flat" cmpd="sng">
            <a:solidFill>
              <a:schemeClr val="dk1"/>
            </a:solidFill>
            <a:prstDash val="solid"/>
            <a:round/>
            <a:headEnd type="none" w="sm" len="sm"/>
            <a:tailEnd type="none" w="sm" len="sm"/>
          </a:ln>
        </p:spPr>
        <p:txBody>
          <a:bodyPr spcFirstLastPara="1" wrap="square" lIns="51425" tIns="25700" rIns="51425" bIns="2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3" name="Google Shape;183;p10"/>
          <p:cNvSpPr txBox="1"/>
          <p:nvPr/>
        </p:nvSpPr>
        <p:spPr>
          <a:xfrm>
            <a:off x="5087896" y="4336131"/>
            <a:ext cx="1658812" cy="34624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50" b="0" i="0" u="none" strike="noStrike" kern="0" cap="none" spc="0" normalizeH="0" baseline="0" noProof="0">
                <a:ln>
                  <a:noFill/>
                </a:ln>
                <a:solidFill>
                  <a:srgbClr val="000000"/>
                </a:solidFill>
                <a:effectLst/>
                <a:uLnTx/>
                <a:uFillTx/>
                <a:latin typeface="Tahoma"/>
                <a:ea typeface="Tahoma"/>
                <a:cs typeface="Tahoma"/>
                <a:sym typeface="Tahoma"/>
              </a:rPr>
              <a:t>OpenTitan SoC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84" name="Google Shape;184;p10"/>
          <p:cNvCxnSpPr/>
          <p:nvPr/>
        </p:nvCxnSpPr>
        <p:spPr>
          <a:xfrm flipH="1">
            <a:off x="6254163" y="2048551"/>
            <a:ext cx="397863" cy="619504"/>
          </a:xfrm>
          <a:prstGeom prst="straightConnector1">
            <a:avLst/>
          </a:prstGeom>
          <a:noFill/>
          <a:ln w="38100" cap="flat" cmpd="sng">
            <a:solidFill>
              <a:srgbClr val="0000FF"/>
            </a:solidFill>
            <a:prstDash val="solid"/>
            <a:round/>
            <a:headEnd type="none" w="sm" len="sm"/>
            <a:tailEnd type="triangle" w="med" len="med"/>
          </a:ln>
          <a:effectLst>
            <a:outerShdw blurRad="40000" dist="20000" dir="5400000" rotWithShape="0">
              <a:srgbClr val="000000">
                <a:alpha val="37647"/>
              </a:srgbClr>
            </a:outerShdw>
          </a:effectLst>
        </p:spPr>
      </p:cxnSp>
      <p:sp>
        <p:nvSpPr>
          <p:cNvPr id="185" name="Google Shape;185;p10"/>
          <p:cNvSpPr txBox="1"/>
          <p:nvPr/>
        </p:nvSpPr>
        <p:spPr>
          <a:xfrm>
            <a:off x="968082" y="4763393"/>
            <a:ext cx="2789426" cy="73866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a:ln>
                  <a:noFill/>
                </a:ln>
                <a:solidFill>
                  <a:srgbClr val="000000"/>
                </a:solidFill>
                <a:effectLst/>
                <a:uLnTx/>
                <a:uFillTx/>
                <a:latin typeface="Tahoma"/>
                <a:ea typeface="Tahoma"/>
                <a:cs typeface="Tahoma"/>
                <a:sym typeface="Tahoma"/>
              </a:rPr>
              <a:t>Army Research Labs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a:ln>
                  <a:noFill/>
                </a:ln>
                <a:solidFill>
                  <a:srgbClr val="000000"/>
                </a:solidFill>
                <a:effectLst/>
                <a:uLnTx/>
                <a:uFillTx/>
                <a:latin typeface="Tahoma"/>
                <a:ea typeface="Tahoma"/>
                <a:cs typeface="Tahoma"/>
                <a:sym typeface="Tahoma"/>
              </a:rPr>
              <a:t>GF55, GF12LP</a:t>
            </a:r>
            <a:endParaRPr kumimoji="0" sz="21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186" name="Google Shape;186;p10"/>
          <p:cNvSpPr txBox="1"/>
          <p:nvPr/>
        </p:nvSpPr>
        <p:spPr>
          <a:xfrm>
            <a:off x="5621359" y="4763392"/>
            <a:ext cx="2789426" cy="73866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a:ln>
                  <a:noFill/>
                </a:ln>
                <a:solidFill>
                  <a:srgbClr val="000000"/>
                </a:solidFill>
                <a:effectLst/>
                <a:uLnTx/>
                <a:uFillTx/>
                <a:latin typeface="Tahoma"/>
                <a:ea typeface="Tahoma"/>
                <a:cs typeface="Tahoma"/>
                <a:sym typeface="Tahoma"/>
              </a:rPr>
              <a:t>U. Michigan / FASoC GF12LP </a:t>
            </a:r>
            <a:endParaRPr kumimoji="0" sz="21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187" name="Google Shape;187;p10"/>
          <p:cNvSpPr txBox="1"/>
          <p:nvPr/>
        </p:nvSpPr>
        <p:spPr>
          <a:xfrm>
            <a:off x="296674" y="3992570"/>
            <a:ext cx="1854248" cy="34624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50" b="0" i="0" u="none" strike="noStrike" kern="0" cap="none" spc="0" normalizeH="0" baseline="0" noProof="0">
                <a:ln>
                  <a:noFill/>
                </a:ln>
                <a:solidFill>
                  <a:srgbClr val="000000"/>
                </a:solidFill>
                <a:effectLst/>
                <a:uLnTx/>
                <a:uFillTx/>
                <a:latin typeface="Tahoma"/>
                <a:ea typeface="Tahoma"/>
                <a:cs typeface="Tahoma"/>
                <a:sym typeface="Tahoma"/>
              </a:rPr>
              <a:t>GF55 AI platform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188;p10"/>
          <p:cNvSpPr txBox="1"/>
          <p:nvPr/>
        </p:nvSpPr>
        <p:spPr>
          <a:xfrm>
            <a:off x="2362796" y="3990877"/>
            <a:ext cx="2094125" cy="34624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50" b="0" i="0" u="none" strike="noStrike" kern="0" cap="none" spc="0" normalizeH="0" baseline="0" noProof="0">
                <a:ln>
                  <a:noFill/>
                </a:ln>
                <a:solidFill>
                  <a:srgbClr val="000000"/>
                </a:solidFill>
                <a:effectLst/>
                <a:uLnTx/>
                <a:uFillTx/>
                <a:latin typeface="Tahoma"/>
                <a:ea typeface="Tahoma"/>
                <a:cs typeface="Tahoma"/>
                <a:sym typeface="Tahoma"/>
              </a:rPr>
              <a:t>GF12LP AI tile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189;p10"/>
          <p:cNvSpPr txBox="1">
            <a:spLocks noGrp="1"/>
          </p:cNvSpPr>
          <p:nvPr>
            <p:ph type="title"/>
          </p:nvPr>
        </p:nvSpPr>
        <p:spPr>
          <a:xfrm>
            <a:off x="76200" y="76200"/>
            <a:ext cx="8851900"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latin typeface="Arial"/>
                <a:ea typeface="Arial"/>
                <a:cs typeface="Arial"/>
                <a:sym typeface="Arial"/>
              </a:rPr>
              <a:t>Usage in Advanced Nodes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1"/>
          <p:cNvSpPr txBox="1">
            <a:spLocks noGrp="1"/>
          </p:cNvSpPr>
          <p:nvPr>
            <p:ph type="body" idx="1"/>
          </p:nvPr>
        </p:nvSpPr>
        <p:spPr>
          <a:xfrm>
            <a:off x="5181600" y="914400"/>
            <a:ext cx="4065905" cy="4975999"/>
          </a:xfrm>
          <a:prstGeom prst="rect">
            <a:avLst/>
          </a:prstGeom>
          <a:noFill/>
          <a:ln>
            <a:noFill/>
          </a:ln>
        </p:spPr>
        <p:txBody>
          <a:bodyPr spcFirstLastPara="1" wrap="square" lIns="68550" tIns="34275" rIns="68550" bIns="34275" anchor="t" anchorCtr="0">
            <a:noAutofit/>
          </a:bodyPr>
          <a:lstStyle/>
          <a:p>
            <a:pPr marL="169069" lvl="0" indent="-169069" algn="l" rtl="0">
              <a:lnSpc>
                <a:spcPct val="92000"/>
              </a:lnSpc>
              <a:spcBef>
                <a:spcPts val="600"/>
              </a:spcBef>
              <a:spcAft>
                <a:spcPts val="0"/>
              </a:spcAft>
              <a:buSzPts val="2400"/>
              <a:buFont typeface="Calibri"/>
              <a:buChar char="•"/>
            </a:pPr>
            <a:r>
              <a:rPr lang="en-US" sz="2000" b="1">
                <a:solidFill>
                  <a:srgbClr val="004A17"/>
                </a:solidFill>
              </a:rPr>
              <a:t>Functionality: </a:t>
            </a:r>
            <a:r>
              <a:rPr lang="en-US" sz="2000"/>
              <a:t>600+ tapeouts at 180-12nm</a:t>
            </a:r>
            <a:endParaRPr/>
          </a:p>
          <a:p>
            <a:pPr marL="169069" lvl="0" indent="-169069" algn="l" rtl="0">
              <a:lnSpc>
                <a:spcPct val="92000"/>
              </a:lnSpc>
              <a:spcBef>
                <a:spcPts val="450"/>
              </a:spcBef>
              <a:spcAft>
                <a:spcPts val="0"/>
              </a:spcAft>
              <a:buSzPts val="2400"/>
              <a:buFont typeface="Calibri"/>
              <a:buChar char="•"/>
            </a:pPr>
            <a:r>
              <a:rPr lang="en-US" sz="2000" b="1">
                <a:solidFill>
                  <a:srgbClr val="004A17"/>
                </a:solidFill>
              </a:rPr>
              <a:t>Community: </a:t>
            </a:r>
            <a:r>
              <a:rPr lang="en-US" sz="2000"/>
              <a:t>OpenROAD app has &gt;19K commits from 88 contributors</a:t>
            </a:r>
            <a:endParaRPr/>
          </a:p>
          <a:p>
            <a:pPr marL="169069" lvl="0" indent="-169069" algn="l" rtl="0">
              <a:lnSpc>
                <a:spcPct val="92000"/>
              </a:lnSpc>
              <a:spcBef>
                <a:spcPts val="450"/>
              </a:spcBef>
              <a:spcAft>
                <a:spcPts val="0"/>
              </a:spcAft>
              <a:buSzPts val="2400"/>
              <a:buFont typeface="Calibri"/>
              <a:buChar char="•"/>
            </a:pPr>
            <a:r>
              <a:rPr lang="en-US" sz="2000" b="1">
                <a:solidFill>
                  <a:srgbClr val="004A17"/>
                </a:solidFill>
              </a:rPr>
              <a:t>Education and Workforce:  </a:t>
            </a:r>
            <a:r>
              <a:rPr lang="en-US" sz="2000"/>
              <a:t>from high school to graduate level, extension</a:t>
            </a:r>
            <a:endParaRPr/>
          </a:p>
          <a:p>
            <a:pPr marL="0" lvl="0" indent="0" algn="l" rtl="0">
              <a:lnSpc>
                <a:spcPct val="92000"/>
              </a:lnSpc>
              <a:spcBef>
                <a:spcPts val="450"/>
              </a:spcBef>
              <a:spcAft>
                <a:spcPts val="0"/>
              </a:spcAft>
              <a:buSzPts val="2400"/>
              <a:buFont typeface="Arial"/>
              <a:buNone/>
            </a:pPr>
            <a:endParaRPr sz="2000"/>
          </a:p>
          <a:p>
            <a:pPr marL="169069" lvl="0" indent="-169069" algn="l" rtl="0">
              <a:lnSpc>
                <a:spcPct val="92000"/>
              </a:lnSpc>
              <a:spcBef>
                <a:spcPts val="900"/>
              </a:spcBef>
              <a:spcAft>
                <a:spcPts val="0"/>
              </a:spcAft>
              <a:buSzPts val="2400"/>
              <a:buFont typeface="Calibri"/>
              <a:buChar char="•"/>
            </a:pPr>
            <a:r>
              <a:rPr lang="en-US" sz="2000" b="1">
                <a:solidFill>
                  <a:srgbClr val="004A17"/>
                </a:solidFill>
              </a:rPr>
              <a:t>Researchers</a:t>
            </a:r>
            <a:endParaRPr/>
          </a:p>
          <a:p>
            <a:pPr marL="169069" lvl="0" indent="-169069" algn="l" rtl="0">
              <a:lnSpc>
                <a:spcPct val="92000"/>
              </a:lnSpc>
              <a:spcBef>
                <a:spcPts val="450"/>
              </a:spcBef>
              <a:spcAft>
                <a:spcPts val="0"/>
              </a:spcAft>
              <a:buSzPts val="2400"/>
              <a:buFont typeface="Calibri"/>
              <a:buChar char="•"/>
            </a:pPr>
            <a:r>
              <a:rPr lang="en-US" sz="2000" b="1">
                <a:solidFill>
                  <a:srgbClr val="004A17"/>
                </a:solidFill>
              </a:rPr>
              <a:t>Small R&amp;D teams, startups </a:t>
            </a:r>
            <a:endParaRPr/>
          </a:p>
          <a:p>
            <a:pPr marL="0" lvl="0" indent="0" algn="l" rtl="0">
              <a:lnSpc>
                <a:spcPct val="92000"/>
              </a:lnSpc>
              <a:spcBef>
                <a:spcPts val="450"/>
              </a:spcBef>
              <a:spcAft>
                <a:spcPts val="0"/>
              </a:spcAft>
              <a:buSzPts val="2400"/>
              <a:buFont typeface="Arial"/>
              <a:buNone/>
            </a:pPr>
            <a:endParaRPr sz="2000"/>
          </a:p>
          <a:p>
            <a:pPr marL="0" lvl="0" indent="0" algn="l" rtl="0">
              <a:lnSpc>
                <a:spcPct val="92000"/>
              </a:lnSpc>
              <a:spcBef>
                <a:spcPts val="900"/>
              </a:spcBef>
              <a:spcAft>
                <a:spcPts val="0"/>
              </a:spcAft>
              <a:buSzPts val="2400"/>
              <a:buFont typeface="Arial"/>
              <a:buNone/>
            </a:pPr>
            <a:endParaRPr sz="2000" b="1">
              <a:solidFill>
                <a:srgbClr val="004A17"/>
              </a:solidFill>
            </a:endParaRPr>
          </a:p>
        </p:txBody>
      </p:sp>
      <p:sp>
        <p:nvSpPr>
          <p:cNvPr id="195" name="Google Shape;195;p11"/>
          <p:cNvSpPr txBox="1">
            <a:spLocks noGrp="1"/>
          </p:cNvSpPr>
          <p:nvPr>
            <p:ph type="title"/>
          </p:nvPr>
        </p:nvSpPr>
        <p:spPr>
          <a:xfrm>
            <a:off x="161924" y="138326"/>
            <a:ext cx="8982075"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sz="3000">
                <a:latin typeface="Arial"/>
                <a:ea typeface="Arial"/>
                <a:cs typeface="Arial"/>
                <a:sym typeface="Arial"/>
              </a:rPr>
              <a:t>Today: Momentum, “Going Viral”</a:t>
            </a:r>
            <a:endParaRPr sz="1000"/>
          </a:p>
        </p:txBody>
      </p:sp>
      <p:pic>
        <p:nvPicPr>
          <p:cNvPr id="196" name="Google Shape;196;p11"/>
          <p:cNvPicPr preferRelativeResize="0"/>
          <p:nvPr/>
        </p:nvPicPr>
        <p:blipFill rotWithShape="1">
          <a:blip r:embed="rId3">
            <a:alphaModFix/>
          </a:blip>
          <a:srcRect/>
          <a:stretch/>
        </p:blipFill>
        <p:spPr>
          <a:xfrm>
            <a:off x="1816145" y="5543505"/>
            <a:ext cx="5511710" cy="465093"/>
          </a:xfrm>
          <a:prstGeom prst="rect">
            <a:avLst/>
          </a:prstGeom>
          <a:noFill/>
          <a:ln>
            <a:noFill/>
          </a:ln>
        </p:spPr>
      </p:pic>
      <p:pic>
        <p:nvPicPr>
          <p:cNvPr id="197" name="Google Shape;197;p11"/>
          <p:cNvPicPr preferRelativeResize="0"/>
          <p:nvPr/>
        </p:nvPicPr>
        <p:blipFill rotWithShape="1">
          <a:blip r:embed="rId4">
            <a:alphaModFix/>
          </a:blip>
          <a:srcRect/>
          <a:stretch/>
        </p:blipFill>
        <p:spPr>
          <a:xfrm>
            <a:off x="56767" y="953228"/>
            <a:ext cx="5234339" cy="43351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
                                            <p:txEl>
                                              <p:pRg st="0" end="0"/>
                                            </p:txEl>
                                          </p:spTgt>
                                        </p:tgtEl>
                                        <p:attrNameLst>
                                          <p:attrName>style.visibility</p:attrName>
                                        </p:attrNameLst>
                                      </p:cBhvr>
                                      <p:to>
                                        <p:strVal val="visible"/>
                                      </p:to>
                                    </p:set>
                                    <p:animEffect transition="in" filter="fade">
                                      <p:cBhvr>
                                        <p:cTn id="12" dur="500"/>
                                        <p:tgtEl>
                                          <p:spTgt spid="19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
                                            <p:txEl>
                                              <p:pRg st="1" end="1"/>
                                            </p:txEl>
                                          </p:spTgt>
                                        </p:tgtEl>
                                        <p:attrNameLst>
                                          <p:attrName>style.visibility</p:attrName>
                                        </p:attrNameLst>
                                      </p:cBhvr>
                                      <p:to>
                                        <p:strVal val="visible"/>
                                      </p:to>
                                    </p:set>
                                    <p:animEffect transition="in" filter="fade">
                                      <p:cBhvr>
                                        <p:cTn id="17" dur="500"/>
                                        <p:tgtEl>
                                          <p:spTgt spid="19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
                                            <p:txEl>
                                              <p:pRg st="2" end="2"/>
                                            </p:txEl>
                                          </p:spTgt>
                                        </p:tgtEl>
                                        <p:attrNameLst>
                                          <p:attrName>style.visibility</p:attrName>
                                        </p:attrNameLst>
                                      </p:cBhvr>
                                      <p:to>
                                        <p:strVal val="visible"/>
                                      </p:to>
                                    </p:set>
                                    <p:animEffect transition="in" filter="fade">
                                      <p:cBhvr>
                                        <p:cTn id="22" dur="500"/>
                                        <p:tgtEl>
                                          <p:spTgt spid="19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xEl>
                                              <p:pRg st="3" end="3"/>
                                            </p:txEl>
                                          </p:spTgt>
                                        </p:tgtEl>
                                        <p:attrNameLst>
                                          <p:attrName>style.visibility</p:attrName>
                                        </p:attrNameLst>
                                      </p:cBhvr>
                                      <p:to>
                                        <p:strVal val="visible"/>
                                      </p:to>
                                    </p:set>
                                    <p:animEffect transition="in" filter="fade">
                                      <p:cBhvr>
                                        <p:cTn id="27" dur="500"/>
                                        <p:tgtEl>
                                          <p:spTgt spid="19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4">
                                            <p:txEl>
                                              <p:pRg st="4" end="4"/>
                                            </p:txEl>
                                          </p:spTgt>
                                        </p:tgtEl>
                                        <p:attrNameLst>
                                          <p:attrName>style.visibility</p:attrName>
                                        </p:attrNameLst>
                                      </p:cBhvr>
                                      <p:to>
                                        <p:strVal val="visible"/>
                                      </p:to>
                                    </p:set>
                                    <p:animEffect transition="in" filter="fade">
                                      <p:cBhvr>
                                        <p:cTn id="32" dur="500"/>
                                        <p:tgtEl>
                                          <p:spTgt spid="19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4">
                                            <p:txEl>
                                              <p:pRg st="5" end="5"/>
                                            </p:txEl>
                                          </p:spTgt>
                                        </p:tgtEl>
                                        <p:attrNameLst>
                                          <p:attrName>style.visibility</p:attrName>
                                        </p:attrNameLst>
                                      </p:cBhvr>
                                      <p:to>
                                        <p:strVal val="visible"/>
                                      </p:to>
                                    </p:set>
                                    <p:animEffect transition="in" filter="fade">
                                      <p:cBhvr>
                                        <p:cTn id="37" dur="500"/>
                                        <p:tgtEl>
                                          <p:spTgt spid="19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4">
                                            <p:txEl>
                                              <p:pRg st="6" end="6"/>
                                            </p:txEl>
                                          </p:spTgt>
                                        </p:tgtEl>
                                        <p:attrNameLst>
                                          <p:attrName>style.visibility</p:attrName>
                                        </p:attrNameLst>
                                      </p:cBhvr>
                                      <p:to>
                                        <p:strVal val="visible"/>
                                      </p:to>
                                    </p:set>
                                    <p:animEffect transition="in" filter="fade">
                                      <p:cBhvr>
                                        <p:cTn id="42" dur="500"/>
                                        <p:tgtEl>
                                          <p:spTgt spid="19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4">
                                            <p:txEl>
                                              <p:pRg st="7" end="7"/>
                                            </p:txEl>
                                          </p:spTgt>
                                        </p:tgtEl>
                                        <p:attrNameLst>
                                          <p:attrName>style.visibility</p:attrName>
                                        </p:attrNameLst>
                                      </p:cBhvr>
                                      <p:to>
                                        <p:strVal val="visible"/>
                                      </p:to>
                                    </p:set>
                                    <p:animEffect transition="in" filter="fade">
                                      <p:cBhvr>
                                        <p:cTn id="47" dur="500"/>
                                        <p:tgtEl>
                                          <p:spTgt spid="19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12"/>
          <p:cNvSpPr txBox="1">
            <a:spLocks noGrp="1"/>
          </p:cNvSpPr>
          <p:nvPr>
            <p:ph type="title"/>
          </p:nvPr>
        </p:nvSpPr>
        <p:spPr>
          <a:xfrm>
            <a:off x="164432" y="76200"/>
            <a:ext cx="8686800" cy="6858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solidFill>
                  <a:srgbClr val="254061"/>
                </a:solidFill>
              </a:rPr>
              <a:t>“Not Research As Usual”</a:t>
            </a:r>
            <a:endParaRPr/>
          </a:p>
        </p:txBody>
      </p:sp>
      <p:sp>
        <p:nvSpPr>
          <p:cNvPr id="203" name="Google Shape;203;p12"/>
          <p:cNvSpPr txBox="1">
            <a:spLocks noGrp="1"/>
          </p:cNvSpPr>
          <p:nvPr>
            <p:ph type="body" idx="1"/>
          </p:nvPr>
        </p:nvSpPr>
        <p:spPr>
          <a:xfrm>
            <a:off x="0" y="764058"/>
            <a:ext cx="8851232" cy="5486400"/>
          </a:xfrm>
          <a:prstGeom prst="rect">
            <a:avLst/>
          </a:prstGeom>
          <a:noFill/>
          <a:ln>
            <a:noFill/>
          </a:ln>
        </p:spPr>
        <p:txBody>
          <a:bodyPr spcFirstLastPara="1" wrap="square" lIns="68550" tIns="34275" rIns="68550" bIns="34275" anchor="t" anchorCtr="0">
            <a:noAutofit/>
          </a:bodyPr>
          <a:lstStyle/>
          <a:p>
            <a:pPr marL="228600" lvl="0" indent="-228600" algn="l" rtl="0">
              <a:lnSpc>
                <a:spcPct val="85000"/>
              </a:lnSpc>
              <a:spcBef>
                <a:spcPts val="600"/>
              </a:spcBef>
              <a:spcAft>
                <a:spcPts val="0"/>
              </a:spcAft>
              <a:buSzPts val="2000"/>
              <a:buFont typeface="Arial"/>
              <a:buChar char="•"/>
            </a:pPr>
            <a:r>
              <a:rPr lang="en-US" sz="2000"/>
              <a:t>An </a:t>
            </a:r>
            <a:r>
              <a:rPr lang="en-US" sz="2000" b="1"/>
              <a:t>academic</a:t>
            </a:r>
            <a:r>
              <a:rPr lang="en-US" sz="2000"/>
              <a:t> research project, delivering </a:t>
            </a:r>
            <a:r>
              <a:rPr lang="en-US" sz="2000" b="1"/>
              <a:t>tapeout-clean</a:t>
            </a:r>
            <a:r>
              <a:rPr lang="en-US" sz="2000"/>
              <a:t> layout generation for </a:t>
            </a:r>
            <a:r>
              <a:rPr lang="en-US" sz="2000" b="1"/>
              <a:t>commercia</a:t>
            </a:r>
            <a:r>
              <a:rPr lang="en-US" sz="2000"/>
              <a:t>l FinFET nodes in </a:t>
            </a:r>
            <a:r>
              <a:rPr lang="en-US" sz="2000" b="1"/>
              <a:t>permissive open source</a:t>
            </a:r>
            <a:r>
              <a:rPr lang="en-US" sz="2000"/>
              <a:t>, per </a:t>
            </a:r>
            <a:r>
              <a:rPr lang="en-US" sz="2000" b="1"/>
              <a:t>contract</a:t>
            </a:r>
            <a:r>
              <a:rPr lang="en-US" sz="2000"/>
              <a:t> with the U.S. Government</a:t>
            </a:r>
            <a:endParaRPr sz="2000"/>
          </a:p>
          <a:p>
            <a:pPr marL="228600" lvl="0" indent="-101600" algn="l" rtl="0">
              <a:lnSpc>
                <a:spcPct val="85000"/>
              </a:lnSpc>
              <a:spcBef>
                <a:spcPts val="600"/>
              </a:spcBef>
              <a:spcAft>
                <a:spcPts val="0"/>
              </a:spcAft>
              <a:buSzPts val="2000"/>
              <a:buFont typeface="Arial"/>
              <a:buNone/>
            </a:pPr>
            <a:endParaRPr sz="2000"/>
          </a:p>
          <a:p>
            <a:pPr marL="228600" lvl="0" indent="-228600" algn="l" rtl="0">
              <a:lnSpc>
                <a:spcPct val="85000"/>
              </a:lnSpc>
              <a:spcBef>
                <a:spcPts val="600"/>
              </a:spcBef>
              <a:spcAft>
                <a:spcPts val="0"/>
              </a:spcAft>
              <a:buSzPts val="2000"/>
              <a:buFont typeface="Arial"/>
              <a:buChar char="•"/>
            </a:pPr>
            <a:r>
              <a:rPr lang="en-US" sz="2000"/>
              <a:t>🡪 </a:t>
            </a:r>
            <a:r>
              <a:rPr lang="en-US" sz="2000" u="sng">
                <a:solidFill>
                  <a:schemeClr val="hlink"/>
                </a:solidFill>
                <a:hlinkClick r:id="rId3"/>
              </a:rPr>
              <a:t>expectations</a:t>
            </a:r>
            <a:r>
              <a:rPr lang="en-US" sz="2000"/>
              <a:t>, </a:t>
            </a:r>
            <a:r>
              <a:rPr lang="en-US" sz="2000" u="sng">
                <a:solidFill>
                  <a:schemeClr val="hlink"/>
                </a:solidFill>
                <a:hlinkClick r:id="rId4"/>
              </a:rPr>
              <a:t>names</a:t>
            </a:r>
            <a:r>
              <a:rPr lang="en-US" sz="2000"/>
              <a:t>, </a:t>
            </a:r>
            <a:r>
              <a:rPr lang="en-US" sz="2000" u="sng">
                <a:solidFill>
                  <a:schemeClr val="hlink"/>
                </a:solidFill>
                <a:hlinkClick r:id="rId5"/>
              </a:rPr>
              <a:t>“signoff”</a:t>
            </a:r>
            <a:r>
              <a:rPr lang="en-US" sz="2000"/>
              <a:t>, …</a:t>
            </a:r>
            <a:endParaRPr/>
          </a:p>
          <a:p>
            <a:pPr marL="0" lvl="0" indent="0" algn="l" rtl="0">
              <a:lnSpc>
                <a:spcPct val="85000"/>
              </a:lnSpc>
              <a:spcBef>
                <a:spcPts val="600"/>
              </a:spcBef>
              <a:spcAft>
                <a:spcPts val="0"/>
              </a:spcAft>
              <a:buSzPts val="2000"/>
              <a:buFont typeface="Arial"/>
              <a:buNone/>
            </a:pPr>
            <a:endParaRPr sz="2000" b="1">
              <a:solidFill>
                <a:srgbClr val="FF0000"/>
              </a:solidFill>
            </a:endParaRPr>
          </a:p>
          <a:p>
            <a:pPr marL="228600" lvl="0" indent="-228600" algn="l" rtl="0">
              <a:lnSpc>
                <a:spcPct val="85000"/>
              </a:lnSpc>
              <a:spcBef>
                <a:spcPts val="600"/>
              </a:spcBef>
              <a:spcAft>
                <a:spcPts val="0"/>
              </a:spcAft>
              <a:buSzPts val="2000"/>
              <a:buFont typeface="Arial"/>
              <a:buChar char="•"/>
            </a:pPr>
            <a:r>
              <a:rPr lang="en-US" sz="2000" b="1">
                <a:solidFill>
                  <a:srgbClr val="FF0000"/>
                </a:solidFill>
              </a:rPr>
              <a:t>“Not Research As Usual”</a:t>
            </a:r>
            <a:endParaRPr sz="2000" b="1">
              <a:solidFill>
                <a:srgbClr val="FF0000"/>
              </a:solidFill>
            </a:endParaRPr>
          </a:p>
        </p:txBody>
      </p:sp>
      <p:pic>
        <p:nvPicPr>
          <p:cNvPr id="204" name="Google Shape;204;p12"/>
          <p:cNvPicPr preferRelativeResize="0"/>
          <p:nvPr/>
        </p:nvPicPr>
        <p:blipFill rotWithShape="1">
          <a:blip r:embed="rId6">
            <a:alphaModFix/>
          </a:blip>
          <a:srcRect/>
          <a:stretch/>
        </p:blipFill>
        <p:spPr>
          <a:xfrm>
            <a:off x="4807808" y="1608729"/>
            <a:ext cx="3993682" cy="492868"/>
          </a:xfrm>
          <a:prstGeom prst="rect">
            <a:avLst/>
          </a:prstGeom>
          <a:noFill/>
          <a:ln w="38100" cap="flat" cmpd="sng">
            <a:solidFill>
              <a:srgbClr val="FF0000"/>
            </a:solidFill>
            <a:prstDash val="solid"/>
            <a:round/>
            <a:headEnd type="none" w="sm" len="sm"/>
            <a:tailEnd type="none" w="sm" len="sm"/>
          </a:ln>
        </p:spPr>
      </p:pic>
      <p:pic>
        <p:nvPicPr>
          <p:cNvPr id="205" name="Google Shape;205;p12"/>
          <p:cNvPicPr preferRelativeResize="0"/>
          <p:nvPr/>
        </p:nvPicPr>
        <p:blipFill rotWithShape="1">
          <a:blip r:embed="rId7">
            <a:alphaModFix/>
          </a:blip>
          <a:srcRect/>
          <a:stretch/>
        </p:blipFill>
        <p:spPr>
          <a:xfrm>
            <a:off x="4507566" y="2280631"/>
            <a:ext cx="4293924" cy="492868"/>
          </a:xfrm>
          <a:prstGeom prst="rect">
            <a:avLst/>
          </a:prstGeom>
          <a:noFill/>
          <a:ln w="38100" cap="flat" cmpd="sng">
            <a:solidFill>
              <a:srgbClr val="FF0000"/>
            </a:solidFill>
            <a:prstDash val="solid"/>
            <a:round/>
            <a:headEnd type="none" w="sm" len="sm"/>
            <a:tailEnd type="none" w="sm" len="sm"/>
          </a:ln>
        </p:spPr>
      </p:pic>
      <p:pic>
        <p:nvPicPr>
          <p:cNvPr id="206" name="Google Shape;206;p12"/>
          <p:cNvPicPr preferRelativeResize="0"/>
          <p:nvPr/>
        </p:nvPicPr>
        <p:blipFill rotWithShape="1">
          <a:blip r:embed="rId8">
            <a:alphaModFix/>
          </a:blip>
          <a:srcRect/>
          <a:stretch/>
        </p:blipFill>
        <p:spPr>
          <a:xfrm>
            <a:off x="4266810" y="2958559"/>
            <a:ext cx="4584422" cy="685800"/>
          </a:xfrm>
          <a:prstGeom prst="rect">
            <a:avLst/>
          </a:prstGeom>
          <a:noFill/>
          <a:ln w="38100" cap="flat" cmpd="sng">
            <a:solidFill>
              <a:srgbClr val="FF0000"/>
            </a:solidFill>
            <a:prstDash val="solid"/>
            <a:round/>
            <a:headEnd type="none" w="sm" len="sm"/>
            <a:tailEnd type="none" w="sm" len="sm"/>
          </a:ln>
        </p:spPr>
      </p:pic>
      <p:pic>
        <p:nvPicPr>
          <p:cNvPr id="207" name="Google Shape;207;p12"/>
          <p:cNvPicPr preferRelativeResize="0"/>
          <p:nvPr/>
        </p:nvPicPr>
        <p:blipFill rotWithShape="1">
          <a:blip r:embed="rId9">
            <a:alphaModFix/>
          </a:blip>
          <a:srcRect/>
          <a:stretch/>
        </p:blipFill>
        <p:spPr>
          <a:xfrm>
            <a:off x="164432" y="3407229"/>
            <a:ext cx="3017319" cy="1715251"/>
          </a:xfrm>
          <a:prstGeom prst="rect">
            <a:avLst/>
          </a:prstGeom>
          <a:noFill/>
          <a:ln>
            <a:noFill/>
          </a:ln>
        </p:spPr>
      </p:pic>
      <p:pic>
        <p:nvPicPr>
          <p:cNvPr id="208" name="Google Shape;208;p12"/>
          <p:cNvPicPr preferRelativeResize="0"/>
          <p:nvPr/>
        </p:nvPicPr>
        <p:blipFill rotWithShape="1">
          <a:blip r:embed="rId10">
            <a:alphaModFix/>
          </a:blip>
          <a:srcRect/>
          <a:stretch/>
        </p:blipFill>
        <p:spPr>
          <a:xfrm>
            <a:off x="3418116" y="3774490"/>
            <a:ext cx="5334000" cy="3019879"/>
          </a:xfrm>
          <a:prstGeom prst="rect">
            <a:avLst/>
          </a:prstGeom>
          <a:noFill/>
          <a:ln w="38100" cap="flat" cmpd="sng">
            <a:solidFill>
              <a:srgbClr val="FF0000"/>
            </a:solidFill>
            <a:prstDash val="solid"/>
            <a:round/>
            <a:headEnd type="none" w="sm" len="sm"/>
            <a:tailEnd type="none" w="sm" len="sm"/>
          </a:ln>
        </p:spPr>
      </p:pic>
      <p:sp>
        <p:nvSpPr>
          <p:cNvPr id="209" name="Google Shape;209;p12"/>
          <p:cNvSpPr txBox="1"/>
          <p:nvPr/>
        </p:nvSpPr>
        <p:spPr>
          <a:xfrm>
            <a:off x="179271" y="5538874"/>
            <a:ext cx="3037116" cy="369332"/>
          </a:xfrm>
          <a:prstGeom prst="rect">
            <a:avLst/>
          </a:prstGeom>
          <a:solidFill>
            <a:srgbClr val="FDE9D8"/>
          </a:solidFill>
          <a:ln w="2857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Tahoma"/>
                <a:ea typeface="Tahoma"/>
                <a:cs typeface="Tahoma"/>
                <a:sym typeface="Tahoma"/>
              </a:rPr>
              <a:t>First ERI Summit, July 2018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500"/>
                                        <p:tgtEl>
                                          <p:spTgt spid="208"/>
                                        </p:tgtEl>
                                      </p:cBhvr>
                                    </p:animEffect>
                                  </p:childTnLst>
                                </p:cTn>
                              </p:par>
                              <p:par>
                                <p:cTn id="11" presetID="10" presetClass="entr" presetSubtype="0" fill="hold" nodeType="withEffect">
                                  <p:stCondLst>
                                    <p:cond delay="0"/>
                                  </p:stCondLst>
                                  <p:childTnLst>
                                    <p:set>
                                      <p:cBhvr>
                                        <p:cTn id="12" dur="1" fill="hold">
                                          <p:stCondLst>
                                            <p:cond delay="0"/>
                                          </p:stCondLst>
                                        </p:cTn>
                                        <p:tgtEl>
                                          <p:spTgt spid="209"/>
                                        </p:tgtEl>
                                        <p:attrNameLst>
                                          <p:attrName>style.visibility</p:attrName>
                                        </p:attrNameLst>
                                      </p:cBhvr>
                                      <p:to>
                                        <p:strVal val="visible"/>
                                      </p:to>
                                    </p:set>
                                    <p:animEffect transition="in" filter="fade">
                                      <p:cBhvr>
                                        <p:cTn id="13"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3"/>
          <p:cNvSpPr txBox="1">
            <a:spLocks noGrp="1"/>
          </p:cNvSpPr>
          <p:nvPr>
            <p:ph type="body" idx="1"/>
          </p:nvPr>
        </p:nvSpPr>
        <p:spPr>
          <a:xfrm>
            <a:off x="171450" y="774405"/>
            <a:ext cx="8836025" cy="5943600"/>
          </a:xfrm>
          <a:prstGeom prst="rect">
            <a:avLst/>
          </a:prstGeom>
          <a:noFill/>
          <a:ln>
            <a:noFill/>
          </a:ln>
        </p:spPr>
        <p:txBody>
          <a:bodyPr spcFirstLastPara="1" wrap="square" lIns="91425" tIns="45700" rIns="91425" bIns="45700" anchor="t" anchorCtr="0">
            <a:normAutofit/>
          </a:bodyPr>
          <a:lstStyle/>
          <a:p>
            <a:pPr marL="230188" lvl="0" indent="-230188" algn="l" rtl="0">
              <a:lnSpc>
                <a:spcPct val="85000"/>
              </a:lnSpc>
              <a:spcBef>
                <a:spcPts val="720"/>
              </a:spcBef>
              <a:spcAft>
                <a:spcPts val="0"/>
              </a:spcAft>
              <a:buClr>
                <a:srgbClr val="FF0000"/>
              </a:buClr>
              <a:buSzPts val="2400"/>
              <a:buFont typeface="Arial"/>
              <a:buChar char="•"/>
            </a:pPr>
            <a:r>
              <a:rPr lang="en-US" sz="2400" b="1"/>
              <a:t>Help with curriculum development, sharing, mentoring !</a:t>
            </a:r>
            <a:endParaRPr/>
          </a:p>
        </p:txBody>
      </p:sp>
      <p:sp>
        <p:nvSpPr>
          <p:cNvPr id="216" name="Google Shape;216;p13"/>
          <p:cNvSpPr txBox="1">
            <a:spLocks noGrp="1"/>
          </p:cNvSpPr>
          <p:nvPr>
            <p:ph type="title"/>
          </p:nvPr>
        </p:nvSpPr>
        <p:spPr>
          <a:xfrm>
            <a:off x="130001" y="31750"/>
            <a:ext cx="8836024" cy="59531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Supporting the Next Generation</a:t>
            </a:r>
            <a:endParaRPr/>
          </a:p>
        </p:txBody>
      </p:sp>
      <p:grpSp>
        <p:nvGrpSpPr>
          <p:cNvPr id="217" name="Google Shape;217;p13"/>
          <p:cNvGrpSpPr/>
          <p:nvPr/>
        </p:nvGrpSpPr>
        <p:grpSpPr>
          <a:xfrm>
            <a:off x="60536" y="4724400"/>
            <a:ext cx="4274885" cy="1752600"/>
            <a:chOff x="4430617" y="2821155"/>
            <a:chExt cx="4321352" cy="1771650"/>
          </a:xfrm>
        </p:grpSpPr>
        <p:pic>
          <p:nvPicPr>
            <p:cNvPr id="218" name="Google Shape;218;p13"/>
            <p:cNvPicPr preferRelativeResize="0"/>
            <p:nvPr/>
          </p:nvPicPr>
          <p:blipFill rotWithShape="1">
            <a:blip r:embed="rId3">
              <a:alphaModFix/>
            </a:blip>
            <a:srcRect/>
            <a:stretch/>
          </p:blipFill>
          <p:spPr>
            <a:xfrm>
              <a:off x="7281409" y="2821155"/>
              <a:ext cx="1470560" cy="1771650"/>
            </a:xfrm>
            <a:prstGeom prst="rect">
              <a:avLst/>
            </a:prstGeom>
            <a:noFill/>
            <a:ln w="9525" cap="flat" cmpd="sng">
              <a:solidFill>
                <a:srgbClr val="FF0000"/>
              </a:solidFill>
              <a:prstDash val="solid"/>
              <a:round/>
              <a:headEnd type="none" w="sm" len="sm"/>
              <a:tailEnd type="none" w="sm" len="sm"/>
            </a:ln>
          </p:spPr>
        </p:pic>
        <p:pic>
          <p:nvPicPr>
            <p:cNvPr id="219" name="Google Shape;219;p13"/>
            <p:cNvPicPr preferRelativeResize="0"/>
            <p:nvPr/>
          </p:nvPicPr>
          <p:blipFill rotWithShape="1">
            <a:blip r:embed="rId4">
              <a:alphaModFix/>
            </a:blip>
            <a:srcRect/>
            <a:stretch/>
          </p:blipFill>
          <p:spPr>
            <a:xfrm>
              <a:off x="4430617" y="3114049"/>
              <a:ext cx="2628900" cy="1478756"/>
            </a:xfrm>
            <a:prstGeom prst="rect">
              <a:avLst/>
            </a:prstGeom>
            <a:noFill/>
            <a:ln w="9525" cap="flat" cmpd="sng">
              <a:solidFill>
                <a:srgbClr val="FF0000"/>
              </a:solidFill>
              <a:prstDash val="solid"/>
              <a:round/>
              <a:headEnd type="none" w="sm" len="sm"/>
              <a:tailEnd type="none" w="sm" len="sm"/>
            </a:ln>
          </p:spPr>
        </p:pic>
      </p:grpSp>
      <p:pic>
        <p:nvPicPr>
          <p:cNvPr id="220" name="Google Shape;220;p13"/>
          <p:cNvPicPr preferRelativeResize="0"/>
          <p:nvPr/>
        </p:nvPicPr>
        <p:blipFill rotWithShape="1">
          <a:blip r:embed="rId5">
            <a:alphaModFix/>
          </a:blip>
          <a:srcRect/>
          <a:stretch/>
        </p:blipFill>
        <p:spPr>
          <a:xfrm>
            <a:off x="60536" y="1388981"/>
            <a:ext cx="3102734" cy="1654971"/>
          </a:xfrm>
          <a:prstGeom prst="rect">
            <a:avLst/>
          </a:prstGeom>
          <a:noFill/>
          <a:ln w="9525" cap="flat" cmpd="sng">
            <a:solidFill>
              <a:srgbClr val="FF0000"/>
            </a:solidFill>
            <a:prstDash val="solid"/>
            <a:round/>
            <a:headEnd type="none" w="sm" len="sm"/>
            <a:tailEnd type="none" w="sm" len="sm"/>
          </a:ln>
        </p:spPr>
      </p:pic>
      <p:pic>
        <p:nvPicPr>
          <p:cNvPr id="221" name="Google Shape;221;p13" descr="A person standing in front of a sign&#10;&#10;Description automatically generated"/>
          <p:cNvPicPr preferRelativeResize="0"/>
          <p:nvPr/>
        </p:nvPicPr>
        <p:blipFill rotWithShape="1">
          <a:blip r:embed="rId6">
            <a:alphaModFix/>
          </a:blip>
          <a:srcRect l="9274" t="4987" r="22890" b="23376"/>
          <a:stretch/>
        </p:blipFill>
        <p:spPr>
          <a:xfrm>
            <a:off x="6367812" y="1413387"/>
            <a:ext cx="2593852" cy="2053466"/>
          </a:xfrm>
          <a:prstGeom prst="rect">
            <a:avLst/>
          </a:prstGeom>
          <a:noFill/>
          <a:ln w="9525" cap="flat" cmpd="sng">
            <a:solidFill>
              <a:srgbClr val="FF0000"/>
            </a:solidFill>
            <a:prstDash val="solid"/>
            <a:round/>
            <a:headEnd type="none" w="sm" len="sm"/>
            <a:tailEnd type="none" w="sm" len="sm"/>
          </a:ln>
        </p:spPr>
      </p:pic>
      <p:pic>
        <p:nvPicPr>
          <p:cNvPr id="222" name="Google Shape;222;p13"/>
          <p:cNvPicPr preferRelativeResize="0"/>
          <p:nvPr/>
        </p:nvPicPr>
        <p:blipFill rotWithShape="1">
          <a:blip r:embed="rId7">
            <a:alphaModFix/>
          </a:blip>
          <a:srcRect/>
          <a:stretch/>
        </p:blipFill>
        <p:spPr>
          <a:xfrm>
            <a:off x="5321125" y="4077567"/>
            <a:ext cx="3762339" cy="2399433"/>
          </a:xfrm>
          <a:prstGeom prst="rect">
            <a:avLst/>
          </a:prstGeom>
          <a:noFill/>
          <a:ln w="9525" cap="flat" cmpd="sng">
            <a:solidFill>
              <a:srgbClr val="FF0000"/>
            </a:solidFill>
            <a:prstDash val="solid"/>
            <a:round/>
            <a:headEnd type="none" w="sm" len="sm"/>
            <a:tailEnd type="none" w="sm" len="sm"/>
          </a:ln>
        </p:spPr>
      </p:pic>
      <p:pic>
        <p:nvPicPr>
          <p:cNvPr id="223" name="Google Shape;223;p13"/>
          <p:cNvPicPr preferRelativeResize="0"/>
          <p:nvPr/>
        </p:nvPicPr>
        <p:blipFill rotWithShape="1">
          <a:blip r:embed="rId8">
            <a:alphaModFix amt="64000"/>
          </a:blip>
          <a:srcRect/>
          <a:stretch/>
        </p:blipFill>
        <p:spPr>
          <a:xfrm>
            <a:off x="2085661" y="3464067"/>
            <a:ext cx="1367719" cy="834152"/>
          </a:xfrm>
          <a:prstGeom prst="rect">
            <a:avLst/>
          </a:prstGeom>
          <a:noFill/>
          <a:ln>
            <a:noFill/>
          </a:ln>
        </p:spPr>
      </p:pic>
      <p:pic>
        <p:nvPicPr>
          <p:cNvPr id="224" name="Google Shape;224;p13"/>
          <p:cNvPicPr preferRelativeResize="0"/>
          <p:nvPr/>
        </p:nvPicPr>
        <p:blipFill rotWithShape="1">
          <a:blip r:embed="rId9">
            <a:alphaModFix/>
          </a:blip>
          <a:srcRect/>
          <a:stretch/>
        </p:blipFill>
        <p:spPr>
          <a:xfrm>
            <a:off x="4140288" y="2139474"/>
            <a:ext cx="2090139" cy="1397833"/>
          </a:xfrm>
          <a:prstGeom prst="rect">
            <a:avLst/>
          </a:prstGeom>
          <a:noFill/>
          <a:ln>
            <a:noFill/>
          </a:ln>
        </p:spPr>
      </p:pic>
      <p:sp>
        <p:nvSpPr>
          <p:cNvPr id="225" name="Google Shape;225;p13"/>
          <p:cNvSpPr txBox="1"/>
          <p:nvPr/>
        </p:nvSpPr>
        <p:spPr>
          <a:xfrm>
            <a:off x="3453380" y="3333690"/>
            <a:ext cx="1042420" cy="4001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Tahoma"/>
                <a:ea typeface="Tahoma"/>
                <a:cs typeface="Tahoma"/>
                <a:sym typeface="Tahoma"/>
              </a:rPr>
              <a:t>before</a:t>
            </a:r>
            <a:endParaRPr kumimoji="0" sz="18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par>
                                <p:cTn id="8" presetID="10" presetClass="entr" presetSubtype="0" fill="hold" nodeType="withEffect">
                                  <p:stCondLst>
                                    <p:cond delay="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500"/>
                                        <p:tgtEl>
                                          <p:spTgt spid="221"/>
                                        </p:tgtEl>
                                      </p:cBhvr>
                                    </p:animEffect>
                                  </p:childTnLst>
                                </p:cTn>
                              </p:par>
                              <p:par>
                                <p:cTn id="11" presetID="10" presetClass="entr" presetSubtype="0" fill="hold"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nodeType="withEffect">
                                  <p:stCondLst>
                                    <p:cond delay="0"/>
                                  </p:stCondLst>
                                  <p:childTnLst>
                                    <p:set>
                                      <p:cBhvr>
                                        <p:cTn id="15" dur="1" fill="hold">
                                          <p:stCondLst>
                                            <p:cond delay="0"/>
                                          </p:stCondLst>
                                        </p:cTn>
                                        <p:tgtEl>
                                          <p:spTgt spid="217"/>
                                        </p:tgtEl>
                                        <p:attrNameLst>
                                          <p:attrName>style.visibility</p:attrName>
                                        </p:attrNameLst>
                                      </p:cBhvr>
                                      <p:to>
                                        <p:strVal val="visible"/>
                                      </p:to>
                                    </p:set>
                                    <p:animEffect transition="in" filter="fade">
                                      <p:cBhvr>
                                        <p:cTn id="16"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4"/>
          <p:cNvSpPr txBox="1">
            <a:spLocks noGrp="1"/>
          </p:cNvSpPr>
          <p:nvPr>
            <p:ph type="body" idx="1"/>
          </p:nvPr>
        </p:nvSpPr>
        <p:spPr>
          <a:xfrm>
            <a:off x="70155" y="762000"/>
            <a:ext cx="8836025" cy="5562601"/>
          </a:xfrm>
          <a:prstGeom prst="rect">
            <a:avLst/>
          </a:prstGeom>
          <a:noFill/>
          <a:ln>
            <a:noFill/>
          </a:ln>
        </p:spPr>
        <p:txBody>
          <a:bodyPr spcFirstLastPara="1" wrap="square" lIns="91425" tIns="45700" rIns="91425" bIns="45700" anchor="t" anchorCtr="0">
            <a:normAutofit/>
          </a:bodyPr>
          <a:lstStyle/>
          <a:p>
            <a:pPr marL="230188" lvl="0" indent="-230188" algn="l" rtl="0">
              <a:lnSpc>
                <a:spcPct val="85000"/>
              </a:lnSpc>
              <a:spcBef>
                <a:spcPts val="720"/>
              </a:spcBef>
              <a:spcAft>
                <a:spcPts val="0"/>
              </a:spcAft>
              <a:buClr>
                <a:srgbClr val="FF0000"/>
              </a:buClr>
              <a:buSzPts val="2595"/>
              <a:buFont typeface="Arial"/>
              <a:buChar char="•"/>
            </a:pPr>
            <a:r>
              <a:rPr lang="en-US" sz="2400" b="1"/>
              <a:t>Join the community !</a:t>
            </a:r>
            <a:endParaRPr sz="2400" b="1"/>
          </a:p>
          <a:p>
            <a:pPr marL="400050" lvl="1" indent="-173037" algn="l" rtl="0">
              <a:lnSpc>
                <a:spcPct val="85000"/>
              </a:lnSpc>
              <a:spcBef>
                <a:spcPts val="600"/>
              </a:spcBef>
              <a:spcAft>
                <a:spcPts val="0"/>
              </a:spcAft>
              <a:buClr>
                <a:srgbClr val="FF0000"/>
              </a:buClr>
              <a:buSzPts val="2162"/>
              <a:buFont typeface="Arial"/>
              <a:buChar char="•"/>
            </a:pPr>
            <a:r>
              <a:rPr lang="en-US" sz="2000"/>
              <a:t>Novice to Expert</a:t>
            </a:r>
            <a:endParaRPr/>
          </a:p>
          <a:p>
            <a:pPr marL="400050" lvl="1" indent="-173037" algn="l" rtl="0">
              <a:lnSpc>
                <a:spcPct val="85000"/>
              </a:lnSpc>
              <a:spcBef>
                <a:spcPts val="600"/>
              </a:spcBef>
              <a:spcAft>
                <a:spcPts val="0"/>
              </a:spcAft>
              <a:buClr>
                <a:srgbClr val="FF0000"/>
              </a:buClr>
              <a:buSzPts val="2162"/>
              <a:buFont typeface="Arial"/>
              <a:buChar char="•"/>
            </a:pPr>
            <a:r>
              <a:rPr lang="en-US" sz="2000"/>
              <a:t>Applications: Trust, 3DIC, AI/ML, …</a:t>
            </a:r>
            <a:endParaRPr sz="2000"/>
          </a:p>
        </p:txBody>
      </p:sp>
      <p:sp>
        <p:nvSpPr>
          <p:cNvPr id="232" name="Google Shape;232;p14"/>
          <p:cNvSpPr txBox="1">
            <a:spLocks noGrp="1"/>
          </p:cNvSpPr>
          <p:nvPr>
            <p:ph type="title"/>
          </p:nvPr>
        </p:nvSpPr>
        <p:spPr>
          <a:xfrm>
            <a:off x="146050" y="74619"/>
            <a:ext cx="8851900" cy="59531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Supporting a Community</a:t>
            </a:r>
            <a:endParaRPr/>
          </a:p>
        </p:txBody>
      </p:sp>
      <p:pic>
        <p:nvPicPr>
          <p:cNvPr id="233" name="Google Shape;233;p14"/>
          <p:cNvPicPr preferRelativeResize="0"/>
          <p:nvPr/>
        </p:nvPicPr>
        <p:blipFill rotWithShape="1">
          <a:blip r:embed="rId3">
            <a:alphaModFix/>
          </a:blip>
          <a:srcRect/>
          <a:stretch/>
        </p:blipFill>
        <p:spPr>
          <a:xfrm>
            <a:off x="5112719" y="915589"/>
            <a:ext cx="3315209" cy="935631"/>
          </a:xfrm>
          <a:prstGeom prst="rect">
            <a:avLst/>
          </a:prstGeom>
          <a:noFill/>
          <a:ln w="9525" cap="flat" cmpd="sng">
            <a:solidFill>
              <a:srgbClr val="FF0000"/>
            </a:solidFill>
            <a:prstDash val="solid"/>
            <a:round/>
            <a:headEnd type="none" w="sm" len="sm"/>
            <a:tailEnd type="none" w="sm" len="sm"/>
          </a:ln>
        </p:spPr>
      </p:pic>
      <p:pic>
        <p:nvPicPr>
          <p:cNvPr id="234" name="Google Shape;234;p14"/>
          <p:cNvPicPr preferRelativeResize="0"/>
          <p:nvPr/>
        </p:nvPicPr>
        <p:blipFill rotWithShape="1">
          <a:blip r:embed="rId4">
            <a:alphaModFix/>
          </a:blip>
          <a:srcRect/>
          <a:stretch/>
        </p:blipFill>
        <p:spPr>
          <a:xfrm>
            <a:off x="1295400" y="2133600"/>
            <a:ext cx="2191343" cy="2053770"/>
          </a:xfrm>
          <a:prstGeom prst="rect">
            <a:avLst/>
          </a:prstGeom>
          <a:noFill/>
          <a:ln w="9525" cap="flat" cmpd="sng">
            <a:solidFill>
              <a:srgbClr val="FF0000"/>
            </a:solidFill>
            <a:prstDash val="solid"/>
            <a:round/>
            <a:headEnd type="none" w="sm" len="sm"/>
            <a:tailEnd type="none" w="sm" len="sm"/>
          </a:ln>
        </p:spPr>
      </p:pic>
      <p:grpSp>
        <p:nvGrpSpPr>
          <p:cNvPr id="235" name="Google Shape;235;p14"/>
          <p:cNvGrpSpPr/>
          <p:nvPr/>
        </p:nvGrpSpPr>
        <p:grpSpPr>
          <a:xfrm>
            <a:off x="4413334" y="4509228"/>
            <a:ext cx="4486496" cy="1586772"/>
            <a:chOff x="4413334" y="3918864"/>
            <a:chExt cx="4486496" cy="1586772"/>
          </a:xfrm>
        </p:grpSpPr>
        <p:pic>
          <p:nvPicPr>
            <p:cNvPr id="236" name="Google Shape;236;p14"/>
            <p:cNvPicPr preferRelativeResize="0"/>
            <p:nvPr/>
          </p:nvPicPr>
          <p:blipFill rotWithShape="1">
            <a:blip r:embed="rId5">
              <a:alphaModFix/>
            </a:blip>
            <a:srcRect/>
            <a:stretch/>
          </p:blipFill>
          <p:spPr>
            <a:xfrm>
              <a:off x="4419599" y="4338087"/>
              <a:ext cx="4480231" cy="343387"/>
            </a:xfrm>
            <a:prstGeom prst="rect">
              <a:avLst/>
            </a:prstGeom>
            <a:noFill/>
            <a:ln>
              <a:noFill/>
            </a:ln>
          </p:spPr>
        </p:pic>
        <p:pic>
          <p:nvPicPr>
            <p:cNvPr id="237" name="Google Shape;237;p14"/>
            <p:cNvPicPr preferRelativeResize="0"/>
            <p:nvPr/>
          </p:nvPicPr>
          <p:blipFill rotWithShape="1">
            <a:blip r:embed="rId6">
              <a:alphaModFix/>
            </a:blip>
            <a:srcRect/>
            <a:stretch/>
          </p:blipFill>
          <p:spPr>
            <a:xfrm>
              <a:off x="4413334" y="3918864"/>
              <a:ext cx="2724945" cy="432892"/>
            </a:xfrm>
            <a:prstGeom prst="rect">
              <a:avLst/>
            </a:prstGeom>
            <a:noFill/>
            <a:ln>
              <a:noFill/>
            </a:ln>
          </p:spPr>
        </p:pic>
        <p:pic>
          <p:nvPicPr>
            <p:cNvPr id="238" name="Google Shape;238;p14"/>
            <p:cNvPicPr preferRelativeResize="0"/>
            <p:nvPr/>
          </p:nvPicPr>
          <p:blipFill rotWithShape="1">
            <a:blip r:embed="rId7">
              <a:alphaModFix/>
            </a:blip>
            <a:srcRect/>
            <a:stretch/>
          </p:blipFill>
          <p:spPr>
            <a:xfrm>
              <a:off x="4438734" y="4652336"/>
              <a:ext cx="3810000" cy="853300"/>
            </a:xfrm>
            <a:prstGeom prst="rect">
              <a:avLst/>
            </a:prstGeom>
            <a:noFill/>
            <a:ln>
              <a:noFill/>
            </a:ln>
          </p:spPr>
        </p:pic>
      </p:grpSp>
      <p:pic>
        <p:nvPicPr>
          <p:cNvPr id="239" name="Google Shape;239;p14"/>
          <p:cNvPicPr preferRelativeResize="0"/>
          <p:nvPr/>
        </p:nvPicPr>
        <p:blipFill rotWithShape="1">
          <a:blip r:embed="rId8">
            <a:alphaModFix/>
          </a:blip>
          <a:srcRect/>
          <a:stretch/>
        </p:blipFill>
        <p:spPr>
          <a:xfrm>
            <a:off x="5112720" y="2262462"/>
            <a:ext cx="3315209" cy="2001108"/>
          </a:xfrm>
          <a:prstGeom prst="rect">
            <a:avLst/>
          </a:prstGeom>
          <a:noFill/>
          <a:ln w="9525" cap="flat" cmpd="sng">
            <a:solidFill>
              <a:srgbClr val="FF0000"/>
            </a:solidFill>
            <a:prstDash val="solid"/>
            <a:round/>
            <a:headEnd type="none" w="sm" len="sm"/>
            <a:tailEnd type="none" w="sm" len="sm"/>
          </a:ln>
        </p:spPr>
      </p:pic>
      <p:sp>
        <p:nvSpPr>
          <p:cNvPr id="240" name="Google Shape;240;p14"/>
          <p:cNvSpPr/>
          <p:nvPr/>
        </p:nvSpPr>
        <p:spPr>
          <a:xfrm>
            <a:off x="4413334" y="4509228"/>
            <a:ext cx="4492846" cy="1586772"/>
          </a:xfrm>
          <a:prstGeom prst="rect">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1" i="0" u="none" strike="noStrike" kern="0" cap="none" spc="0" normalizeH="0" baseline="0" noProof="0">
              <a:ln>
                <a:noFill/>
              </a:ln>
              <a:solidFill>
                <a:srgbClr val="000000"/>
              </a:solidFill>
              <a:effectLst/>
              <a:uLnTx/>
              <a:uFillTx/>
              <a:latin typeface="Arial Narrow"/>
              <a:ea typeface="Arial Narrow"/>
              <a:cs typeface="Arial Narrow"/>
              <a:sym typeface="Arial Narrow"/>
            </a:endParaRPr>
          </a:p>
        </p:txBody>
      </p:sp>
      <p:pic>
        <p:nvPicPr>
          <p:cNvPr id="241" name="Google Shape;241;p14"/>
          <p:cNvPicPr preferRelativeResize="0"/>
          <p:nvPr/>
        </p:nvPicPr>
        <p:blipFill rotWithShape="1">
          <a:blip r:embed="rId9">
            <a:alphaModFix/>
          </a:blip>
          <a:srcRect/>
          <a:stretch/>
        </p:blipFill>
        <p:spPr>
          <a:xfrm>
            <a:off x="601206" y="4390610"/>
            <a:ext cx="3670704" cy="2053769"/>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5"/>
          <p:cNvSpPr txBox="1">
            <a:spLocks noGrp="1"/>
          </p:cNvSpPr>
          <p:nvPr>
            <p:ph type="body" idx="1"/>
          </p:nvPr>
        </p:nvSpPr>
        <p:spPr>
          <a:xfrm>
            <a:off x="171450" y="838200"/>
            <a:ext cx="8836025" cy="5562601"/>
          </a:xfrm>
          <a:prstGeom prst="rect">
            <a:avLst/>
          </a:prstGeom>
          <a:noFill/>
          <a:ln>
            <a:noFill/>
          </a:ln>
        </p:spPr>
        <p:txBody>
          <a:bodyPr spcFirstLastPara="1" wrap="square" lIns="68550" tIns="34275" rIns="68550" bIns="34275" anchor="t" anchorCtr="0">
            <a:noAutofit/>
          </a:bodyPr>
          <a:lstStyle/>
          <a:p>
            <a:pPr marL="230188" lvl="0" indent="-230188" algn="l" rtl="0">
              <a:lnSpc>
                <a:spcPct val="100000"/>
              </a:lnSpc>
              <a:spcBef>
                <a:spcPts val="0"/>
              </a:spcBef>
              <a:spcAft>
                <a:spcPts val="0"/>
              </a:spcAft>
              <a:buSzPts val="2400"/>
              <a:buFont typeface="Arial"/>
              <a:buChar char="•"/>
            </a:pPr>
            <a:r>
              <a:rPr lang="en-US" sz="2400" b="1"/>
              <a:t>The Project on GitHub</a:t>
            </a:r>
            <a:endParaRPr/>
          </a:p>
          <a:p>
            <a:pPr marL="447675" lvl="1" indent="-177800" algn="l" rtl="0">
              <a:lnSpc>
                <a:spcPct val="100000"/>
              </a:lnSpc>
              <a:spcBef>
                <a:spcPts val="0"/>
              </a:spcBef>
              <a:spcAft>
                <a:spcPts val="0"/>
              </a:spcAft>
              <a:buSzPts val="2000"/>
              <a:buFont typeface="Arial"/>
              <a:buChar char="•"/>
            </a:pPr>
            <a:r>
              <a:rPr lang="en-US" sz="2000" b="1" u="sng">
                <a:solidFill>
                  <a:srgbClr val="0202FF"/>
                </a:solidFill>
                <a:hlinkClick r:id="rId3">
                  <a:extLst>
                    <a:ext uri="{A12FA001-AC4F-418D-AE19-62706E023703}">
                      <ahyp:hlinkClr xmlns:ahyp="http://schemas.microsoft.com/office/drawing/2018/hyperlinkcolor" val="tx"/>
                    </a:ext>
                  </a:extLst>
                </a:hlinkClick>
              </a:rPr>
              <a:t>https://github.com/The-OpenROAD-Project</a:t>
            </a:r>
            <a:r>
              <a:rPr lang="en-US" sz="2000" b="1">
                <a:solidFill>
                  <a:srgbClr val="0202FF"/>
                </a:solidFill>
              </a:rPr>
              <a:t> </a:t>
            </a:r>
            <a:endParaRPr/>
          </a:p>
          <a:p>
            <a:pPr marL="230188" lvl="0" indent="-230188" algn="l" rtl="0">
              <a:lnSpc>
                <a:spcPct val="100000"/>
              </a:lnSpc>
              <a:spcBef>
                <a:spcPts val="1200"/>
              </a:spcBef>
              <a:spcAft>
                <a:spcPts val="0"/>
              </a:spcAft>
              <a:buSzPts val="2400"/>
              <a:buFont typeface="Arial"/>
              <a:buChar char="•"/>
            </a:pPr>
            <a:r>
              <a:rPr lang="en-US" sz="2400" b="1"/>
              <a:t>The Flow </a:t>
            </a:r>
            <a:endParaRPr/>
          </a:p>
          <a:p>
            <a:pPr marL="447675" lvl="1" indent="-177800" algn="l" rtl="0">
              <a:lnSpc>
                <a:spcPct val="100000"/>
              </a:lnSpc>
              <a:spcBef>
                <a:spcPts val="0"/>
              </a:spcBef>
              <a:spcAft>
                <a:spcPts val="0"/>
              </a:spcAft>
              <a:buSzPts val="2000"/>
              <a:buFont typeface="Arial"/>
              <a:buChar char="•"/>
            </a:pPr>
            <a:r>
              <a:rPr lang="en-US" sz="2000" b="1"/>
              <a:t>Automated full flow, built using tool components that are created for automation</a:t>
            </a:r>
            <a:endParaRPr/>
          </a:p>
          <a:p>
            <a:pPr marL="447675" lvl="1" indent="-177800" algn="l" rtl="0">
              <a:lnSpc>
                <a:spcPct val="100000"/>
              </a:lnSpc>
              <a:spcBef>
                <a:spcPts val="0"/>
              </a:spcBef>
              <a:spcAft>
                <a:spcPts val="0"/>
              </a:spcAft>
              <a:buSzPts val="2000"/>
              <a:buFont typeface="Arial"/>
              <a:buChar char="•"/>
            </a:pPr>
            <a:r>
              <a:rPr lang="en-US" sz="2000" b="1" u="sng">
                <a:solidFill>
                  <a:srgbClr val="0202FF"/>
                </a:solidFill>
                <a:hlinkClick r:id="rId4">
                  <a:extLst>
                    <a:ext uri="{A12FA001-AC4F-418D-AE19-62706E023703}">
                      <ahyp:hlinkClr xmlns:ahyp="http://schemas.microsoft.com/office/drawing/2018/hyperlinkcolor" val="tx"/>
                    </a:ext>
                  </a:extLst>
                </a:hlinkClick>
              </a:rPr>
              <a:t>https://github.com/The-OpenROAD-Project/OpenROAD-flow-scripts</a:t>
            </a:r>
            <a:r>
              <a:rPr lang="en-US" sz="2000" b="1"/>
              <a:t> </a:t>
            </a:r>
            <a:endParaRPr/>
          </a:p>
          <a:p>
            <a:pPr marL="230188" lvl="0" indent="-230188" algn="l" rtl="0">
              <a:lnSpc>
                <a:spcPct val="100000"/>
              </a:lnSpc>
              <a:spcBef>
                <a:spcPts val="1200"/>
              </a:spcBef>
              <a:spcAft>
                <a:spcPts val="0"/>
              </a:spcAft>
              <a:buSzPts val="2400"/>
              <a:buFont typeface="Arial"/>
              <a:buChar char="•"/>
            </a:pPr>
            <a:r>
              <a:rPr lang="en-US" sz="2400" b="1"/>
              <a:t>The Top-level Application</a:t>
            </a:r>
            <a:endParaRPr/>
          </a:p>
          <a:p>
            <a:pPr marL="447675" lvl="1" indent="-177800" algn="l" rtl="0">
              <a:lnSpc>
                <a:spcPct val="100000"/>
              </a:lnSpc>
              <a:spcBef>
                <a:spcPts val="0"/>
              </a:spcBef>
              <a:spcAft>
                <a:spcPts val="0"/>
              </a:spcAft>
              <a:buSzPts val="2000"/>
              <a:buFont typeface="Arial"/>
              <a:buChar char="•"/>
            </a:pPr>
            <a:r>
              <a:rPr lang="en-US" sz="2000" b="1"/>
              <a:t>An integrated EDA tool focused on full automation</a:t>
            </a:r>
            <a:endParaRPr/>
          </a:p>
          <a:p>
            <a:pPr marL="447675" lvl="1" indent="-177800" algn="l" rtl="0">
              <a:lnSpc>
                <a:spcPct val="100000"/>
              </a:lnSpc>
              <a:spcBef>
                <a:spcPts val="0"/>
              </a:spcBef>
              <a:spcAft>
                <a:spcPts val="0"/>
              </a:spcAft>
              <a:buSzPts val="2000"/>
              <a:buFont typeface="Arial"/>
              <a:buChar char="•"/>
            </a:pPr>
            <a:r>
              <a:rPr lang="en-US" sz="2000" b="1" u="sng">
                <a:solidFill>
                  <a:srgbClr val="0000FF"/>
                </a:solidFill>
                <a:hlinkClick r:id="rId5">
                  <a:extLst>
                    <a:ext uri="{A12FA001-AC4F-418D-AE19-62706E023703}">
                      <ahyp:hlinkClr xmlns:ahyp="http://schemas.microsoft.com/office/drawing/2018/hyperlinkcolor" val="tx"/>
                    </a:ext>
                  </a:extLst>
                </a:hlinkClick>
              </a:rPr>
              <a:t>https://github.com/The-OpenROAD-Project/OpenROAD</a:t>
            </a:r>
            <a:r>
              <a:rPr lang="en-US" sz="2000" b="1">
                <a:solidFill>
                  <a:srgbClr val="0000FF"/>
                </a:solidFill>
              </a:rPr>
              <a:t>  </a:t>
            </a:r>
            <a:endParaRPr/>
          </a:p>
          <a:p>
            <a:pPr marL="230188" lvl="0" indent="-230188" algn="l" rtl="0">
              <a:lnSpc>
                <a:spcPct val="100000"/>
              </a:lnSpc>
              <a:spcBef>
                <a:spcPts val="1200"/>
              </a:spcBef>
              <a:spcAft>
                <a:spcPts val="0"/>
              </a:spcAft>
              <a:buSzPts val="2400"/>
              <a:buFont typeface="Arial"/>
              <a:buChar char="•"/>
            </a:pPr>
            <a:r>
              <a:rPr lang="en-US" sz="2400" b="1"/>
              <a:t>More!</a:t>
            </a:r>
            <a:endParaRPr/>
          </a:p>
          <a:p>
            <a:pPr marL="447675" lvl="1" indent="-177800" algn="l" rtl="0">
              <a:lnSpc>
                <a:spcPct val="100000"/>
              </a:lnSpc>
              <a:spcBef>
                <a:spcPts val="0"/>
              </a:spcBef>
              <a:spcAft>
                <a:spcPts val="0"/>
              </a:spcAft>
              <a:buSzPts val="2000"/>
              <a:buFont typeface="Arial"/>
              <a:buChar char="•"/>
            </a:pPr>
            <a:r>
              <a:rPr lang="en-US" sz="2000" b="1"/>
              <a:t>Documentation: </a:t>
            </a:r>
            <a:r>
              <a:rPr lang="en-US" sz="2000" b="1" u="sng">
                <a:solidFill>
                  <a:srgbClr val="0000FF"/>
                </a:solidFill>
                <a:hlinkClick r:id="rId6">
                  <a:extLst>
                    <a:ext uri="{A12FA001-AC4F-418D-AE19-62706E023703}">
                      <ahyp:hlinkClr xmlns:ahyp="http://schemas.microsoft.com/office/drawing/2018/hyperlinkcolor" val="tx"/>
                    </a:ext>
                  </a:extLst>
                </a:hlinkClick>
              </a:rPr>
              <a:t>https://openroad.readthedocs.io/en/latest/main/README.html</a:t>
            </a:r>
            <a:r>
              <a:rPr lang="en-US" sz="2000" b="1">
                <a:solidFill>
                  <a:srgbClr val="0000FF"/>
                </a:solidFill>
              </a:rPr>
              <a:t>  </a:t>
            </a:r>
            <a:endParaRPr/>
          </a:p>
          <a:p>
            <a:pPr marL="447675" lvl="1" indent="-177800" algn="l" rtl="0">
              <a:lnSpc>
                <a:spcPct val="100000"/>
              </a:lnSpc>
              <a:spcBef>
                <a:spcPts val="0"/>
              </a:spcBef>
              <a:spcAft>
                <a:spcPts val="0"/>
              </a:spcAft>
              <a:buSzPts val="2000"/>
              <a:buFont typeface="Arial"/>
              <a:buChar char="•"/>
            </a:pPr>
            <a:r>
              <a:rPr lang="en-US" sz="2000" b="1"/>
              <a:t>Slack:  </a:t>
            </a:r>
            <a:r>
              <a:rPr lang="en-US" sz="2000" b="1" u="sng">
                <a:solidFill>
                  <a:srgbClr val="0000FF"/>
                </a:solidFill>
                <a:hlinkClick r:id="rId7">
                  <a:extLst>
                    <a:ext uri="{A12FA001-AC4F-418D-AE19-62706E023703}">
                      <ahyp:hlinkClr xmlns:ahyp="http://schemas.microsoft.com/office/drawing/2018/hyperlinkcolor" val="tx"/>
                    </a:ext>
                  </a:extLst>
                </a:hlinkClick>
              </a:rPr>
              <a:t>https://skywater-pdk.slack.com/archives/C0161A4A59V</a:t>
            </a:r>
            <a:r>
              <a:rPr lang="en-US" sz="2000" b="1">
                <a:solidFill>
                  <a:srgbClr val="0000FF"/>
                </a:solidFill>
              </a:rPr>
              <a:t> </a:t>
            </a:r>
            <a:endParaRPr/>
          </a:p>
          <a:p>
            <a:pPr marL="447675" lvl="1" indent="-177800" algn="l" rtl="0">
              <a:lnSpc>
                <a:spcPct val="100000"/>
              </a:lnSpc>
              <a:spcBef>
                <a:spcPts val="0"/>
              </a:spcBef>
              <a:spcAft>
                <a:spcPts val="0"/>
              </a:spcAft>
              <a:buSzPts val="2000"/>
              <a:buFont typeface="Arial"/>
              <a:buChar char="•"/>
            </a:pPr>
            <a:r>
              <a:rPr lang="en-US" sz="2000" b="1"/>
              <a:t>OpenTapeout video:  </a:t>
            </a:r>
            <a:r>
              <a:rPr lang="en-US" sz="2000" b="1" u="sng">
                <a:solidFill>
                  <a:srgbClr val="0000FF"/>
                </a:solidFill>
                <a:hlinkClick r:id="rId8">
                  <a:extLst>
                    <a:ext uri="{A12FA001-AC4F-418D-AE19-62706E023703}">
                      <ahyp:hlinkClr xmlns:ahyp="http://schemas.microsoft.com/office/drawing/2018/hyperlinkcolor" val="tx"/>
                    </a:ext>
                  </a:extLst>
                </a:hlinkClick>
              </a:rPr>
              <a:t>https://www.youtube.com/watch?v=wvPZREaP7E0&amp;t=2652s</a:t>
            </a:r>
            <a:r>
              <a:rPr lang="en-US" sz="2000" b="1">
                <a:solidFill>
                  <a:srgbClr val="0000FF"/>
                </a:solidFill>
              </a:rPr>
              <a:t> </a:t>
            </a:r>
            <a:endParaRPr/>
          </a:p>
          <a:p>
            <a:pPr marL="447675" lvl="1" indent="-177800" algn="l" rtl="0">
              <a:lnSpc>
                <a:spcPct val="100000"/>
              </a:lnSpc>
              <a:spcBef>
                <a:spcPts val="0"/>
              </a:spcBef>
              <a:spcAft>
                <a:spcPts val="0"/>
              </a:spcAft>
              <a:buSzPts val="2000"/>
              <a:buFont typeface="Arial"/>
              <a:buChar char="•"/>
            </a:pPr>
            <a:r>
              <a:rPr lang="en-US" sz="2000" b="1"/>
              <a:t>See also: </a:t>
            </a:r>
            <a:r>
              <a:rPr lang="en-US" sz="2000" b="1" u="sng">
                <a:solidFill>
                  <a:srgbClr val="0000FF"/>
                </a:solidFill>
                <a:hlinkClick r:id="rId9">
                  <a:extLst>
                    <a:ext uri="{A12FA001-AC4F-418D-AE19-62706E023703}">
                      <ahyp:hlinkClr xmlns:ahyp="http://schemas.microsoft.com/office/drawing/2018/hyperlinkcolor" val="tx"/>
                    </a:ext>
                  </a:extLst>
                </a:hlinkClick>
              </a:rPr>
              <a:t>https://theopenroadproject.org/videos/</a:t>
            </a:r>
            <a:r>
              <a:rPr lang="en-US" sz="2000" b="1">
                <a:solidFill>
                  <a:srgbClr val="0000FF"/>
                </a:solidFill>
              </a:rPr>
              <a:t> </a:t>
            </a:r>
            <a:endParaRPr/>
          </a:p>
        </p:txBody>
      </p:sp>
      <p:sp>
        <p:nvSpPr>
          <p:cNvPr id="247" name="Google Shape;247;p15"/>
          <p:cNvSpPr txBox="1">
            <a:spLocks noGrp="1"/>
          </p:cNvSpPr>
          <p:nvPr>
            <p:ph type="title"/>
          </p:nvPr>
        </p:nvSpPr>
        <p:spPr>
          <a:xfrm>
            <a:off x="161924" y="144463"/>
            <a:ext cx="8982075"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sz="3000">
                <a:solidFill>
                  <a:srgbClr val="254061"/>
                </a:solidFill>
                <a:latin typeface="Arial"/>
                <a:ea typeface="Arial"/>
                <a:cs typeface="Arial"/>
                <a:sym typeface="Arial"/>
              </a:rPr>
              <a:t>OpenROAD Availability </a:t>
            </a:r>
            <a:r>
              <a:rPr lang="en-US" sz="1200" u="sng">
                <a:solidFill>
                  <a:schemeClr val="hlink"/>
                </a:solidFill>
                <a:latin typeface="Arial"/>
                <a:ea typeface="Arial"/>
                <a:cs typeface="Arial"/>
                <a:sym typeface="Arial"/>
                <a:hlinkClick r:id="rId6"/>
              </a:rPr>
              <a:t>https://openroad.readthedocs.io/en/latest/main/README.html</a:t>
            </a:r>
            <a:r>
              <a:rPr lang="en-US" sz="1000">
                <a:latin typeface="Arial"/>
                <a:ea typeface="Arial"/>
                <a:cs typeface="Arial"/>
                <a:sym typeface="Arial"/>
              </a:rPr>
              <a:t>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6"/>
          <p:cNvSpPr txBox="1">
            <a:spLocks noGrp="1"/>
          </p:cNvSpPr>
          <p:nvPr>
            <p:ph type="title"/>
          </p:nvPr>
        </p:nvSpPr>
        <p:spPr>
          <a:xfrm>
            <a:off x="146050" y="2743200"/>
            <a:ext cx="8851900"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1.3  Why Machine Learning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7"/>
          <p:cNvSpPr txBox="1">
            <a:spLocks noGrp="1"/>
          </p:cNvSpPr>
          <p:nvPr>
            <p:ph type="body" idx="1"/>
          </p:nvPr>
        </p:nvSpPr>
        <p:spPr>
          <a:xfrm>
            <a:off x="171450" y="838200"/>
            <a:ext cx="8836025" cy="5562601"/>
          </a:xfrm>
          <a:prstGeom prst="rect">
            <a:avLst/>
          </a:prstGeom>
          <a:noFill/>
          <a:ln>
            <a:noFill/>
          </a:ln>
        </p:spPr>
        <p:txBody>
          <a:bodyPr spcFirstLastPara="1" wrap="square" lIns="92075" tIns="46025" rIns="92075" bIns="46025" anchor="t" anchorCtr="0">
            <a:noAutofit/>
          </a:bodyPr>
          <a:lstStyle/>
          <a:p>
            <a:pPr marL="230188" lvl="0" indent="-230188" algn="l" rtl="0">
              <a:lnSpc>
                <a:spcPct val="85000"/>
              </a:lnSpc>
              <a:spcBef>
                <a:spcPts val="0"/>
              </a:spcBef>
              <a:spcAft>
                <a:spcPts val="0"/>
              </a:spcAft>
              <a:buClr>
                <a:srgbClr val="C00000"/>
              </a:buClr>
              <a:buSzPts val="2800"/>
              <a:buFont typeface="Arial"/>
              <a:buChar char="•"/>
            </a:pPr>
            <a:r>
              <a:rPr lang="en-US"/>
              <a:t>[Simon et al.] Learning is any process by which a system improves performance from experience </a:t>
            </a:r>
            <a:endParaRPr/>
          </a:p>
          <a:p>
            <a:pPr marL="230188" lvl="0" indent="-230188" algn="l" rtl="0">
              <a:lnSpc>
                <a:spcPct val="85000"/>
              </a:lnSpc>
              <a:spcBef>
                <a:spcPts val="840"/>
              </a:spcBef>
              <a:spcAft>
                <a:spcPts val="0"/>
              </a:spcAft>
              <a:buClr>
                <a:srgbClr val="C00000"/>
              </a:buClr>
              <a:buSzPts val="2800"/>
              <a:buFont typeface="Arial"/>
              <a:buChar char="•"/>
            </a:pPr>
            <a:r>
              <a:rPr lang="en-US"/>
              <a:t>[Mitchell et al.] Machine learning is the study of algorithms &lt;P,T,E&gt; that </a:t>
            </a:r>
            <a:endParaRPr/>
          </a:p>
          <a:p>
            <a:pPr marL="569913" lvl="1" indent="-222250" algn="l" rtl="0">
              <a:lnSpc>
                <a:spcPct val="85000"/>
              </a:lnSpc>
              <a:spcBef>
                <a:spcPts val="720"/>
              </a:spcBef>
              <a:spcAft>
                <a:spcPts val="0"/>
              </a:spcAft>
              <a:buSzPts val="2400"/>
              <a:buFont typeface="Arial"/>
              <a:buChar char="•"/>
            </a:pPr>
            <a:r>
              <a:rPr lang="en-US"/>
              <a:t>Improve performance P at task T</a:t>
            </a:r>
            <a:endParaRPr/>
          </a:p>
          <a:p>
            <a:pPr marL="569913" lvl="1" indent="-222250" algn="l" rtl="0">
              <a:lnSpc>
                <a:spcPct val="85000"/>
              </a:lnSpc>
              <a:spcBef>
                <a:spcPts val="720"/>
              </a:spcBef>
              <a:spcAft>
                <a:spcPts val="0"/>
              </a:spcAft>
              <a:buSzPts val="2400"/>
              <a:buFont typeface="Arial"/>
              <a:buChar char="•"/>
            </a:pPr>
            <a:r>
              <a:rPr lang="en-US"/>
              <a:t>Using training data (experience) E</a:t>
            </a:r>
            <a:endParaRPr/>
          </a:p>
          <a:p>
            <a:pPr marL="569913" lvl="1" indent="-69850" algn="l" rtl="0">
              <a:lnSpc>
                <a:spcPct val="85000"/>
              </a:lnSpc>
              <a:spcBef>
                <a:spcPts val="720"/>
              </a:spcBef>
              <a:spcAft>
                <a:spcPts val="0"/>
              </a:spcAft>
              <a:buSzPts val="2400"/>
              <a:buFont typeface="Arial"/>
              <a:buNone/>
            </a:pPr>
            <a:endParaRPr/>
          </a:p>
        </p:txBody>
      </p:sp>
      <p:sp>
        <p:nvSpPr>
          <p:cNvPr id="260" name="Google Shape;260;p17"/>
          <p:cNvSpPr txBox="1">
            <a:spLocks noGrp="1"/>
          </p:cNvSpPr>
          <p:nvPr>
            <p:ph type="title"/>
          </p:nvPr>
        </p:nvSpPr>
        <p:spPr>
          <a:xfrm>
            <a:off x="146050" y="96568"/>
            <a:ext cx="8851900"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Machine Learning</a:t>
            </a:r>
            <a:endParaRPr/>
          </a:p>
        </p:txBody>
      </p:sp>
      <p:grpSp>
        <p:nvGrpSpPr>
          <p:cNvPr id="261" name="Google Shape;261;p17"/>
          <p:cNvGrpSpPr/>
          <p:nvPr/>
        </p:nvGrpSpPr>
        <p:grpSpPr>
          <a:xfrm>
            <a:off x="1066800" y="3619500"/>
            <a:ext cx="7473128" cy="1295400"/>
            <a:chOff x="1066800" y="3619500"/>
            <a:chExt cx="7473128" cy="1295400"/>
          </a:xfrm>
        </p:grpSpPr>
        <p:sp>
          <p:nvSpPr>
            <p:cNvPr id="262" name="Google Shape;262;p17"/>
            <p:cNvSpPr/>
            <p:nvPr/>
          </p:nvSpPr>
          <p:spPr>
            <a:xfrm>
              <a:off x="3521075" y="3619500"/>
              <a:ext cx="2133600" cy="1295400"/>
            </a:xfrm>
            <a:prstGeom prst="rect">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Arial Narrow"/>
                <a:buNone/>
                <a:tabLst/>
                <a:defRPr/>
              </a:pPr>
              <a:r>
                <a:rPr kumimoji="0" lang="en-US" sz="2800" b="1" i="0" u="none" strike="noStrike" kern="0" cap="none" spc="0" normalizeH="0" baseline="0" noProof="0">
                  <a:ln>
                    <a:noFill/>
                  </a:ln>
                  <a:solidFill>
                    <a:srgbClr val="FFFFFF"/>
                  </a:solidFill>
                  <a:effectLst/>
                  <a:uLnTx/>
                  <a:uFillTx/>
                  <a:latin typeface="Arial Narrow"/>
                  <a:ea typeface="Arial Narrow"/>
                  <a:cs typeface="Arial Narrow"/>
                  <a:sym typeface="Arial Narrow"/>
                </a:rPr>
                <a:t>Computer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C00000"/>
                </a:buClr>
                <a:buSzPts val="2800"/>
                <a:buFont typeface="Arial Narrow"/>
                <a:buNone/>
                <a:tabLst/>
                <a:defRPr/>
              </a:pPr>
              <a:r>
                <a:rPr kumimoji="0" lang="en-US" sz="2800" b="1" i="0" u="none" strike="noStrike" kern="0" cap="none" spc="0" normalizeH="0" baseline="0" noProof="0">
                  <a:ln>
                    <a:noFill/>
                  </a:ln>
                  <a:solidFill>
                    <a:srgbClr val="C00000"/>
                  </a:solidFill>
                  <a:effectLst/>
                  <a:uLnTx/>
                  <a:uFillTx/>
                  <a:latin typeface="Arial Narrow"/>
                  <a:ea typeface="Arial Narrow"/>
                  <a:cs typeface="Arial Narrow"/>
                  <a:sym typeface="Arial Narrow"/>
                </a:rPr>
                <a:t>(ML)</a:t>
              </a:r>
              <a:endParaRPr kumimoji="0" sz="2800" b="1" i="0" u="none" strike="noStrike" kern="0" cap="none" spc="0" normalizeH="0" baseline="0" noProof="0">
                <a:ln>
                  <a:noFill/>
                </a:ln>
                <a:solidFill>
                  <a:srgbClr val="C00000"/>
                </a:solidFill>
                <a:effectLst/>
                <a:uLnTx/>
                <a:uFillTx/>
                <a:latin typeface="Arial Narrow"/>
                <a:ea typeface="Arial Narrow"/>
                <a:cs typeface="Arial Narrow"/>
                <a:sym typeface="Arial Narrow"/>
              </a:endParaRPr>
            </a:p>
          </p:txBody>
        </p:sp>
        <p:cxnSp>
          <p:nvCxnSpPr>
            <p:cNvPr id="263" name="Google Shape;263;p17"/>
            <p:cNvCxnSpPr/>
            <p:nvPr/>
          </p:nvCxnSpPr>
          <p:spPr>
            <a:xfrm>
              <a:off x="2362200" y="4038600"/>
              <a:ext cx="1158875" cy="0"/>
            </a:xfrm>
            <a:prstGeom prst="straightConnector1">
              <a:avLst/>
            </a:prstGeom>
            <a:solidFill>
              <a:schemeClr val="accent1"/>
            </a:solidFill>
            <a:ln w="38100" cap="flat" cmpd="sng">
              <a:solidFill>
                <a:schemeClr val="dk1"/>
              </a:solidFill>
              <a:prstDash val="solid"/>
              <a:round/>
              <a:headEnd type="none" w="sm" len="sm"/>
              <a:tailEnd type="triangle" w="med" len="med"/>
            </a:ln>
          </p:spPr>
        </p:cxnSp>
        <p:cxnSp>
          <p:nvCxnSpPr>
            <p:cNvPr id="264" name="Google Shape;264;p17"/>
            <p:cNvCxnSpPr/>
            <p:nvPr/>
          </p:nvCxnSpPr>
          <p:spPr>
            <a:xfrm>
              <a:off x="2362200" y="4495800"/>
              <a:ext cx="1158875" cy="0"/>
            </a:xfrm>
            <a:prstGeom prst="straightConnector1">
              <a:avLst/>
            </a:prstGeom>
            <a:solidFill>
              <a:schemeClr val="accent1"/>
            </a:solidFill>
            <a:ln w="38100" cap="flat" cmpd="sng">
              <a:solidFill>
                <a:schemeClr val="dk1"/>
              </a:solidFill>
              <a:prstDash val="solid"/>
              <a:round/>
              <a:headEnd type="none" w="sm" len="sm"/>
              <a:tailEnd type="triangle" w="med" len="med"/>
            </a:ln>
          </p:spPr>
        </p:cxnSp>
        <p:cxnSp>
          <p:nvCxnSpPr>
            <p:cNvPr id="265" name="Google Shape;265;p17"/>
            <p:cNvCxnSpPr/>
            <p:nvPr/>
          </p:nvCxnSpPr>
          <p:spPr>
            <a:xfrm>
              <a:off x="5654675" y="4267200"/>
              <a:ext cx="1158875" cy="0"/>
            </a:xfrm>
            <a:prstGeom prst="straightConnector1">
              <a:avLst/>
            </a:prstGeom>
            <a:solidFill>
              <a:schemeClr val="accent1"/>
            </a:solidFill>
            <a:ln w="38100" cap="flat" cmpd="sng">
              <a:solidFill>
                <a:schemeClr val="dk1"/>
              </a:solidFill>
              <a:prstDash val="solid"/>
              <a:round/>
              <a:headEnd type="none" w="sm" len="sm"/>
              <a:tailEnd type="triangle" w="med" len="med"/>
            </a:ln>
          </p:spPr>
        </p:cxnSp>
        <p:sp>
          <p:nvSpPr>
            <p:cNvPr id="266" name="Google Shape;266;p17"/>
            <p:cNvSpPr txBox="1"/>
            <p:nvPr/>
          </p:nvSpPr>
          <p:spPr>
            <a:xfrm>
              <a:off x="1524000" y="3759021"/>
              <a:ext cx="121920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Tahoma"/>
                  <a:ea typeface="Tahoma"/>
                  <a:cs typeface="Tahoma"/>
                  <a:sym typeface="Tahoma"/>
                </a:rPr>
                <a:t>Data</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67;p17"/>
            <p:cNvSpPr txBox="1"/>
            <p:nvPr/>
          </p:nvSpPr>
          <p:spPr>
            <a:xfrm>
              <a:off x="1066800" y="4241846"/>
              <a:ext cx="167640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Tahoma"/>
                  <a:ea typeface="Tahoma"/>
                  <a:cs typeface="Tahoma"/>
                  <a:sym typeface="Tahoma"/>
                </a:rPr>
                <a:t>Program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68;p17"/>
            <p:cNvSpPr txBox="1"/>
            <p:nvPr/>
          </p:nvSpPr>
          <p:spPr>
            <a:xfrm>
              <a:off x="6863528" y="4029475"/>
              <a:ext cx="167640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Tahoma"/>
                  <a:ea typeface="Tahoma"/>
                  <a:cs typeface="Tahoma"/>
                  <a:sym typeface="Tahoma"/>
                </a:rPr>
                <a:t>Output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9" name="Google Shape;269;p17"/>
          <p:cNvGrpSpPr/>
          <p:nvPr/>
        </p:nvGrpSpPr>
        <p:grpSpPr>
          <a:xfrm>
            <a:off x="4112112" y="4876800"/>
            <a:ext cx="1005840" cy="527573"/>
            <a:chOff x="4112112" y="4876800"/>
            <a:chExt cx="1005840" cy="527573"/>
          </a:xfrm>
        </p:grpSpPr>
        <p:cxnSp>
          <p:nvCxnSpPr>
            <p:cNvPr id="270" name="Google Shape;270;p17"/>
            <p:cNvCxnSpPr/>
            <p:nvPr/>
          </p:nvCxnSpPr>
          <p:spPr>
            <a:xfrm rot="10800000">
              <a:off x="5105400" y="4876800"/>
              <a:ext cx="0" cy="527573"/>
            </a:xfrm>
            <a:prstGeom prst="straightConnector1">
              <a:avLst/>
            </a:prstGeom>
            <a:solidFill>
              <a:schemeClr val="accent1"/>
            </a:solidFill>
            <a:ln w="38100" cap="flat" cmpd="sng">
              <a:solidFill>
                <a:srgbClr val="C00000"/>
              </a:solidFill>
              <a:prstDash val="solid"/>
              <a:round/>
              <a:headEnd type="none" w="sm" len="sm"/>
              <a:tailEnd type="triangle" w="med" len="med"/>
            </a:ln>
          </p:spPr>
        </p:cxnSp>
        <p:cxnSp>
          <p:nvCxnSpPr>
            <p:cNvPr id="271" name="Google Shape;271;p17"/>
            <p:cNvCxnSpPr/>
            <p:nvPr/>
          </p:nvCxnSpPr>
          <p:spPr>
            <a:xfrm>
              <a:off x="4114800" y="4914900"/>
              <a:ext cx="0" cy="457200"/>
            </a:xfrm>
            <a:prstGeom prst="straightConnector1">
              <a:avLst/>
            </a:prstGeom>
            <a:solidFill>
              <a:schemeClr val="accent1"/>
            </a:solidFill>
            <a:ln w="38100" cap="flat" cmpd="sng">
              <a:solidFill>
                <a:srgbClr val="C00000"/>
              </a:solidFill>
              <a:prstDash val="solid"/>
              <a:round/>
              <a:headEnd type="none" w="sm" len="sm"/>
              <a:tailEnd type="none" w="sm" len="sm"/>
            </a:ln>
          </p:spPr>
        </p:cxnSp>
        <p:cxnSp>
          <p:nvCxnSpPr>
            <p:cNvPr id="272" name="Google Shape;272;p17"/>
            <p:cNvCxnSpPr/>
            <p:nvPr/>
          </p:nvCxnSpPr>
          <p:spPr>
            <a:xfrm rot="10800000">
              <a:off x="4112112" y="5377926"/>
              <a:ext cx="1005840" cy="0"/>
            </a:xfrm>
            <a:prstGeom prst="straightConnector1">
              <a:avLst/>
            </a:prstGeom>
            <a:solidFill>
              <a:schemeClr val="accent1"/>
            </a:solidFill>
            <a:ln w="38100" cap="flat" cmpd="sng">
              <a:solidFill>
                <a:srgbClr val="C00000"/>
              </a:solidFill>
              <a:prstDash val="solid"/>
              <a:round/>
              <a:headEnd type="none" w="sm" len="sm"/>
              <a:tailEnd type="none" w="sm" len="sm"/>
            </a:ln>
          </p:spPr>
        </p:cxnSp>
      </p:grpSp>
      <p:sp>
        <p:nvSpPr>
          <p:cNvPr id="273" name="Google Shape;273;p17"/>
          <p:cNvSpPr txBox="1"/>
          <p:nvPr/>
        </p:nvSpPr>
        <p:spPr>
          <a:xfrm>
            <a:off x="2743200" y="5383753"/>
            <a:ext cx="3848100" cy="92333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C00000"/>
                </a:solidFill>
                <a:effectLst/>
                <a:uLnTx/>
                <a:uFillTx/>
                <a:latin typeface="Tahoma"/>
                <a:ea typeface="Tahoma"/>
                <a:cs typeface="Tahoma"/>
                <a:sym typeface="Tahoma"/>
              </a:rPr>
              <a:t>Parameter training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C00000"/>
                </a:solidFill>
                <a:effectLst/>
                <a:uLnTx/>
                <a:uFillTx/>
                <a:latin typeface="Tahoma"/>
                <a:ea typeface="Tahoma"/>
                <a:cs typeface="Tahoma"/>
                <a:sym typeface="Tahoma"/>
              </a:rPr>
              <a:t>(supervised, unsupervised, etc.) to improve </a:t>
            </a:r>
            <a:r>
              <a:rPr kumimoji="0" lang="en-US" sz="1800" b="1" i="0" u="none" strike="noStrike" kern="0" cap="none" spc="0" normalizeH="0" baseline="0" noProof="0">
                <a:ln>
                  <a:noFill/>
                </a:ln>
                <a:solidFill>
                  <a:srgbClr val="C00000"/>
                </a:solidFill>
                <a:effectLst/>
                <a:uLnTx/>
                <a:uFillTx/>
                <a:latin typeface="Tahoma"/>
                <a:ea typeface="Tahoma"/>
                <a:cs typeface="Tahoma"/>
                <a:sym typeface="Tahoma"/>
              </a:rPr>
              <a:t>Program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fade">
                                      <p:cBhvr>
                                        <p:cTn id="7" dur="500"/>
                                        <p:tgtEl>
                                          <p:spTgt spid="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9">
                                            <p:txEl>
                                              <p:pRg st="1" end="1"/>
                                            </p:txEl>
                                          </p:spTgt>
                                        </p:tgtEl>
                                        <p:attrNameLst>
                                          <p:attrName>style.visibility</p:attrName>
                                        </p:attrNameLst>
                                      </p:cBhvr>
                                      <p:to>
                                        <p:strVal val="visible"/>
                                      </p:to>
                                    </p:set>
                                    <p:animEffect transition="in" filter="fade">
                                      <p:cBhvr>
                                        <p:cTn id="12" dur="500"/>
                                        <p:tgtEl>
                                          <p:spTgt spid="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9">
                                            <p:txEl>
                                              <p:pRg st="2" end="2"/>
                                            </p:txEl>
                                          </p:spTgt>
                                        </p:tgtEl>
                                        <p:attrNameLst>
                                          <p:attrName>style.visibility</p:attrName>
                                        </p:attrNameLst>
                                      </p:cBhvr>
                                      <p:to>
                                        <p:strVal val="visible"/>
                                      </p:to>
                                    </p:set>
                                    <p:animEffect transition="in" filter="fade">
                                      <p:cBhvr>
                                        <p:cTn id="17" dur="500"/>
                                        <p:tgtEl>
                                          <p:spTgt spid="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9">
                                            <p:txEl>
                                              <p:pRg st="3" end="3"/>
                                            </p:txEl>
                                          </p:spTgt>
                                        </p:tgtEl>
                                        <p:attrNameLst>
                                          <p:attrName>style.visibility</p:attrName>
                                        </p:attrNameLst>
                                      </p:cBhvr>
                                      <p:to>
                                        <p:strVal val="visible"/>
                                      </p:to>
                                    </p:set>
                                    <p:animEffect transition="in" filter="fade">
                                      <p:cBhvr>
                                        <p:cTn id="22" dur="500"/>
                                        <p:tgtEl>
                                          <p:spTgt spid="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xEl>
                                              <p:pRg st="4" end="4"/>
                                            </p:txEl>
                                          </p:spTgt>
                                        </p:tgtEl>
                                        <p:attrNameLst>
                                          <p:attrName>style.visibility</p:attrName>
                                        </p:attrNameLst>
                                      </p:cBhvr>
                                      <p:to>
                                        <p:strVal val="visible"/>
                                      </p:to>
                                    </p:set>
                                    <p:animEffect transition="in" filter="fade">
                                      <p:cBhvr>
                                        <p:cTn id="27" dur="500"/>
                                        <p:tgtEl>
                                          <p:spTgt spid="2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1"/>
                                        </p:tgtEl>
                                        <p:attrNameLst>
                                          <p:attrName>style.visibility</p:attrName>
                                        </p:attrNameLst>
                                      </p:cBhvr>
                                      <p:to>
                                        <p:strVal val="visible"/>
                                      </p:to>
                                    </p:set>
                                    <p:animEffect transition="in" filter="fade">
                                      <p:cBhvr>
                                        <p:cTn id="32" dur="500"/>
                                        <p:tgtEl>
                                          <p:spTgt spid="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9"/>
                                        </p:tgtEl>
                                        <p:attrNameLst>
                                          <p:attrName>style.visibility</p:attrName>
                                        </p:attrNameLst>
                                      </p:cBhvr>
                                      <p:to>
                                        <p:strVal val="visible"/>
                                      </p:to>
                                    </p:set>
                                    <p:animEffect transition="in" filter="fade">
                                      <p:cBhvr>
                                        <p:cTn id="37" dur="500"/>
                                        <p:tgtEl>
                                          <p:spTgt spid="269"/>
                                        </p:tgtEl>
                                      </p:cBhvr>
                                    </p:animEffect>
                                  </p:childTnLst>
                                </p:cTn>
                              </p:par>
                              <p:par>
                                <p:cTn id="38" presetID="10" presetClass="entr" presetSubtype="0" fill="hold" nodeType="with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fade">
                                      <p:cBhvr>
                                        <p:cTn id="40"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8"/>
          <p:cNvSpPr txBox="1">
            <a:spLocks noGrp="1"/>
          </p:cNvSpPr>
          <p:nvPr>
            <p:ph type="title"/>
          </p:nvPr>
        </p:nvSpPr>
        <p:spPr>
          <a:xfrm>
            <a:off x="55466" y="152400"/>
            <a:ext cx="9088534" cy="446484"/>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Challenge:  IC Design “Lives in a Box”</a:t>
            </a:r>
            <a:endParaRPr/>
          </a:p>
        </p:txBody>
      </p:sp>
      <p:sp>
        <p:nvSpPr>
          <p:cNvPr id="280" name="Google Shape;280;p18"/>
          <p:cNvSpPr txBox="1"/>
          <p:nvPr/>
        </p:nvSpPr>
        <p:spPr>
          <a:xfrm>
            <a:off x="4876800" y="1636499"/>
            <a:ext cx="4095749" cy="4000501"/>
          </a:xfrm>
          <a:prstGeom prst="rect">
            <a:avLst/>
          </a:prstGeom>
          <a:noFill/>
          <a:ln>
            <a:noFill/>
          </a:ln>
        </p:spPr>
        <p:txBody>
          <a:bodyPr spcFirstLastPara="1" wrap="square" lIns="92075" tIns="46025" rIns="92075" bIns="46025" anchor="t" anchorCtr="0">
            <a:noAutofit/>
          </a:bodyPr>
          <a:lstStyle/>
          <a:p>
            <a:pPr marL="172641" marR="0" lvl="0" indent="-172641" algn="l" defTabSz="914400" rtl="0" eaLnBrk="1" fontAlgn="auto" latinLnBrk="0" hangingPunct="1">
              <a:lnSpc>
                <a:spcPct val="85000"/>
              </a:lnSpc>
              <a:spcBef>
                <a:spcPts val="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1B00C0"/>
                </a:solidFill>
                <a:effectLst/>
                <a:uLnTx/>
                <a:uFillTx/>
                <a:latin typeface="Arial"/>
                <a:ea typeface="Arial"/>
                <a:cs typeface="Arial"/>
                <a:sym typeface="Arial"/>
              </a:rPr>
              <a:t>Start</a:t>
            </a: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 to </a:t>
            </a:r>
            <a:r>
              <a:rPr kumimoji="0" lang="en-US" sz="2400" b="1" i="0" u="none" strike="noStrike" kern="0" cap="none" spc="0" normalizeH="0" baseline="0" noProof="0">
                <a:ln>
                  <a:noFill/>
                </a:ln>
                <a:solidFill>
                  <a:srgbClr val="1B00C0"/>
                </a:solidFill>
                <a:effectLst/>
                <a:uLnTx/>
                <a:uFillTx/>
                <a:latin typeface="Arial"/>
                <a:ea typeface="Arial"/>
                <a:cs typeface="Arial"/>
                <a:sym typeface="Arial"/>
              </a:rPr>
              <a:t>End</a:t>
            </a: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 expensive!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85000"/>
              </a:lnSpc>
              <a:spcBef>
                <a:spcPts val="480"/>
              </a:spcBef>
              <a:spcAft>
                <a:spcPts val="0"/>
              </a:spcAft>
              <a:buClr>
                <a:srgbClr val="C00000"/>
              </a:buClr>
              <a:buSzPts val="1600"/>
              <a:buFont typeface="Arial"/>
              <a:buChar char="•"/>
              <a:tabLst/>
              <a:defRPr/>
            </a:pPr>
            <a:r>
              <a:rPr kumimoji="0" lang="en-US" sz="1600" b="1" i="0" u="none" strike="noStrike" kern="0" cap="none" spc="0" normalizeH="0" baseline="0" noProof="0">
                <a:ln>
                  <a:noFill/>
                </a:ln>
                <a:solidFill>
                  <a:srgbClr val="000000"/>
                </a:solidFill>
                <a:effectLst/>
                <a:uLnTx/>
                <a:uFillTx/>
                <a:latin typeface="Arial"/>
                <a:ea typeface="Arial"/>
                <a:cs typeface="Arial"/>
                <a:sym typeface="Arial"/>
              </a:rPr>
              <a:t>O(year) for product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85000"/>
              </a:lnSpc>
              <a:spcBef>
                <a:spcPts val="480"/>
              </a:spcBef>
              <a:spcAft>
                <a:spcPts val="0"/>
              </a:spcAft>
              <a:buClr>
                <a:srgbClr val="C00000"/>
              </a:buClr>
              <a:buSzPts val="1600"/>
              <a:buFont typeface="Arial"/>
              <a:buChar char="•"/>
              <a:tabLst/>
              <a:defRPr/>
            </a:pPr>
            <a:r>
              <a:rPr kumimoji="0" lang="en-US" sz="1600" b="1" i="0" u="none" strike="noStrike" kern="0" cap="none" spc="0" normalizeH="0" baseline="0" noProof="0">
                <a:ln>
                  <a:noFill/>
                </a:ln>
                <a:solidFill>
                  <a:srgbClr val="000000"/>
                </a:solidFill>
                <a:effectLst/>
                <a:uLnTx/>
                <a:uFillTx/>
                <a:latin typeface="Arial"/>
                <a:ea typeface="Arial"/>
                <a:cs typeface="Arial"/>
                <a:sym typeface="Arial"/>
              </a:rPr>
              <a:t>O(weeks) for SP&amp;R and Opt</a:t>
            </a:r>
            <a:endParaRPr kumimoji="0" sz="1600" b="1" i="0" u="none" strike="noStrike" kern="0" cap="none" spc="0" normalizeH="0" baseline="0" noProof="0">
              <a:ln>
                <a:noFill/>
              </a:ln>
              <a:solidFill>
                <a:srgbClr val="000000"/>
              </a:solidFill>
              <a:effectLst/>
              <a:uLnTx/>
              <a:uFillTx/>
              <a:latin typeface="Arial"/>
              <a:ea typeface="Arial"/>
              <a:cs typeface="Arial"/>
              <a:sym typeface="Arial"/>
            </a:endParaRPr>
          </a:p>
          <a:p>
            <a:pPr marL="172641" marR="0" lvl="0" indent="-20241" algn="l" defTabSz="914400" rtl="0" eaLnBrk="1" fontAlgn="auto" latinLnBrk="0" hangingPunct="1">
              <a:lnSpc>
                <a:spcPct val="85000"/>
              </a:lnSpc>
              <a:spcBef>
                <a:spcPts val="720"/>
              </a:spcBef>
              <a:spcAft>
                <a:spcPts val="0"/>
              </a:spcAft>
              <a:buClr>
                <a:srgbClr val="C00000"/>
              </a:buClr>
              <a:buSzPts val="2400"/>
              <a:buFont typeface="Arial"/>
              <a:buNone/>
              <a:tabLst/>
              <a:defRPr/>
            </a:pP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a:p>
            <a:pPr marL="172641" marR="0" lvl="0" indent="-172641" algn="l" defTabSz="914400" rtl="0" eaLnBrk="1" fontAlgn="auto" latinLnBrk="0" hangingPunct="1">
              <a:lnSpc>
                <a:spcPct val="85000"/>
              </a:lnSpc>
              <a:spcBef>
                <a:spcPts val="72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Goal: best possible </a:t>
            </a:r>
            <a:r>
              <a:rPr kumimoji="0" lang="en-US" sz="2400" b="1" i="0" u="none" strike="noStrike" kern="0" cap="none" spc="0" normalizeH="0" baseline="0" noProof="0">
                <a:ln>
                  <a:noFill/>
                </a:ln>
                <a:solidFill>
                  <a:srgbClr val="1B00C0"/>
                </a:solidFill>
                <a:effectLst/>
                <a:uLnTx/>
                <a:uFillTx/>
                <a:latin typeface="Arial"/>
                <a:ea typeface="Arial"/>
                <a:cs typeface="Arial"/>
                <a:sym typeface="Arial"/>
              </a:rPr>
              <a:t>End</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a:p>
            <a:pPr marL="172641" marR="0" lvl="0" indent="-20241" algn="l" defTabSz="914400" rtl="0" eaLnBrk="1" fontAlgn="auto" latinLnBrk="0" hangingPunct="1">
              <a:lnSpc>
                <a:spcPct val="85000"/>
              </a:lnSpc>
              <a:spcBef>
                <a:spcPts val="720"/>
              </a:spcBef>
              <a:spcAft>
                <a:spcPts val="0"/>
              </a:spcAft>
              <a:buClr>
                <a:srgbClr val="C00000"/>
              </a:buClr>
              <a:buSzPts val="2400"/>
              <a:buFont typeface="Arial"/>
              <a:buNone/>
              <a:tabLst/>
              <a:defRPr/>
            </a:pP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a:p>
            <a:pPr marL="172641" marR="0" lvl="0" indent="-172641" algn="l" defTabSz="914400" rtl="0" eaLnBrk="1" fontAlgn="auto" latinLnBrk="0" hangingPunct="1">
              <a:lnSpc>
                <a:spcPct val="85000"/>
              </a:lnSpc>
              <a:spcBef>
                <a:spcPts val="72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Constraint: stay in “Box”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85000"/>
              </a:lnSpc>
              <a:spcBef>
                <a:spcPts val="600"/>
              </a:spcBef>
              <a:spcAft>
                <a:spcPts val="0"/>
              </a:spcAft>
              <a:buClr>
                <a:srgbClr val="C00000"/>
              </a:buClr>
              <a:buSzPts val="2000"/>
              <a:buFont typeface="Arial"/>
              <a:buChar char="•"/>
              <a:tabLst/>
              <a:defRPr/>
            </a:pP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{compute}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85000"/>
              </a:lnSpc>
              <a:spcBef>
                <a:spcPts val="600"/>
              </a:spcBef>
              <a:spcAft>
                <a:spcPts val="0"/>
              </a:spcAft>
              <a:buClr>
                <a:srgbClr val="C00000"/>
              </a:buClr>
              <a:buSzPts val="2000"/>
              <a:buFont typeface="Arial"/>
              <a:buChar char="•"/>
              <a:tabLst/>
              <a:defRPr/>
            </a:pP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X {licenses}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85000"/>
              </a:lnSpc>
              <a:spcBef>
                <a:spcPts val="600"/>
              </a:spcBef>
              <a:spcAft>
                <a:spcPts val="0"/>
              </a:spcAft>
              <a:buClr>
                <a:srgbClr val="C00000"/>
              </a:buClr>
              <a:buSzPts val="2000"/>
              <a:buFont typeface="Arial"/>
              <a:buChar char="•"/>
              <a:tabLst/>
              <a:defRPr/>
            </a:pP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X {people}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85000"/>
              </a:lnSpc>
              <a:spcBef>
                <a:spcPts val="600"/>
              </a:spcBef>
              <a:spcAft>
                <a:spcPts val="0"/>
              </a:spcAft>
              <a:buClr>
                <a:srgbClr val="C00000"/>
              </a:buClr>
              <a:buSzPts val="2000"/>
              <a:buFont typeface="Arial"/>
              <a:buChar char="•"/>
              <a:tabLst/>
              <a:defRPr/>
            </a:pP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X {weeks}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72641" marR="0" lvl="0" indent="-20241" algn="l" defTabSz="914400" rtl="0" eaLnBrk="1" fontAlgn="auto" latinLnBrk="0" hangingPunct="1">
              <a:lnSpc>
                <a:spcPct val="85000"/>
              </a:lnSpc>
              <a:spcBef>
                <a:spcPts val="720"/>
              </a:spcBef>
              <a:spcAft>
                <a:spcPts val="0"/>
              </a:spcAft>
              <a:buClr>
                <a:srgbClr val="C00000"/>
              </a:buClr>
              <a:buSzPts val="2400"/>
              <a:buFont typeface="Arial"/>
              <a:buNone/>
              <a:tabLst/>
              <a:defRPr/>
            </a:pP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a:p>
            <a:pPr marL="172641" marR="0" lvl="0" indent="-20241" algn="l" defTabSz="914400" rtl="0" eaLnBrk="1" fontAlgn="auto" latinLnBrk="0" hangingPunct="1">
              <a:lnSpc>
                <a:spcPct val="85000"/>
              </a:lnSpc>
              <a:spcBef>
                <a:spcPts val="720"/>
              </a:spcBef>
              <a:spcAft>
                <a:spcPts val="0"/>
              </a:spcAft>
              <a:buClr>
                <a:srgbClr val="C00000"/>
              </a:buClr>
              <a:buSzPts val="2400"/>
              <a:buFont typeface="Arial"/>
              <a:buNone/>
              <a:tabLst/>
              <a:defRPr/>
            </a:pP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81" name="Google Shape;281;p18"/>
          <p:cNvPicPr preferRelativeResize="0"/>
          <p:nvPr/>
        </p:nvPicPr>
        <p:blipFill rotWithShape="1">
          <a:blip r:embed="rId3">
            <a:alphaModFix/>
          </a:blip>
          <a:srcRect/>
          <a:stretch/>
        </p:blipFill>
        <p:spPr>
          <a:xfrm>
            <a:off x="925282" y="1623592"/>
            <a:ext cx="3294115" cy="3411911"/>
          </a:xfrm>
          <a:prstGeom prst="rect">
            <a:avLst/>
          </a:prstGeom>
          <a:noFill/>
          <a:ln>
            <a:noFill/>
          </a:ln>
        </p:spPr>
      </p:pic>
      <p:sp>
        <p:nvSpPr>
          <p:cNvPr id="282" name="Google Shape;282;p18"/>
          <p:cNvSpPr txBox="1"/>
          <p:nvPr/>
        </p:nvSpPr>
        <p:spPr>
          <a:xfrm>
            <a:off x="716710" y="5261372"/>
            <a:ext cx="3779090" cy="606028"/>
          </a:xfrm>
          <a:prstGeom prst="rect">
            <a:avLst/>
          </a:prstGeom>
          <a:solidFill>
            <a:srgbClr val="FFFF00"/>
          </a:solidFill>
          <a:ln>
            <a:noFill/>
          </a:ln>
        </p:spPr>
        <p:txBody>
          <a:bodyPr spcFirstLastPara="1" wrap="square" lIns="91425" tIns="45700" rIns="91425" bIns="45700" anchor="t" anchorCtr="0">
            <a:noAutofit/>
          </a:bodyPr>
          <a:lstStyle/>
          <a:p>
            <a:pPr marL="40481" marR="0" lvl="1" indent="0" algn="l" defTabSz="914400" rtl="0" eaLnBrk="1" fontAlgn="auto" latinLnBrk="0" hangingPunct="1">
              <a:lnSpc>
                <a:spcPct val="100000"/>
              </a:lnSpc>
              <a:spcBef>
                <a:spcPts val="0"/>
              </a:spcBef>
              <a:spcAft>
                <a:spcPts val="0"/>
              </a:spcAft>
              <a:buClr>
                <a:srgbClr val="C00000"/>
              </a:buClr>
              <a:buSzPts val="1500"/>
              <a:buFont typeface="Arial"/>
              <a:buNone/>
              <a:tabLst/>
              <a:defRPr/>
            </a:pPr>
            <a:r>
              <a:rPr kumimoji="0" lang="en-US" sz="1500" b="1" i="0" u="none" strike="noStrike" kern="0" cap="none" spc="0" normalizeH="0" baseline="0" noProof="0">
                <a:ln>
                  <a:noFill/>
                </a:ln>
                <a:solidFill>
                  <a:srgbClr val="000000"/>
                </a:solidFill>
                <a:effectLst/>
                <a:uLnTx/>
                <a:uFillTx/>
                <a:latin typeface="Arial"/>
                <a:ea typeface="Arial"/>
                <a:cs typeface="Arial"/>
                <a:sym typeface="Arial"/>
              </a:rPr>
              <a:t>Huge</a:t>
            </a:r>
            <a:r>
              <a:rPr kumimoji="0" lang="en-US" sz="1500" b="0" i="0" u="none" strike="noStrike" kern="0" cap="none" spc="0" normalizeH="0" baseline="0" noProof="0">
                <a:ln>
                  <a:noFill/>
                </a:ln>
                <a:solidFill>
                  <a:srgbClr val="000000"/>
                </a:solidFill>
                <a:effectLst/>
                <a:uLnTx/>
                <a:uFillTx/>
                <a:latin typeface="Arial"/>
                <a:ea typeface="Arial"/>
                <a:cs typeface="Arial"/>
                <a:sym typeface="Arial"/>
              </a:rPr>
              <a:t> space of trajectories: architecture, enablement, IPs, tools, manual fix, …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C00000"/>
              </a:buClr>
              <a:buSzPts val="2100"/>
              <a:buFont typeface="Noto Sans Symbols"/>
              <a:buNone/>
              <a:tabLst/>
              <a:defRPr/>
            </a:pPr>
            <a:endParaRPr kumimoji="0" sz="2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3" name="Google Shape;283;p18"/>
          <p:cNvSpPr txBox="1"/>
          <p:nvPr/>
        </p:nvSpPr>
        <p:spPr>
          <a:xfrm>
            <a:off x="995951" y="1601207"/>
            <a:ext cx="1257300" cy="415498"/>
          </a:xfrm>
          <a:prstGeom prst="rect">
            <a:avLst/>
          </a:prstGeom>
          <a:solidFill>
            <a:srgbClr val="FFFFFF"/>
          </a:solid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a:ln>
                  <a:noFill/>
                </a:ln>
                <a:solidFill>
                  <a:srgbClr val="1B00C0"/>
                </a:solidFill>
                <a:effectLst/>
                <a:uLnTx/>
                <a:uFillTx/>
                <a:latin typeface="Arial"/>
                <a:ea typeface="Arial"/>
                <a:cs typeface="Arial"/>
                <a:sym typeface="Arial"/>
              </a:rPr>
              <a:t>Start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84;p18"/>
          <p:cNvSpPr txBox="1"/>
          <p:nvPr/>
        </p:nvSpPr>
        <p:spPr>
          <a:xfrm>
            <a:off x="1268180" y="4643087"/>
            <a:ext cx="1257300" cy="415498"/>
          </a:xfrm>
          <a:prstGeom prst="rect">
            <a:avLst/>
          </a:prstGeom>
          <a:solidFill>
            <a:srgbClr val="FFFFFF"/>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a:ln>
                  <a:noFill/>
                </a:ln>
                <a:solidFill>
                  <a:srgbClr val="1B00C0"/>
                </a:solidFill>
                <a:effectLst/>
                <a:uLnTx/>
                <a:uFillTx/>
                <a:latin typeface="Arial"/>
                <a:ea typeface="Arial"/>
                <a:cs typeface="Arial"/>
                <a:sym typeface="Arial"/>
              </a:rPr>
              <a:t>End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9"/>
          <p:cNvSpPr txBox="1">
            <a:spLocks noGrp="1"/>
          </p:cNvSpPr>
          <p:nvPr>
            <p:ph type="title"/>
          </p:nvPr>
        </p:nvSpPr>
        <p:spPr>
          <a:xfrm>
            <a:off x="84339" y="152400"/>
            <a:ext cx="8833104" cy="446484"/>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ML for EDA and IC Design: </a:t>
            </a:r>
            <a:r>
              <a:rPr lang="en-US">
                <a:solidFill>
                  <a:srgbClr val="1B00C0"/>
                </a:solidFill>
              </a:rPr>
              <a:t>What</a:t>
            </a:r>
            <a:endParaRPr>
              <a:solidFill>
                <a:srgbClr val="1B00C0"/>
              </a:solidFill>
            </a:endParaRPr>
          </a:p>
        </p:txBody>
      </p:sp>
      <p:sp>
        <p:nvSpPr>
          <p:cNvPr id="291" name="Google Shape;291;p19"/>
          <p:cNvSpPr txBox="1"/>
          <p:nvPr/>
        </p:nvSpPr>
        <p:spPr>
          <a:xfrm>
            <a:off x="84339" y="990600"/>
            <a:ext cx="9059661" cy="5486400"/>
          </a:xfrm>
          <a:prstGeom prst="rect">
            <a:avLst/>
          </a:prstGeom>
          <a:noFill/>
          <a:ln>
            <a:noFill/>
          </a:ln>
        </p:spPr>
        <p:txBody>
          <a:bodyPr spcFirstLastPara="1" wrap="square" lIns="92075" tIns="46025" rIns="92075" bIns="46025" anchor="t" anchorCtr="0">
            <a:noAutofit/>
          </a:bodyPr>
          <a:lstStyle/>
          <a:p>
            <a:pPr marL="172641" marR="0" lvl="0" indent="-172641" algn="l" defTabSz="914400" rtl="0" eaLnBrk="1" fontAlgn="auto" latinLnBrk="0" hangingPunct="1">
              <a:lnSpc>
                <a:spcPct val="100000"/>
              </a:lnSpc>
              <a:spcBef>
                <a:spcPts val="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Predict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100000"/>
              </a:lnSpc>
              <a:spcBef>
                <a:spcPts val="540"/>
              </a:spcBef>
              <a:spcAft>
                <a:spcPts val="0"/>
              </a:spcAft>
              <a:buClr>
                <a:srgbClr val="C00000"/>
              </a:buClr>
              <a:buSzPts val="1800"/>
              <a:buFont typeface="Arial"/>
              <a:buChar char="•"/>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Will RouteOpt finish with clean signoff, &lt;1000 DRVs by tomorrow night?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72641" marR="0" lvl="0" indent="-172641" algn="l" defTabSz="914400" rtl="0" eaLnBrk="1" fontAlgn="auto" latinLnBrk="0" hangingPunct="1">
              <a:lnSpc>
                <a:spcPct val="100000"/>
              </a:lnSpc>
              <a:spcBef>
                <a:spcPts val="72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Classify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100000"/>
              </a:lnSpc>
              <a:spcBef>
                <a:spcPts val="540"/>
              </a:spcBef>
              <a:spcAft>
                <a:spcPts val="0"/>
              </a:spcAft>
              <a:buClr>
                <a:srgbClr val="C00000"/>
              </a:buClr>
              <a:buSzPts val="1800"/>
              <a:buFont typeface="Arial"/>
              <a:buChar char="•"/>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Out of these 50 floorplans + budgets, which 3 should go into trial SP&amp;R?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72641" marR="0" lvl="0" indent="-172641" algn="l" defTabSz="914400" rtl="0" eaLnBrk="1" fontAlgn="auto" latinLnBrk="0" hangingPunct="1">
              <a:lnSpc>
                <a:spcPct val="100000"/>
              </a:lnSpc>
              <a:spcBef>
                <a:spcPts val="72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Estimate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100000"/>
              </a:lnSpc>
              <a:spcBef>
                <a:spcPts val="540"/>
              </a:spcBef>
              <a:spcAft>
                <a:spcPts val="0"/>
              </a:spcAft>
              <a:buClr>
                <a:srgbClr val="C00000"/>
              </a:buClr>
              <a:buSzPts val="1800"/>
              <a:buFont typeface="Arial"/>
              <a:buChar char="•"/>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How many hold buffers will tool eventually add into this post-CTS layout?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72641" marR="0" lvl="0" indent="-172641" algn="l" defTabSz="914400" rtl="0" eaLnBrk="1" fontAlgn="auto" latinLnBrk="0" hangingPunct="1">
              <a:lnSpc>
                <a:spcPct val="100000"/>
              </a:lnSpc>
              <a:spcBef>
                <a:spcPts val="72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Guide / advise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100000"/>
              </a:lnSpc>
              <a:spcBef>
                <a:spcPts val="540"/>
              </a:spcBef>
              <a:spcAft>
                <a:spcPts val="0"/>
              </a:spcAft>
              <a:buClr>
                <a:srgbClr val="C00000"/>
              </a:buClr>
              <a:buSzPts val="1800"/>
              <a:buFont typeface="Arial"/>
              <a:buChar char="•"/>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What P&amp;R tool setup/script will obtain the best QOR within next 36 hours? </a:t>
            </a: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172641" marR="0" lvl="0" indent="-172641" algn="l" defTabSz="914400" rtl="0" eaLnBrk="1" fontAlgn="auto" latinLnBrk="0" hangingPunct="1">
              <a:lnSpc>
                <a:spcPct val="100000"/>
              </a:lnSpc>
              <a:spcBef>
                <a:spcPts val="720"/>
              </a:spcBef>
              <a:spcAft>
                <a:spcPts val="0"/>
              </a:spcAft>
              <a:buClr>
                <a:srgbClr val="C00000"/>
              </a:buClr>
              <a:buSzPts val="2400"/>
              <a:buFont typeface="Arial"/>
              <a:buChar char="•"/>
              <a:tabLst/>
              <a:defRPr/>
            </a:pPr>
            <a:r>
              <a:rPr kumimoji="0" lang="en-US" sz="2400" b="0" i="0" u="none" strike="noStrike" kern="0" cap="none" spc="0" normalizeH="0" baseline="0" noProof="0">
                <a:ln>
                  <a:noFill/>
                </a:ln>
                <a:solidFill>
                  <a:srgbClr val="1B00C0"/>
                </a:solidFill>
                <a:effectLst/>
                <a:uLnTx/>
                <a:uFillTx/>
                <a:latin typeface="Arial"/>
                <a:ea typeface="Arial"/>
                <a:cs typeface="Arial"/>
                <a:sym typeface="Arial"/>
              </a:rPr>
              <a:t>More broadly: answer any question that is difficult for humans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27435" marR="0" lvl="1" indent="-166688" algn="l" defTabSz="914400" rtl="0" eaLnBrk="1" fontAlgn="auto" latinLnBrk="0" hangingPunct="1">
              <a:lnSpc>
                <a:spcPct val="100000"/>
              </a:lnSpc>
              <a:spcBef>
                <a:spcPts val="540"/>
              </a:spcBef>
              <a:spcAft>
                <a:spcPts val="0"/>
              </a:spcAft>
              <a:buClr>
                <a:srgbClr val="C00000"/>
              </a:buClr>
              <a:buSzPts val="1800"/>
              <a:buFont typeface="Arial"/>
              <a:buChar char="•"/>
              <a:tabLst/>
              <a:defRPr/>
            </a:pPr>
            <a:r>
              <a:rPr kumimoji="0" lang="en-US" sz="1800" b="0" i="0" u="none" strike="noStrike" kern="0" cap="none" spc="0" normalizeH="0" baseline="0" noProof="0">
                <a:ln>
                  <a:noFill/>
                </a:ln>
                <a:solidFill>
                  <a:srgbClr val="FF0000"/>
                </a:solidFill>
                <a:effectLst/>
                <a:uLnTx/>
                <a:uFillTx/>
                <a:latin typeface="Arial"/>
                <a:ea typeface="Arial"/>
                <a:cs typeface="Arial"/>
                <a:sym typeface="Arial"/>
              </a:rPr>
              <a:t>Google Brain, 2020:  “super-human macro placement” on arXiv</a:t>
            </a:r>
            <a:endParaRPr kumimoji="0" sz="1800" b="0" i="0" u="none" strike="noStrike" kern="0" cap="none" spc="0" normalizeH="0" baseline="0" noProof="0">
              <a:ln>
                <a:noFill/>
              </a:ln>
              <a:solidFill>
                <a:srgbClr val="FF0000"/>
              </a:solidFill>
              <a:effectLst/>
              <a:uLnTx/>
              <a:uFillTx/>
              <a:latin typeface="Arial"/>
              <a:ea typeface="Arial"/>
              <a:cs typeface="Arial"/>
              <a:sym typeface="Arial"/>
            </a:endParaRPr>
          </a:p>
          <a:p>
            <a:pPr marL="427435" marR="0" lvl="1" indent="-166688" algn="l" defTabSz="914400" rtl="0" eaLnBrk="1" fontAlgn="auto" latinLnBrk="0" hangingPunct="1">
              <a:lnSpc>
                <a:spcPct val="100000"/>
              </a:lnSpc>
              <a:spcBef>
                <a:spcPts val="540"/>
              </a:spcBef>
              <a:spcAft>
                <a:spcPts val="0"/>
              </a:spcAft>
              <a:buClr>
                <a:srgbClr val="C00000"/>
              </a:buClr>
              <a:buSzPts val="1800"/>
              <a:buFont typeface="Arial"/>
              <a:buChar char="•"/>
              <a:tabLst/>
              <a:defRPr/>
            </a:pPr>
            <a:r>
              <a:rPr kumimoji="0" lang="en-US" sz="1800" b="1" i="0" u="none" strike="noStrike" kern="0" cap="none" spc="0" normalizeH="0" baseline="0" noProof="0">
                <a:ln>
                  <a:noFill/>
                </a:ln>
                <a:solidFill>
                  <a:srgbClr val="FF0000"/>
                </a:solidFill>
                <a:effectLst/>
                <a:uLnTx/>
                <a:uFillTx/>
                <a:latin typeface="Arial"/>
                <a:ea typeface="Arial"/>
                <a:cs typeface="Arial"/>
                <a:sym typeface="Arial"/>
              </a:rPr>
              <a:t>Overarching: “intelligent flow”, “automated super-human expertise”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72641" marR="0" lvl="0" indent="-172641" algn="l" defTabSz="914400" rtl="0" eaLnBrk="1" fontAlgn="auto" latinLnBrk="0" hangingPunct="1">
              <a:lnSpc>
                <a:spcPct val="100000"/>
              </a:lnSpc>
              <a:spcBef>
                <a:spcPts val="720"/>
              </a:spcBef>
              <a:spcAft>
                <a:spcPts val="0"/>
              </a:spcAft>
              <a:buClr>
                <a:srgbClr val="C00000"/>
              </a:buClr>
              <a:buSzPts val="2400"/>
              <a:buFont typeface="Arial"/>
              <a:buChar char="•"/>
              <a:tabLst/>
              <a:defRPr/>
            </a:pPr>
            <a:r>
              <a:rPr kumimoji="0" lang="en-US" sz="2400" b="0" i="0" u="none" strike="noStrike" kern="0" cap="none" spc="0" normalizeH="0" baseline="0" noProof="0">
                <a:ln>
                  <a:noFill/>
                </a:ln>
                <a:solidFill>
                  <a:srgbClr val="1B00C0"/>
                </a:solidFill>
                <a:effectLst/>
                <a:uLnTx/>
                <a:uFillTx/>
                <a:latin typeface="Arial"/>
                <a:ea typeface="Arial"/>
                <a:cs typeface="Arial"/>
                <a:sym typeface="Arial"/>
              </a:rPr>
              <a:t>More directly: regressions and image classifications (LSF, litho)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72641" marR="0" lvl="0" indent="-20241" algn="l" defTabSz="914400" rtl="0" eaLnBrk="1" fontAlgn="auto" latinLnBrk="0" hangingPunct="1">
              <a:lnSpc>
                <a:spcPct val="100000"/>
              </a:lnSpc>
              <a:spcBef>
                <a:spcPts val="720"/>
              </a:spcBef>
              <a:spcAft>
                <a:spcPts val="0"/>
              </a:spcAft>
              <a:buClr>
                <a:srgbClr val="C00000"/>
              </a:buClr>
              <a:buSzPts val="2400"/>
              <a:buFont typeface="Arial"/>
              <a:buNone/>
              <a:tabLst/>
              <a:defRPr/>
            </a:pP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animEffect transition="in" filter="fade">
                                      <p:cBhvr>
                                        <p:cTn id="7" dur="500"/>
                                        <p:tgtEl>
                                          <p:spTgt spid="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1">
                                            <p:txEl>
                                              <p:pRg st="1" end="1"/>
                                            </p:txEl>
                                          </p:spTgt>
                                        </p:tgtEl>
                                        <p:attrNameLst>
                                          <p:attrName>style.visibility</p:attrName>
                                        </p:attrNameLst>
                                      </p:cBhvr>
                                      <p:to>
                                        <p:strVal val="visible"/>
                                      </p:to>
                                    </p:set>
                                    <p:animEffect transition="in" filter="fade">
                                      <p:cBhvr>
                                        <p:cTn id="12" dur="500"/>
                                        <p:tgtEl>
                                          <p:spTgt spid="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1">
                                            <p:txEl>
                                              <p:pRg st="2" end="2"/>
                                            </p:txEl>
                                          </p:spTgt>
                                        </p:tgtEl>
                                        <p:attrNameLst>
                                          <p:attrName>style.visibility</p:attrName>
                                        </p:attrNameLst>
                                      </p:cBhvr>
                                      <p:to>
                                        <p:strVal val="visible"/>
                                      </p:to>
                                    </p:set>
                                    <p:animEffect transition="in" filter="fade">
                                      <p:cBhvr>
                                        <p:cTn id="17" dur="500"/>
                                        <p:tgtEl>
                                          <p:spTgt spid="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1">
                                            <p:txEl>
                                              <p:pRg st="3" end="3"/>
                                            </p:txEl>
                                          </p:spTgt>
                                        </p:tgtEl>
                                        <p:attrNameLst>
                                          <p:attrName>style.visibility</p:attrName>
                                        </p:attrNameLst>
                                      </p:cBhvr>
                                      <p:to>
                                        <p:strVal val="visible"/>
                                      </p:to>
                                    </p:set>
                                    <p:animEffect transition="in" filter="fade">
                                      <p:cBhvr>
                                        <p:cTn id="22" dur="500"/>
                                        <p:tgtEl>
                                          <p:spTgt spid="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1">
                                            <p:txEl>
                                              <p:pRg st="4" end="4"/>
                                            </p:txEl>
                                          </p:spTgt>
                                        </p:tgtEl>
                                        <p:attrNameLst>
                                          <p:attrName>style.visibility</p:attrName>
                                        </p:attrNameLst>
                                      </p:cBhvr>
                                      <p:to>
                                        <p:strVal val="visible"/>
                                      </p:to>
                                    </p:set>
                                    <p:animEffect transition="in" filter="fade">
                                      <p:cBhvr>
                                        <p:cTn id="27" dur="500"/>
                                        <p:tgtEl>
                                          <p:spTgt spid="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1">
                                            <p:txEl>
                                              <p:pRg st="5" end="5"/>
                                            </p:txEl>
                                          </p:spTgt>
                                        </p:tgtEl>
                                        <p:attrNameLst>
                                          <p:attrName>style.visibility</p:attrName>
                                        </p:attrNameLst>
                                      </p:cBhvr>
                                      <p:to>
                                        <p:strVal val="visible"/>
                                      </p:to>
                                    </p:set>
                                    <p:animEffect transition="in" filter="fade">
                                      <p:cBhvr>
                                        <p:cTn id="32" dur="500"/>
                                        <p:tgtEl>
                                          <p:spTgt spid="2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1">
                                            <p:txEl>
                                              <p:pRg st="6" end="6"/>
                                            </p:txEl>
                                          </p:spTgt>
                                        </p:tgtEl>
                                        <p:attrNameLst>
                                          <p:attrName>style.visibility</p:attrName>
                                        </p:attrNameLst>
                                      </p:cBhvr>
                                      <p:to>
                                        <p:strVal val="visible"/>
                                      </p:to>
                                    </p:set>
                                    <p:animEffect transition="in" filter="fade">
                                      <p:cBhvr>
                                        <p:cTn id="37" dur="500"/>
                                        <p:tgtEl>
                                          <p:spTgt spid="2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1">
                                            <p:txEl>
                                              <p:pRg st="7" end="7"/>
                                            </p:txEl>
                                          </p:spTgt>
                                        </p:tgtEl>
                                        <p:attrNameLst>
                                          <p:attrName>style.visibility</p:attrName>
                                        </p:attrNameLst>
                                      </p:cBhvr>
                                      <p:to>
                                        <p:strVal val="visible"/>
                                      </p:to>
                                    </p:set>
                                    <p:animEffect transition="in" filter="fade">
                                      <p:cBhvr>
                                        <p:cTn id="42" dur="500"/>
                                        <p:tgtEl>
                                          <p:spTgt spid="29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1">
                                            <p:txEl>
                                              <p:pRg st="8" end="8"/>
                                            </p:txEl>
                                          </p:spTgt>
                                        </p:tgtEl>
                                        <p:attrNameLst>
                                          <p:attrName>style.visibility</p:attrName>
                                        </p:attrNameLst>
                                      </p:cBhvr>
                                      <p:to>
                                        <p:strVal val="visible"/>
                                      </p:to>
                                    </p:set>
                                    <p:animEffect transition="in" filter="fade">
                                      <p:cBhvr>
                                        <p:cTn id="47" dur="500"/>
                                        <p:tgtEl>
                                          <p:spTgt spid="29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1">
                                            <p:txEl>
                                              <p:pRg st="9" end="9"/>
                                            </p:txEl>
                                          </p:spTgt>
                                        </p:tgtEl>
                                        <p:attrNameLst>
                                          <p:attrName>style.visibility</p:attrName>
                                        </p:attrNameLst>
                                      </p:cBhvr>
                                      <p:to>
                                        <p:strVal val="visible"/>
                                      </p:to>
                                    </p:set>
                                    <p:animEffect transition="in" filter="fade">
                                      <p:cBhvr>
                                        <p:cTn id="52" dur="500"/>
                                        <p:tgtEl>
                                          <p:spTgt spid="29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1">
                                            <p:txEl>
                                              <p:pRg st="10" end="10"/>
                                            </p:txEl>
                                          </p:spTgt>
                                        </p:tgtEl>
                                        <p:attrNameLst>
                                          <p:attrName>style.visibility</p:attrName>
                                        </p:attrNameLst>
                                      </p:cBhvr>
                                      <p:to>
                                        <p:strVal val="visible"/>
                                      </p:to>
                                    </p:set>
                                    <p:animEffect transition="in" filter="fade">
                                      <p:cBhvr>
                                        <p:cTn id="57" dur="500"/>
                                        <p:tgtEl>
                                          <p:spTgt spid="29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1">
                                            <p:txEl>
                                              <p:pRg st="11" end="11"/>
                                            </p:txEl>
                                          </p:spTgt>
                                        </p:tgtEl>
                                        <p:attrNameLst>
                                          <p:attrName>style.visibility</p:attrName>
                                        </p:attrNameLst>
                                      </p:cBhvr>
                                      <p:to>
                                        <p:strVal val="visible"/>
                                      </p:to>
                                    </p:set>
                                    <p:animEffect transition="in" filter="fade">
                                      <p:cBhvr>
                                        <p:cTn id="62" dur="500"/>
                                        <p:tgtEl>
                                          <p:spTgt spid="291">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1">
                                            <p:txEl>
                                              <p:pRg st="12" end="12"/>
                                            </p:txEl>
                                          </p:spTgt>
                                        </p:tgtEl>
                                        <p:attrNameLst>
                                          <p:attrName>style.visibility</p:attrName>
                                        </p:attrNameLst>
                                      </p:cBhvr>
                                      <p:to>
                                        <p:strVal val="visible"/>
                                      </p:to>
                                    </p:set>
                                    <p:animEffect transition="in" filter="fade">
                                      <p:cBhvr>
                                        <p:cTn id="67" dur="500"/>
                                        <p:tgtEl>
                                          <p:spTgt spid="29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
          <p:cNvSpPr txBox="1">
            <a:spLocks noGrp="1"/>
          </p:cNvSpPr>
          <p:nvPr>
            <p:ph type="body" idx="1"/>
          </p:nvPr>
        </p:nvSpPr>
        <p:spPr>
          <a:xfrm>
            <a:off x="171450" y="838200"/>
            <a:ext cx="8836025" cy="5562601"/>
          </a:xfrm>
          <a:prstGeom prst="rect">
            <a:avLst/>
          </a:prstGeom>
          <a:noFill/>
          <a:ln>
            <a:noFill/>
          </a:ln>
        </p:spPr>
        <p:txBody>
          <a:bodyPr spcFirstLastPara="1" wrap="square" lIns="92075" tIns="46025" rIns="92075" bIns="46025" anchor="t" anchorCtr="0">
            <a:noAutofit/>
          </a:bodyPr>
          <a:lstStyle/>
          <a:p>
            <a:pPr marL="0" lvl="0" indent="0" algn="l" rtl="0">
              <a:lnSpc>
                <a:spcPct val="85000"/>
              </a:lnSpc>
              <a:spcBef>
                <a:spcPts val="0"/>
              </a:spcBef>
              <a:spcAft>
                <a:spcPts val="0"/>
              </a:spcAft>
              <a:buSzPts val="2800"/>
              <a:buFont typeface="Arial"/>
              <a:buNone/>
            </a:pPr>
            <a:r>
              <a:rPr lang="en-US"/>
              <a:t>1. Introduction  </a:t>
            </a:r>
            <a:r>
              <a:rPr lang="en-US" sz="2000">
                <a:solidFill>
                  <a:srgbClr val="1B00C0"/>
                </a:solidFill>
              </a:rPr>
              <a:t>(1400-1415, Andrew)</a:t>
            </a:r>
            <a:endParaRPr>
              <a:solidFill>
                <a:srgbClr val="1B00C0"/>
              </a:solidFill>
            </a:endParaRPr>
          </a:p>
          <a:p>
            <a:pPr marL="0" lvl="0" indent="0" algn="l" rtl="0">
              <a:lnSpc>
                <a:spcPct val="85000"/>
              </a:lnSpc>
              <a:spcBef>
                <a:spcPts val="840"/>
              </a:spcBef>
              <a:spcAft>
                <a:spcPts val="0"/>
              </a:spcAft>
              <a:buSzPts val="2800"/>
              <a:buFont typeface="Arial"/>
              <a:buNone/>
            </a:pPr>
            <a:r>
              <a:rPr lang="en-US"/>
              <a:t>2. Tutorial Section 1</a:t>
            </a:r>
            <a:endParaRPr/>
          </a:p>
          <a:p>
            <a:pPr marL="569913" lvl="1" indent="-222250" algn="l" rtl="0">
              <a:lnSpc>
                <a:spcPct val="85000"/>
              </a:lnSpc>
              <a:spcBef>
                <a:spcPts val="720"/>
              </a:spcBef>
              <a:spcAft>
                <a:spcPts val="0"/>
              </a:spcAft>
              <a:buSzPts val="2400"/>
              <a:buFont typeface="Arial"/>
              <a:buChar char="•"/>
            </a:pPr>
            <a:r>
              <a:rPr lang="en-US"/>
              <a:t>OpenROAD Python APIs </a:t>
            </a:r>
            <a:r>
              <a:rPr lang="en-US" sz="2000">
                <a:solidFill>
                  <a:srgbClr val="1B00C0"/>
                </a:solidFill>
              </a:rPr>
              <a:t>(1415-1440, Vidya)</a:t>
            </a:r>
            <a:endParaRPr>
              <a:solidFill>
                <a:srgbClr val="1B00C0"/>
              </a:solidFill>
            </a:endParaRPr>
          </a:p>
          <a:p>
            <a:pPr marL="569913" lvl="1" indent="-222250" algn="l" rtl="0">
              <a:lnSpc>
                <a:spcPct val="85000"/>
              </a:lnSpc>
              <a:spcBef>
                <a:spcPts val="720"/>
              </a:spcBef>
              <a:spcAft>
                <a:spcPts val="0"/>
              </a:spcAft>
              <a:buSzPts val="2400"/>
              <a:buFont typeface="Arial"/>
              <a:buChar char="•"/>
            </a:pPr>
            <a:r>
              <a:rPr lang="en-US"/>
              <a:t>Hands-on session: Demo on OpenROAD Python APIs and what it enables  </a:t>
            </a:r>
            <a:r>
              <a:rPr lang="en-US" sz="2000">
                <a:solidFill>
                  <a:srgbClr val="1B00C0"/>
                </a:solidFill>
              </a:rPr>
              <a:t>(1440-1525, Bing-Yue)</a:t>
            </a:r>
            <a:endParaRPr>
              <a:solidFill>
                <a:srgbClr val="1B00C0"/>
              </a:solidFill>
            </a:endParaRPr>
          </a:p>
          <a:p>
            <a:pPr marL="0" lvl="0" indent="0" algn="l" rtl="0">
              <a:lnSpc>
                <a:spcPct val="85000"/>
              </a:lnSpc>
              <a:spcBef>
                <a:spcPts val="840"/>
              </a:spcBef>
              <a:spcAft>
                <a:spcPts val="0"/>
              </a:spcAft>
              <a:buSzPts val="2800"/>
              <a:buFont typeface="Arial"/>
              <a:buNone/>
            </a:pPr>
            <a:r>
              <a:rPr lang="en-US"/>
              <a:t>BREAK </a:t>
            </a:r>
            <a:r>
              <a:rPr lang="en-US" sz="2000">
                <a:solidFill>
                  <a:srgbClr val="1B00C0"/>
                </a:solidFill>
              </a:rPr>
              <a:t>(1525-1545 minutes)</a:t>
            </a:r>
            <a:endParaRPr/>
          </a:p>
          <a:p>
            <a:pPr marL="0" lvl="0" indent="0" algn="l" rtl="0">
              <a:lnSpc>
                <a:spcPct val="85000"/>
              </a:lnSpc>
              <a:spcBef>
                <a:spcPts val="840"/>
              </a:spcBef>
              <a:spcAft>
                <a:spcPts val="0"/>
              </a:spcAft>
              <a:buSzPts val="2800"/>
              <a:buFont typeface="Arial"/>
              <a:buNone/>
            </a:pPr>
            <a:r>
              <a:rPr lang="en-US"/>
              <a:t>3. Tutorial Section 2</a:t>
            </a:r>
            <a:endParaRPr/>
          </a:p>
          <a:p>
            <a:pPr marL="569913" lvl="1" indent="-222250" algn="l" rtl="0">
              <a:lnSpc>
                <a:spcPct val="85000"/>
              </a:lnSpc>
              <a:spcBef>
                <a:spcPts val="720"/>
              </a:spcBef>
              <a:spcAft>
                <a:spcPts val="0"/>
              </a:spcAft>
              <a:buSzPts val="2400"/>
              <a:buFont typeface="Arial"/>
              <a:buChar char="•"/>
            </a:pPr>
            <a:r>
              <a:rPr lang="en-US"/>
              <a:t>CircuitOps  </a:t>
            </a:r>
            <a:r>
              <a:rPr lang="en-US" sz="2000">
                <a:solidFill>
                  <a:srgbClr val="1B00C0"/>
                </a:solidFill>
              </a:rPr>
              <a:t>(1545-1605, Vidya)</a:t>
            </a:r>
            <a:r>
              <a:rPr lang="en-US"/>
              <a:t> </a:t>
            </a:r>
            <a:endParaRPr/>
          </a:p>
          <a:p>
            <a:pPr marL="569913" lvl="1" indent="-222250" algn="l" rtl="0">
              <a:lnSpc>
                <a:spcPct val="85000"/>
              </a:lnSpc>
              <a:spcBef>
                <a:spcPts val="720"/>
              </a:spcBef>
              <a:spcAft>
                <a:spcPts val="0"/>
              </a:spcAft>
              <a:buSzPts val="2400"/>
              <a:buFont typeface="Arial"/>
              <a:buChar char="•"/>
            </a:pPr>
            <a:r>
              <a:rPr lang="en-US"/>
              <a:t>Hands-on session: Demo on CircuitOps and what it enables  </a:t>
            </a:r>
            <a:r>
              <a:rPr lang="en-US" sz="2000">
                <a:solidFill>
                  <a:srgbClr val="1B00C0"/>
                </a:solidFill>
              </a:rPr>
              <a:t>(1605-1635, Bing-Yue)</a:t>
            </a:r>
            <a:endParaRPr/>
          </a:p>
          <a:p>
            <a:pPr marL="0" lvl="0" indent="0" algn="l" rtl="0">
              <a:lnSpc>
                <a:spcPct val="85000"/>
              </a:lnSpc>
              <a:spcBef>
                <a:spcPts val="840"/>
              </a:spcBef>
              <a:spcAft>
                <a:spcPts val="0"/>
              </a:spcAft>
              <a:buSzPts val="2800"/>
              <a:buFont typeface="Arial"/>
              <a:buNone/>
            </a:pPr>
            <a:r>
              <a:rPr lang="en-US"/>
              <a:t>4. Other ML EDA Infrastructure Efforts + Conclusion </a:t>
            </a:r>
            <a:r>
              <a:rPr lang="en-US" sz="2000">
                <a:solidFill>
                  <a:srgbClr val="1B00C0"/>
                </a:solidFill>
              </a:rPr>
              <a:t>(1635-1650, Andrew)</a:t>
            </a:r>
            <a:endParaRPr/>
          </a:p>
          <a:p>
            <a:pPr marL="0" lvl="0" indent="0" algn="l" rtl="0">
              <a:lnSpc>
                <a:spcPct val="85000"/>
              </a:lnSpc>
              <a:spcBef>
                <a:spcPts val="840"/>
              </a:spcBef>
              <a:spcAft>
                <a:spcPts val="0"/>
              </a:spcAft>
              <a:buSzPts val="2800"/>
              <a:buFont typeface="Arial"/>
              <a:buNone/>
            </a:pPr>
            <a:r>
              <a:rPr lang="en-US"/>
              <a:t>5. Overflow Q&amp;A </a:t>
            </a:r>
            <a:r>
              <a:rPr lang="en-US" sz="2000">
                <a:solidFill>
                  <a:srgbClr val="1B00C0"/>
                </a:solidFill>
              </a:rPr>
              <a:t>(1650- , Vidya and Bing-Yue)</a:t>
            </a:r>
            <a:endParaRPr sz="3200">
              <a:solidFill>
                <a:srgbClr val="1B00C0"/>
              </a:solidFill>
            </a:endParaRPr>
          </a:p>
        </p:txBody>
      </p:sp>
      <p:sp>
        <p:nvSpPr>
          <p:cNvPr id="120" name="Google Shape;120;p2"/>
          <p:cNvSpPr txBox="1">
            <a:spLocks noGrp="1"/>
          </p:cNvSpPr>
          <p:nvPr>
            <p:ph type="title"/>
          </p:nvPr>
        </p:nvSpPr>
        <p:spPr>
          <a:xfrm>
            <a:off x="161925" y="144463"/>
            <a:ext cx="8851900"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0"/>
          <p:cNvSpPr txBox="1">
            <a:spLocks noGrp="1"/>
          </p:cNvSpPr>
          <p:nvPr>
            <p:ph type="title"/>
          </p:nvPr>
        </p:nvSpPr>
        <p:spPr>
          <a:xfrm>
            <a:off x="36786" y="147224"/>
            <a:ext cx="8833104" cy="446484"/>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ML for EDA and IC Design: </a:t>
            </a:r>
            <a:r>
              <a:rPr lang="en-US">
                <a:solidFill>
                  <a:srgbClr val="1B00C0"/>
                </a:solidFill>
              </a:rPr>
              <a:t>Why</a:t>
            </a:r>
            <a:endParaRPr>
              <a:solidFill>
                <a:srgbClr val="1B00C0"/>
              </a:solidFill>
            </a:endParaRPr>
          </a:p>
        </p:txBody>
      </p:sp>
      <p:sp>
        <p:nvSpPr>
          <p:cNvPr id="298" name="Google Shape;298;p20"/>
          <p:cNvSpPr txBox="1"/>
          <p:nvPr/>
        </p:nvSpPr>
        <p:spPr>
          <a:xfrm>
            <a:off x="55436" y="918340"/>
            <a:ext cx="8833104" cy="3374232"/>
          </a:xfrm>
          <a:prstGeom prst="rect">
            <a:avLst/>
          </a:prstGeom>
          <a:noFill/>
          <a:ln>
            <a:noFill/>
          </a:ln>
        </p:spPr>
        <p:txBody>
          <a:bodyPr spcFirstLastPara="1" wrap="square" lIns="92075" tIns="46025" rIns="92075" bIns="46025" anchor="t" anchorCtr="0">
            <a:noAutofit/>
          </a:bodyPr>
          <a:lstStyle/>
          <a:p>
            <a:pPr marL="0" marR="0" lvl="0" indent="0" algn="l" defTabSz="914400" rtl="0" eaLnBrk="1" fontAlgn="auto" latinLnBrk="0" hangingPunct="1">
              <a:lnSpc>
                <a:spcPct val="100000"/>
              </a:lnSpc>
              <a:spcBef>
                <a:spcPts val="0"/>
              </a:spcBef>
              <a:spcAft>
                <a:spcPts val="0"/>
              </a:spcAft>
              <a:buClr>
                <a:srgbClr val="C00000"/>
              </a:buClr>
              <a:buSzPts val="2400"/>
              <a:buFont typeface="Arial"/>
              <a:buNone/>
              <a:tabLst/>
              <a:defRPr/>
            </a:pPr>
            <a:r>
              <a:rPr kumimoji="0" lang="en-US" sz="2400" b="1" i="0" u="none" strike="noStrike" kern="0" cap="none" spc="0" normalizeH="0" baseline="0" noProof="0">
                <a:ln>
                  <a:noFill/>
                </a:ln>
                <a:solidFill>
                  <a:srgbClr val="1B00C0"/>
                </a:solidFill>
                <a:effectLst/>
                <a:uLnTx/>
                <a:uFillTx/>
                <a:latin typeface="Arial"/>
                <a:ea typeface="Arial"/>
                <a:cs typeface="Arial"/>
                <a:sym typeface="Arial"/>
              </a:rPr>
              <a:t>             </a:t>
            </a: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A.</a:t>
            </a: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 </a:t>
            </a:r>
            <a:r>
              <a:rPr kumimoji="0" lang="en-US" sz="2400" b="1" i="0" u="none" strike="noStrike" kern="0" cap="none" spc="0" normalizeH="0" baseline="0" noProof="0">
                <a:ln>
                  <a:noFill/>
                </a:ln>
                <a:solidFill>
                  <a:srgbClr val="1B00C0"/>
                </a:solidFill>
                <a:effectLst/>
                <a:uLnTx/>
                <a:uFillTx/>
                <a:latin typeface="Arial"/>
                <a:ea typeface="Arial"/>
                <a:cs typeface="Arial"/>
                <a:sym typeface="Arial"/>
              </a:rPr>
              <a:t>You need models to have predictions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720"/>
              </a:spcBef>
              <a:spcAft>
                <a:spcPts val="0"/>
              </a:spcAft>
              <a:buClr>
                <a:srgbClr val="C00000"/>
              </a:buClr>
              <a:buSzPts val="2400"/>
              <a:buFont typeface="Arial"/>
              <a:buNone/>
              <a:tabLst/>
              <a:defRPr/>
            </a:pPr>
            <a:r>
              <a:rPr kumimoji="0" lang="en-US" sz="2400" b="1" i="0" u="none" strike="noStrike" kern="0" cap="none" spc="0" normalizeH="0" baseline="0" noProof="0">
                <a:ln>
                  <a:noFill/>
                </a:ln>
                <a:solidFill>
                  <a:srgbClr val="1B00C0"/>
                </a:solidFill>
                <a:effectLst/>
                <a:uLnTx/>
                <a:uFillTx/>
                <a:latin typeface="Arial"/>
                <a:ea typeface="Arial"/>
                <a:cs typeface="Arial"/>
                <a:sym typeface="Arial"/>
              </a:rPr>
              <a:t>             </a:t>
            </a: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B. </a:t>
            </a:r>
            <a:r>
              <a:rPr kumimoji="0" lang="en-US" sz="2400" b="1" i="0" u="none" strike="noStrike" kern="0" cap="none" spc="0" normalizeH="0" baseline="0" noProof="0">
                <a:ln>
                  <a:noFill/>
                </a:ln>
                <a:solidFill>
                  <a:srgbClr val="1B00C0"/>
                </a:solidFill>
                <a:effectLst/>
                <a:uLnTx/>
                <a:uFillTx/>
                <a:latin typeface="Arial"/>
                <a:ea typeface="Arial"/>
                <a:cs typeface="Arial"/>
                <a:sym typeface="Arial"/>
              </a:rPr>
              <a:t>You need predictions to leverage in exploration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720"/>
              </a:spcBef>
              <a:spcAft>
                <a:spcPts val="0"/>
              </a:spcAft>
              <a:buClr>
                <a:srgbClr val="C00000"/>
              </a:buClr>
              <a:buSzPts val="2400"/>
              <a:buFont typeface="Arial"/>
              <a:buNone/>
              <a:tabLst/>
              <a:defRPr/>
            </a:pP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             </a:t>
            </a: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C. </a:t>
            </a: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What you can’t predict, you guardband</a:t>
            </a:r>
            <a:endParaRPr kumimoji="0" sz="2400" b="1" i="0" u="none" strike="noStrike" kern="0" cap="none" spc="0" normalizeH="0" baseline="0" noProof="0">
              <a:ln>
                <a:noFill/>
              </a:ln>
              <a:solidFill>
                <a:srgbClr val="FF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720"/>
              </a:spcBef>
              <a:spcAft>
                <a:spcPts val="0"/>
              </a:spcAft>
              <a:buClr>
                <a:srgbClr val="C00000"/>
              </a:buClr>
              <a:buSzPts val="2400"/>
              <a:buFont typeface="Arial"/>
              <a:buNone/>
              <a:tabLst/>
              <a:defRPr/>
            </a:pP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             </a:t>
            </a: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D. </a:t>
            </a: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What you don’t explore, you leave on the table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720"/>
              </a:spcBef>
              <a:spcAft>
                <a:spcPts val="0"/>
              </a:spcAft>
              <a:buClr>
                <a:srgbClr val="C00000"/>
              </a:buClr>
              <a:buSzPts val="2400"/>
              <a:buFont typeface="Arial"/>
              <a:buNone/>
              <a:tabLst/>
              <a:defRPr/>
            </a:pPr>
            <a:r>
              <a:rPr kumimoji="0" lang="en-US" sz="2400" b="1" i="0" u="none" strike="noStrike" kern="0" cap="none" spc="0" normalizeH="0" baseline="0" noProof="0">
                <a:ln>
                  <a:noFill/>
                </a:ln>
                <a:solidFill>
                  <a:srgbClr val="1B00C0"/>
                </a:solidFill>
                <a:effectLst/>
                <a:uLnTx/>
                <a:uFillTx/>
                <a:latin typeface="Arial"/>
                <a:ea typeface="Arial"/>
                <a:cs typeface="Arial"/>
                <a:sym typeface="Arial"/>
              </a:rPr>
              <a:t>            </a:t>
            </a: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 </a:t>
            </a: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E. </a:t>
            </a:r>
            <a:r>
              <a:rPr kumimoji="0" lang="en-US" sz="2400" b="1" i="0" u="none" strike="noStrike" kern="0" cap="none" spc="0" normalizeH="0" baseline="0" noProof="0">
                <a:ln>
                  <a:noFill/>
                </a:ln>
                <a:solidFill>
                  <a:srgbClr val="1B00C0"/>
                </a:solidFill>
                <a:effectLst/>
                <a:uLnTx/>
                <a:uFillTx/>
                <a:latin typeface="Arial"/>
                <a:ea typeface="Arial"/>
                <a:cs typeface="Arial"/>
                <a:sym typeface="Arial"/>
              </a:rPr>
              <a:t>C and D are bad for product quality and schedule</a:t>
            </a:r>
            <a:endParaRPr kumimoji="0" sz="2800" b="1" i="0" u="none" strike="noStrike" kern="0" cap="none" spc="0" normalizeH="0" baseline="0" noProof="0">
              <a:ln>
                <a:noFill/>
              </a:ln>
              <a:solidFill>
                <a:srgbClr val="1B00C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720"/>
              </a:spcBef>
              <a:spcAft>
                <a:spcPts val="0"/>
              </a:spcAft>
              <a:buClr>
                <a:srgbClr val="C00000"/>
              </a:buClr>
              <a:buSzPts val="2400"/>
              <a:buFont typeface="Arial"/>
              <a:buNone/>
              <a:tabLst/>
              <a:defRPr/>
            </a:pP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a:p>
            <a:pPr marL="172641" marR="0" lvl="0" indent="-172641" algn="l" defTabSz="914400" rtl="0" eaLnBrk="1" fontAlgn="auto" latinLnBrk="0" hangingPunct="1">
              <a:lnSpc>
                <a:spcPct val="100000"/>
              </a:lnSpc>
              <a:spcBef>
                <a:spcPts val="72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We are in an </a:t>
            </a: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Era of Optimization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00038" marR="0" lvl="1" indent="-171450" algn="l" defTabSz="914400" rtl="0" eaLnBrk="1" fontAlgn="auto" latinLnBrk="0" hangingPunct="1">
              <a:lnSpc>
                <a:spcPct val="100000"/>
              </a:lnSpc>
              <a:spcBef>
                <a:spcPts val="540"/>
              </a:spcBef>
              <a:spcAft>
                <a:spcPts val="0"/>
              </a:spcAft>
              <a:buClr>
                <a:srgbClr val="C00000"/>
              </a:buClr>
              <a:buSzPts val="1800"/>
              <a:buFont typeface="Arial"/>
              <a:buChar char="•"/>
              <a:tabLst/>
              <a:defRPr/>
            </a:pPr>
            <a:r>
              <a:rPr kumimoji="0" lang="en-US" sz="1800" b="1" i="0" u="none" strike="noStrike" kern="0" cap="none" spc="0" normalizeH="0" baseline="0" noProof="0">
                <a:ln>
                  <a:noFill/>
                </a:ln>
                <a:solidFill>
                  <a:srgbClr val="000000"/>
                </a:solidFill>
                <a:effectLst/>
                <a:uLnTx/>
                <a:uFillTx/>
                <a:latin typeface="Arial"/>
                <a:ea typeface="Arial"/>
                <a:cs typeface="Arial"/>
                <a:sym typeface="Arial"/>
              </a:rPr>
              <a:t>Look for ML to win quality, schedule, cost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00038" marR="0" lvl="1" indent="-171450" algn="l" defTabSz="914400" rtl="0" eaLnBrk="1" fontAlgn="auto" latinLnBrk="0" hangingPunct="1">
              <a:lnSpc>
                <a:spcPct val="100000"/>
              </a:lnSpc>
              <a:spcBef>
                <a:spcPts val="540"/>
              </a:spcBef>
              <a:spcAft>
                <a:spcPts val="0"/>
              </a:spcAft>
              <a:buClr>
                <a:srgbClr val="C00000"/>
              </a:buClr>
              <a:buSzPts val="1800"/>
              <a:buFont typeface="Arial"/>
              <a:buChar char="•"/>
              <a:tabLst/>
              <a:defRPr/>
            </a:pPr>
            <a:r>
              <a:rPr kumimoji="0" lang="en-US" sz="1800" b="1" i="0" u="none" strike="noStrike" kern="0" cap="none" spc="0" normalizeH="0" baseline="0" noProof="0">
                <a:ln>
                  <a:noFill/>
                </a:ln>
                <a:solidFill>
                  <a:srgbClr val="000000"/>
                </a:solidFill>
                <a:effectLst/>
                <a:uLnTx/>
                <a:uFillTx/>
                <a:latin typeface="Arial"/>
                <a:ea typeface="Arial"/>
                <a:cs typeface="Arial"/>
                <a:sym typeface="Arial"/>
              </a:rPr>
              <a:t>E.g., reduce analysis runtime, miscorrelation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00038" marR="0" lvl="1" indent="-57150" algn="l" defTabSz="914400" rtl="0" eaLnBrk="1" fontAlgn="auto" latinLnBrk="0" hangingPunct="1">
              <a:lnSpc>
                <a:spcPct val="100000"/>
              </a:lnSpc>
              <a:spcBef>
                <a:spcPts val="540"/>
              </a:spcBef>
              <a:spcAft>
                <a:spcPts val="0"/>
              </a:spcAft>
              <a:buClr>
                <a:srgbClr val="C00000"/>
              </a:buClr>
              <a:buSzPts val="1800"/>
              <a:buFont typeface="Arial"/>
              <a:buNone/>
              <a:tabLst/>
              <a:defRPr/>
            </a:pPr>
            <a:endParaRPr kumimoji="0" sz="1800" b="1" i="0" u="none" strike="noStrike" kern="0" cap="none" spc="0" normalizeH="0" baseline="0" noProof="0">
              <a:ln>
                <a:noFill/>
              </a:ln>
              <a:solidFill>
                <a:srgbClr val="000000"/>
              </a:solidFill>
              <a:effectLst/>
              <a:uLnTx/>
              <a:uFillTx/>
              <a:latin typeface="Arial"/>
              <a:ea typeface="Arial"/>
              <a:cs typeface="Arial"/>
              <a:sym typeface="Arial"/>
            </a:endParaRPr>
          </a:p>
          <a:p>
            <a:pPr marL="128588" marR="0" lvl="1" indent="0" algn="l" defTabSz="914400" rtl="0" eaLnBrk="1" fontAlgn="auto" latinLnBrk="0" hangingPunct="1">
              <a:lnSpc>
                <a:spcPct val="100000"/>
              </a:lnSpc>
              <a:spcBef>
                <a:spcPts val="840"/>
              </a:spcBef>
              <a:spcAft>
                <a:spcPts val="0"/>
              </a:spcAft>
              <a:buClr>
                <a:srgbClr val="C00000"/>
              </a:buClr>
              <a:buSzPts val="2400"/>
              <a:buFont typeface="Arial"/>
              <a:buNone/>
              <a:tabLst/>
              <a:defRPr/>
            </a:pP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 We hope that ML will bring </a:t>
            </a:r>
            <a:r>
              <a:rPr kumimoji="0" lang="en-US" sz="2800" b="1" i="0" u="none" strike="noStrike" kern="0" cap="none" spc="0" normalizeH="0" baseline="0" noProof="0">
                <a:ln>
                  <a:noFill/>
                </a:ln>
                <a:solidFill>
                  <a:srgbClr val="FF0000"/>
                </a:solidFill>
                <a:effectLst/>
                <a:uLnTx/>
                <a:uFillTx/>
                <a:latin typeface="Arial"/>
                <a:ea typeface="Arial"/>
                <a:cs typeface="Arial"/>
                <a:sym typeface="Arial"/>
              </a:rPr>
              <a:t>Scaling</a:t>
            </a:r>
            <a:endParaRPr kumimoji="0" sz="2400" b="1" i="0" u="none" strike="noStrike" kern="0" cap="none" spc="0" normalizeH="0" baseline="0" noProof="0">
              <a:ln>
                <a:noFill/>
              </a:ln>
              <a:solidFill>
                <a:srgbClr val="FF0000"/>
              </a:solidFill>
              <a:effectLst/>
              <a:uLnTx/>
              <a:uFillTx/>
              <a:latin typeface="Arial"/>
              <a:ea typeface="Arial"/>
              <a:cs typeface="Arial"/>
              <a:sym typeface="Arial"/>
            </a:endParaRPr>
          </a:p>
        </p:txBody>
      </p:sp>
      <p:pic>
        <p:nvPicPr>
          <p:cNvPr id="299" name="Google Shape;299;p20"/>
          <p:cNvPicPr preferRelativeResize="0"/>
          <p:nvPr/>
        </p:nvPicPr>
        <p:blipFill rotWithShape="1">
          <a:blip r:embed="rId3">
            <a:alphaModFix/>
          </a:blip>
          <a:srcRect l="35834" t="21250" r="18332" b="30000"/>
          <a:stretch/>
        </p:blipFill>
        <p:spPr>
          <a:xfrm>
            <a:off x="6172200" y="3771254"/>
            <a:ext cx="2848642" cy="2019946"/>
          </a:xfrm>
          <a:prstGeom prst="rect">
            <a:avLst/>
          </a:prstGeom>
          <a:noFill/>
          <a:ln w="38100" cap="flat" cmpd="sng">
            <a:solidFill>
              <a:srgbClr val="FF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xEl>
                                              <p:pRg st="0" end="0"/>
                                            </p:txEl>
                                          </p:spTgt>
                                        </p:tgtEl>
                                        <p:attrNameLst>
                                          <p:attrName>style.visibility</p:attrName>
                                        </p:attrNameLst>
                                      </p:cBhvr>
                                      <p:to>
                                        <p:strVal val="visible"/>
                                      </p:to>
                                    </p:set>
                                    <p:animEffect transition="in" filter="fade">
                                      <p:cBhvr>
                                        <p:cTn id="7" dur="500"/>
                                        <p:tgtEl>
                                          <p:spTgt spid="2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xEl>
                                              <p:pRg st="1" end="1"/>
                                            </p:txEl>
                                          </p:spTgt>
                                        </p:tgtEl>
                                        <p:attrNameLst>
                                          <p:attrName>style.visibility</p:attrName>
                                        </p:attrNameLst>
                                      </p:cBhvr>
                                      <p:to>
                                        <p:strVal val="visible"/>
                                      </p:to>
                                    </p:set>
                                    <p:animEffect transition="in" filter="fade">
                                      <p:cBhvr>
                                        <p:cTn id="12" dur="500"/>
                                        <p:tgtEl>
                                          <p:spTgt spid="2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
                                            <p:txEl>
                                              <p:pRg st="2" end="2"/>
                                            </p:txEl>
                                          </p:spTgt>
                                        </p:tgtEl>
                                        <p:attrNameLst>
                                          <p:attrName>style.visibility</p:attrName>
                                        </p:attrNameLst>
                                      </p:cBhvr>
                                      <p:to>
                                        <p:strVal val="visible"/>
                                      </p:to>
                                    </p:set>
                                    <p:animEffect transition="in" filter="fade">
                                      <p:cBhvr>
                                        <p:cTn id="17" dur="500"/>
                                        <p:tgtEl>
                                          <p:spTgt spid="2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8">
                                            <p:txEl>
                                              <p:pRg st="3" end="3"/>
                                            </p:txEl>
                                          </p:spTgt>
                                        </p:tgtEl>
                                        <p:attrNameLst>
                                          <p:attrName>style.visibility</p:attrName>
                                        </p:attrNameLst>
                                      </p:cBhvr>
                                      <p:to>
                                        <p:strVal val="visible"/>
                                      </p:to>
                                    </p:set>
                                    <p:animEffect transition="in" filter="fade">
                                      <p:cBhvr>
                                        <p:cTn id="22" dur="500"/>
                                        <p:tgtEl>
                                          <p:spTgt spid="2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xEl>
                                              <p:pRg st="4" end="4"/>
                                            </p:txEl>
                                          </p:spTgt>
                                        </p:tgtEl>
                                        <p:attrNameLst>
                                          <p:attrName>style.visibility</p:attrName>
                                        </p:attrNameLst>
                                      </p:cBhvr>
                                      <p:to>
                                        <p:strVal val="visible"/>
                                      </p:to>
                                    </p:set>
                                    <p:animEffect transition="in" filter="fade">
                                      <p:cBhvr>
                                        <p:cTn id="27" dur="500"/>
                                        <p:tgtEl>
                                          <p:spTgt spid="2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8">
                                            <p:txEl>
                                              <p:pRg st="5" end="5"/>
                                            </p:txEl>
                                          </p:spTgt>
                                        </p:tgtEl>
                                        <p:attrNameLst>
                                          <p:attrName>style.visibility</p:attrName>
                                        </p:attrNameLst>
                                      </p:cBhvr>
                                      <p:to>
                                        <p:strVal val="visible"/>
                                      </p:to>
                                    </p:set>
                                    <p:animEffect transition="in" filter="fade">
                                      <p:cBhvr>
                                        <p:cTn id="32" dur="500"/>
                                        <p:tgtEl>
                                          <p:spTgt spid="2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8">
                                            <p:txEl>
                                              <p:pRg st="6" end="6"/>
                                            </p:txEl>
                                          </p:spTgt>
                                        </p:tgtEl>
                                        <p:attrNameLst>
                                          <p:attrName>style.visibility</p:attrName>
                                        </p:attrNameLst>
                                      </p:cBhvr>
                                      <p:to>
                                        <p:strVal val="visible"/>
                                      </p:to>
                                    </p:set>
                                    <p:animEffect transition="in" filter="fade">
                                      <p:cBhvr>
                                        <p:cTn id="37" dur="500"/>
                                        <p:tgtEl>
                                          <p:spTgt spid="2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8">
                                            <p:txEl>
                                              <p:pRg st="7" end="7"/>
                                            </p:txEl>
                                          </p:spTgt>
                                        </p:tgtEl>
                                        <p:attrNameLst>
                                          <p:attrName>style.visibility</p:attrName>
                                        </p:attrNameLst>
                                      </p:cBhvr>
                                      <p:to>
                                        <p:strVal val="visible"/>
                                      </p:to>
                                    </p:set>
                                    <p:animEffect transition="in" filter="fade">
                                      <p:cBhvr>
                                        <p:cTn id="42" dur="500"/>
                                        <p:tgtEl>
                                          <p:spTgt spid="2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8">
                                            <p:txEl>
                                              <p:pRg st="8" end="8"/>
                                            </p:txEl>
                                          </p:spTgt>
                                        </p:tgtEl>
                                        <p:attrNameLst>
                                          <p:attrName>style.visibility</p:attrName>
                                        </p:attrNameLst>
                                      </p:cBhvr>
                                      <p:to>
                                        <p:strVal val="visible"/>
                                      </p:to>
                                    </p:set>
                                    <p:animEffect transition="in" filter="fade">
                                      <p:cBhvr>
                                        <p:cTn id="47" dur="500"/>
                                        <p:tgtEl>
                                          <p:spTgt spid="2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8">
                                            <p:txEl>
                                              <p:pRg st="9" end="9"/>
                                            </p:txEl>
                                          </p:spTgt>
                                        </p:tgtEl>
                                        <p:attrNameLst>
                                          <p:attrName>style.visibility</p:attrName>
                                        </p:attrNameLst>
                                      </p:cBhvr>
                                      <p:to>
                                        <p:strVal val="visible"/>
                                      </p:to>
                                    </p:set>
                                    <p:animEffect transition="in" filter="fade">
                                      <p:cBhvr>
                                        <p:cTn id="52" dur="500"/>
                                        <p:tgtEl>
                                          <p:spTgt spid="29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8">
                                            <p:txEl>
                                              <p:pRg st="10" end="10"/>
                                            </p:txEl>
                                          </p:spTgt>
                                        </p:tgtEl>
                                        <p:attrNameLst>
                                          <p:attrName>style.visibility</p:attrName>
                                        </p:attrNameLst>
                                      </p:cBhvr>
                                      <p:to>
                                        <p:strVal val="visible"/>
                                      </p:to>
                                    </p:set>
                                    <p:animEffect transition="in" filter="fade">
                                      <p:cBhvr>
                                        <p:cTn id="57" dur="500"/>
                                        <p:tgtEl>
                                          <p:spTgt spid="29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9"/>
                                        </p:tgtEl>
                                        <p:attrNameLst>
                                          <p:attrName>style.visibility</p:attrName>
                                        </p:attrNameLst>
                                      </p:cBhvr>
                                      <p:to>
                                        <p:strVal val="visible"/>
                                      </p:to>
                                    </p:set>
                                    <p:animEffect transition="in" filter="fade">
                                      <p:cBhvr>
                                        <p:cTn id="62"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1"/>
          <p:cNvSpPr txBox="1">
            <a:spLocks noGrp="1"/>
          </p:cNvSpPr>
          <p:nvPr>
            <p:ph type="title"/>
          </p:nvPr>
        </p:nvSpPr>
        <p:spPr>
          <a:xfrm>
            <a:off x="152400" y="152400"/>
            <a:ext cx="8382000" cy="42267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4 Aspects of ML for EDA and IC Design</a:t>
            </a:r>
            <a:endParaRPr/>
          </a:p>
        </p:txBody>
      </p:sp>
      <p:sp>
        <p:nvSpPr>
          <p:cNvPr id="306" name="Google Shape;306;p21"/>
          <p:cNvSpPr txBox="1"/>
          <p:nvPr/>
        </p:nvSpPr>
        <p:spPr>
          <a:xfrm>
            <a:off x="47861" y="1371600"/>
            <a:ext cx="6644640" cy="3765947"/>
          </a:xfrm>
          <a:prstGeom prst="rect">
            <a:avLst/>
          </a:prstGeom>
          <a:noFill/>
          <a:ln>
            <a:noFill/>
          </a:ln>
        </p:spPr>
        <p:txBody>
          <a:bodyPr spcFirstLastPara="1" wrap="square" lIns="91425" tIns="45700" rIns="91425" bIns="45700" anchor="t" anchorCtr="0">
            <a:noAutofit/>
          </a:bodyPr>
          <a:lstStyle/>
          <a:p>
            <a:pPr marL="41672" marR="0" lvl="1" indent="0" algn="l" defTabSz="914400" rtl="0" eaLnBrk="1" fontAlgn="auto" latinLnBrk="0" hangingPunct="1">
              <a:lnSpc>
                <a:spcPct val="100000"/>
              </a:lnSpc>
              <a:spcBef>
                <a:spcPts val="0"/>
              </a:spcBef>
              <a:spcAft>
                <a:spcPts val="0"/>
              </a:spcAft>
              <a:buClr>
                <a:srgbClr val="C00000"/>
              </a:buClr>
              <a:buSzPts val="2400"/>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1. Mechanization and Automation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1672" marR="0" lvl="1" indent="0" algn="l" defTabSz="914400" rtl="0" eaLnBrk="1" fontAlgn="auto" latinLnBrk="0" hangingPunct="1">
              <a:lnSpc>
                <a:spcPct val="100000"/>
              </a:lnSpc>
              <a:spcBef>
                <a:spcPts val="1350"/>
              </a:spcBef>
              <a:spcAft>
                <a:spcPts val="0"/>
              </a:spcAft>
              <a:buClr>
                <a:srgbClr val="C00000"/>
              </a:buClr>
              <a:buSzPts val="1800"/>
              <a:buFont typeface="Arial"/>
              <a:buNone/>
              <a:tabLst/>
              <a:defRPr/>
            </a:pPr>
            <a:r>
              <a:rPr kumimoji="0" lang="en-US" sz="1800" b="0" i="1" u="none" strike="noStrike" kern="0" cap="none" spc="0" normalizeH="0" baseline="0" noProof="0">
                <a:ln>
                  <a:noFill/>
                </a:ln>
                <a:solidFill>
                  <a:srgbClr val="00B0F0"/>
                </a:solidFill>
                <a:effectLst/>
                <a:uLnTx/>
                <a:uFillTx/>
                <a:latin typeface="Arial"/>
                <a:ea typeface="Arial"/>
                <a:cs typeface="Arial"/>
                <a:sym typeface="Arial"/>
              </a:rPr>
              <a:t>    Create super-human robot engineers</a:t>
            </a:r>
            <a:endParaRPr kumimoji="0" sz="2800" b="0" i="0" u="none" strike="noStrike" kern="0" cap="none" spc="0" normalizeH="0" baseline="0" noProof="0">
              <a:ln>
                <a:noFill/>
              </a:ln>
              <a:solidFill>
                <a:srgbClr val="000000"/>
              </a:solidFill>
              <a:effectLst/>
              <a:uLnTx/>
              <a:uFillTx/>
              <a:latin typeface="Arial"/>
              <a:ea typeface="Arial"/>
              <a:cs typeface="Arial"/>
              <a:sym typeface="Arial"/>
            </a:endParaRPr>
          </a:p>
          <a:p>
            <a:pPr marL="254794" marR="0" lvl="1" indent="-214312" algn="l" defTabSz="914400" rtl="0" eaLnBrk="1" fontAlgn="auto" latinLnBrk="0" hangingPunct="1">
              <a:lnSpc>
                <a:spcPct val="100000"/>
              </a:lnSpc>
              <a:spcBef>
                <a:spcPts val="1350"/>
              </a:spcBef>
              <a:spcAft>
                <a:spcPts val="0"/>
              </a:spcAft>
              <a:buClr>
                <a:srgbClr val="C00000"/>
              </a:buClr>
              <a:buSzPts val="2400"/>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2. Orchestration of Search and Optimization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1672" marR="0" lvl="1" indent="0" algn="l" defTabSz="914400" rtl="0" eaLnBrk="1" fontAlgn="auto" latinLnBrk="0" hangingPunct="1">
              <a:lnSpc>
                <a:spcPct val="100000"/>
              </a:lnSpc>
              <a:spcBef>
                <a:spcPts val="1350"/>
              </a:spcBef>
              <a:spcAft>
                <a:spcPts val="0"/>
              </a:spcAft>
              <a:buClr>
                <a:srgbClr val="C00000"/>
              </a:buClr>
              <a:buSzPts val="1800"/>
              <a:buFont typeface="Arial"/>
              <a:buNone/>
              <a:tabLst/>
              <a:defRPr/>
            </a:pPr>
            <a:r>
              <a:rPr kumimoji="0" lang="en-US" sz="1800" b="0" i="1" u="none" strike="noStrike" kern="0" cap="none" spc="0" normalizeH="0" baseline="0" noProof="0">
                <a:ln>
                  <a:noFill/>
                </a:ln>
                <a:solidFill>
                  <a:srgbClr val="00B0F0"/>
                </a:solidFill>
                <a:effectLst/>
                <a:uLnTx/>
                <a:uFillTx/>
                <a:latin typeface="Arial"/>
                <a:ea typeface="Arial"/>
                <a:cs typeface="Arial"/>
                <a:sym typeface="Arial"/>
              </a:rPr>
              <a:t>    Optimize the use of N robot engineers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1672" marR="0" lvl="1" indent="0" algn="l" defTabSz="914400" rtl="0" eaLnBrk="1" fontAlgn="auto" latinLnBrk="0" hangingPunct="1">
              <a:lnSpc>
                <a:spcPct val="100000"/>
              </a:lnSpc>
              <a:spcBef>
                <a:spcPts val="1350"/>
              </a:spcBef>
              <a:spcAft>
                <a:spcPts val="0"/>
              </a:spcAft>
              <a:buClr>
                <a:srgbClr val="C00000"/>
              </a:buClr>
              <a:buSzPts val="2400"/>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3. Pruning via Predictors, Models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1672" marR="0" lvl="1" indent="0" algn="l" defTabSz="914400" rtl="0" eaLnBrk="1" fontAlgn="auto" latinLnBrk="0" hangingPunct="1">
              <a:lnSpc>
                <a:spcPct val="100000"/>
              </a:lnSpc>
              <a:spcBef>
                <a:spcPts val="1350"/>
              </a:spcBef>
              <a:spcAft>
                <a:spcPts val="0"/>
              </a:spcAft>
              <a:buClr>
                <a:srgbClr val="C00000"/>
              </a:buClr>
              <a:buSzPts val="1800"/>
              <a:buFont typeface="Arial"/>
              <a:buNone/>
              <a:tabLst/>
              <a:defRPr/>
            </a:pPr>
            <a:r>
              <a:rPr kumimoji="0" lang="en-US" sz="1800" b="0" i="1" u="none" strike="noStrike" kern="0" cap="none" spc="0" normalizeH="0" baseline="0" noProof="0">
                <a:ln>
                  <a:noFill/>
                </a:ln>
                <a:solidFill>
                  <a:srgbClr val="00B0F0"/>
                </a:solidFill>
                <a:effectLst/>
                <a:uLnTx/>
                <a:uFillTx/>
                <a:latin typeface="Arial"/>
                <a:ea typeface="Arial"/>
                <a:cs typeface="Arial"/>
                <a:sym typeface="Arial"/>
              </a:rPr>
              <a:t>    Predict design-specific tool outcomes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1672" marR="0" lvl="1" indent="0" algn="l" defTabSz="914400" rtl="0" eaLnBrk="1" fontAlgn="auto" latinLnBrk="0" hangingPunct="1">
              <a:lnSpc>
                <a:spcPct val="100000"/>
              </a:lnSpc>
              <a:spcBef>
                <a:spcPts val="1350"/>
              </a:spcBef>
              <a:spcAft>
                <a:spcPts val="0"/>
              </a:spcAft>
              <a:buClr>
                <a:srgbClr val="C00000"/>
              </a:buClr>
              <a:buSzPts val="1800"/>
              <a:buFont typeface="Arial"/>
              <a:buNone/>
              <a:tabLst/>
              <a:defRPr/>
            </a:pPr>
            <a:r>
              <a:rPr kumimoji="0" lang="en-US" sz="1800" b="0" i="1" u="none" strike="noStrike" kern="0" cap="none" spc="0" normalizeH="0" baseline="0" noProof="0">
                <a:ln>
                  <a:noFill/>
                </a:ln>
                <a:solidFill>
                  <a:srgbClr val="00B0F0"/>
                </a:solidFill>
                <a:effectLst/>
                <a:uLnTx/>
                <a:uFillTx/>
                <a:latin typeface="Arial"/>
                <a:ea typeface="Arial"/>
                <a:cs typeface="Arial"/>
                <a:sym typeface="Arial"/>
              </a:rPr>
              <a:t>    Prune “doomed runs”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54794" marR="0" lvl="1" indent="-214312" algn="l" defTabSz="914400" rtl="0" eaLnBrk="1" fontAlgn="auto" latinLnBrk="0" hangingPunct="1">
              <a:lnSpc>
                <a:spcPct val="100000"/>
              </a:lnSpc>
              <a:spcBef>
                <a:spcPts val="1350"/>
              </a:spcBef>
              <a:spcAft>
                <a:spcPts val="0"/>
              </a:spcAft>
              <a:buClr>
                <a:srgbClr val="C00000"/>
              </a:buClr>
              <a:buSzPts val="2400"/>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4. From Reinforcement Learning to Intelligence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1672" marR="0" lvl="1" indent="0" algn="l" defTabSz="914400" rtl="0" eaLnBrk="1" fontAlgn="auto" latinLnBrk="0" hangingPunct="1">
              <a:lnSpc>
                <a:spcPct val="100000"/>
              </a:lnSpc>
              <a:spcBef>
                <a:spcPts val="1350"/>
              </a:spcBef>
              <a:spcAft>
                <a:spcPts val="0"/>
              </a:spcAft>
              <a:buClr>
                <a:srgbClr val="C00000"/>
              </a:buClr>
              <a:buSzPts val="1800"/>
              <a:buFont typeface="Arial"/>
              <a:buNone/>
              <a:tabLst/>
              <a:defRPr/>
            </a:pPr>
            <a:r>
              <a:rPr kumimoji="0" lang="en-US" sz="1800" b="0" i="0" u="none" strike="noStrike" kern="0" cap="none" spc="0" normalizeH="0" baseline="0" noProof="0">
                <a:ln>
                  <a:noFill/>
                </a:ln>
                <a:solidFill>
                  <a:srgbClr val="00B0F0"/>
                </a:solidFill>
                <a:effectLst/>
                <a:uLnTx/>
                <a:uFillTx/>
                <a:latin typeface="Arial"/>
                <a:ea typeface="Arial"/>
                <a:cs typeface="Arial"/>
                <a:sym typeface="Arial"/>
              </a:rPr>
              <a:t>    </a:t>
            </a:r>
            <a:r>
              <a:rPr kumimoji="0" lang="en-US" sz="1800" b="0" i="1" u="none" strike="noStrike" kern="0" cap="none" spc="0" normalizeH="0" baseline="0" noProof="0">
                <a:ln>
                  <a:noFill/>
                </a:ln>
                <a:solidFill>
                  <a:srgbClr val="00B0F0"/>
                </a:solidFill>
                <a:effectLst/>
                <a:uLnTx/>
                <a:uFillTx/>
                <a:latin typeface="Arial"/>
                <a:ea typeface="Arial"/>
                <a:cs typeface="Arial"/>
                <a:sym typeface="Arial"/>
              </a:rPr>
              <a:t>Target: “MLDA”, “self-driving tools and flows”, “superhuman”</a:t>
            </a:r>
            <a:endParaRPr kumimoji="0" sz="1800" b="0" i="0" u="none" strike="noStrike" kern="0" cap="none" spc="0" normalizeH="0" baseline="0" noProof="0">
              <a:ln>
                <a:noFill/>
              </a:ln>
              <a:solidFill>
                <a:srgbClr val="00B0F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450"/>
              </a:spcBef>
              <a:spcAft>
                <a:spcPts val="0"/>
              </a:spcAft>
              <a:buClr>
                <a:srgbClr val="C00000"/>
              </a:buClr>
              <a:buSzPts val="3200"/>
              <a:buFont typeface="Noto Sans Symbols"/>
              <a:buNone/>
              <a:tabLst/>
              <a:defRPr/>
            </a:pPr>
            <a:endParaRPr kumimoji="0" sz="3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307" name="Google Shape;307;p21"/>
          <p:cNvPicPr preferRelativeResize="0"/>
          <p:nvPr/>
        </p:nvPicPr>
        <p:blipFill rotWithShape="1">
          <a:blip r:embed="rId3">
            <a:alphaModFix/>
          </a:blip>
          <a:srcRect/>
          <a:stretch/>
        </p:blipFill>
        <p:spPr>
          <a:xfrm>
            <a:off x="6185046" y="1555530"/>
            <a:ext cx="2911093" cy="32292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2"/>
          <p:cNvSpPr txBox="1">
            <a:spLocks noGrp="1"/>
          </p:cNvSpPr>
          <p:nvPr>
            <p:ph type="title"/>
          </p:nvPr>
        </p:nvSpPr>
        <p:spPr>
          <a:xfrm>
            <a:off x="98657" y="128292"/>
            <a:ext cx="8833104" cy="446484"/>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solidFill>
                  <a:srgbClr val="1B00C0"/>
                </a:solidFill>
              </a:rPr>
              <a:t>Generic Need</a:t>
            </a:r>
            <a:r>
              <a:rPr lang="en-US"/>
              <a:t>: Prediction of Doomed Runs</a:t>
            </a:r>
            <a:endParaRPr/>
          </a:p>
        </p:txBody>
      </p:sp>
      <p:sp>
        <p:nvSpPr>
          <p:cNvPr id="314" name="Google Shape;314;p22"/>
          <p:cNvSpPr txBox="1"/>
          <p:nvPr/>
        </p:nvSpPr>
        <p:spPr>
          <a:xfrm>
            <a:off x="8232668" y="582633"/>
            <a:ext cx="874364" cy="400110"/>
          </a:xfrm>
          <a:prstGeom prst="rect">
            <a:avLst/>
          </a:prstGeom>
          <a:solidFill>
            <a:srgbClr val="FDE9D8"/>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Tahoma"/>
                <a:ea typeface="Tahoma"/>
                <a:cs typeface="Tahoma"/>
                <a:sym typeface="Tahoma"/>
              </a:rPr>
              <a:t>Figure from </a:t>
            </a:r>
            <a:r>
              <a:rPr kumimoji="0" lang="en-US" sz="1000" b="0" i="0" u="sng" strike="noStrike" kern="0" cap="none" spc="0" normalizeH="0" baseline="0" noProof="0">
                <a:ln>
                  <a:noFill/>
                </a:ln>
                <a:solidFill>
                  <a:srgbClr val="000000"/>
                </a:solidFill>
                <a:effectLst/>
                <a:uLnTx/>
                <a:uFillTx/>
                <a:latin typeface="Tahoma"/>
                <a:ea typeface="Tahoma"/>
                <a:cs typeface="Tahoma"/>
                <a:sym typeface="Tahoma"/>
                <a:hlinkClick r:id="rId3">
                  <a:extLst>
                    <a:ext uri="{A12FA001-AC4F-418D-AE19-62706E023703}">
                      <ahyp:hlinkClr xmlns:ahyp="http://schemas.microsoft.com/office/drawing/2018/hyperlinkcolor" val="tx"/>
                    </a:ext>
                  </a:extLst>
                </a:hlinkClick>
              </a:rPr>
              <a:t>link</a:t>
            </a:r>
            <a:r>
              <a:rPr kumimoji="0" lang="en-US" sz="1000" b="0" i="0" u="none" strike="noStrike" kern="0" cap="none" spc="0" normalizeH="0" baseline="0" noProof="0">
                <a:ln>
                  <a:noFill/>
                </a:ln>
                <a:solidFill>
                  <a:srgbClr val="000000"/>
                </a:solidFill>
                <a:effectLst/>
                <a:uLnTx/>
                <a:uFillTx/>
                <a:latin typeface="Tahoma"/>
                <a:ea typeface="Tahoma"/>
                <a:cs typeface="Tahoma"/>
                <a:sym typeface="Tahoma"/>
              </a:rPr>
              <a:t> </a:t>
            </a:r>
            <a:r>
              <a:rPr kumimoji="0" lang="en-US" sz="1000" b="0" i="0" u="sng" strike="noStrike" kern="0" cap="none" spc="0" normalizeH="0" baseline="0" noProof="0">
                <a:ln>
                  <a:noFill/>
                </a:ln>
                <a:solidFill>
                  <a:srgbClr val="000000"/>
                </a:solidFill>
                <a:effectLst/>
                <a:uLnTx/>
                <a:uFillTx/>
                <a:latin typeface="Tahoma"/>
                <a:ea typeface="Tahoma"/>
                <a:cs typeface="Tahoma"/>
                <a:sym typeface="Tahoma"/>
                <a:hlinkClick r:id="rId4">
                  <a:extLst>
                    <a:ext uri="{A12FA001-AC4F-418D-AE19-62706E023703}">
                      <ahyp:hlinkClr xmlns:ahyp="http://schemas.microsoft.com/office/drawing/2018/hyperlinkcolor" val="tx"/>
                    </a:ext>
                  </a:extLst>
                </a:hlinkClick>
              </a:rPr>
              <a:t>link</a:t>
            </a:r>
            <a:r>
              <a:rPr kumimoji="0" lang="en-US" sz="1000" b="0" i="0" u="none" strike="noStrike" kern="0" cap="none" spc="0" normalizeH="0" baseline="0" noProof="0">
                <a:ln>
                  <a:noFill/>
                </a:ln>
                <a:solidFill>
                  <a:srgbClr val="000000"/>
                </a:solidFill>
                <a:effectLst/>
                <a:uLnTx/>
                <a:uFillTx/>
                <a:latin typeface="Tahoma"/>
                <a:ea typeface="Tahoma"/>
                <a:cs typeface="Tahoma"/>
                <a:sym typeface="Tahoma"/>
              </a:rPr>
              <a:t> </a:t>
            </a:r>
            <a:r>
              <a:rPr kumimoji="0" lang="en-US" sz="1000" b="0" i="0" u="sng" strike="noStrike" kern="0" cap="none" spc="0" normalizeH="0" baseline="0" noProof="0">
                <a:ln>
                  <a:noFill/>
                </a:ln>
                <a:solidFill>
                  <a:srgbClr val="000000"/>
                </a:solidFill>
                <a:effectLst/>
                <a:uLnTx/>
                <a:uFillTx/>
                <a:latin typeface="Tahoma"/>
                <a:ea typeface="Tahoma"/>
                <a:cs typeface="Tahoma"/>
                <a:sym typeface="Tahoma"/>
                <a:hlinkClick r:id="rId5">
                  <a:extLst>
                    <a:ext uri="{A12FA001-AC4F-418D-AE19-62706E023703}">
                      <ahyp:hlinkClr xmlns:ahyp="http://schemas.microsoft.com/office/drawing/2018/hyperlinkcolor" val="tx"/>
                    </a:ext>
                  </a:extLst>
                </a:hlinkClick>
              </a:rPr>
              <a:t>link</a:t>
            </a:r>
            <a:endParaRPr kumimoji="0" sz="10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15" name="Google Shape;315;p22"/>
          <p:cNvSpPr txBox="1"/>
          <p:nvPr/>
        </p:nvSpPr>
        <p:spPr>
          <a:xfrm>
            <a:off x="0" y="990600"/>
            <a:ext cx="9220200" cy="4040982"/>
          </a:xfrm>
          <a:prstGeom prst="rect">
            <a:avLst/>
          </a:prstGeom>
          <a:noFill/>
          <a:ln>
            <a:noFill/>
          </a:ln>
        </p:spPr>
        <p:txBody>
          <a:bodyPr spcFirstLastPara="1" wrap="square" lIns="92075" tIns="46025" rIns="92075" bIns="46025" anchor="t" anchorCtr="0">
            <a:noAutofit/>
          </a:bodyPr>
          <a:lstStyle/>
          <a:p>
            <a:pPr marL="172641" marR="0" lvl="0" indent="-172641" algn="l" defTabSz="914400" rtl="0" eaLnBrk="1" fontAlgn="auto" latinLnBrk="0" hangingPunct="1">
              <a:lnSpc>
                <a:spcPct val="85000"/>
              </a:lnSpc>
              <a:spcBef>
                <a:spcPts val="0"/>
              </a:spcBef>
              <a:spcAft>
                <a:spcPts val="0"/>
              </a:spcAft>
              <a:buClr>
                <a:srgbClr val="C00000"/>
              </a:buClr>
              <a:buSzPts val="2400"/>
              <a:buFont typeface="Arial"/>
              <a:buChar char="•"/>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Example: progression of DRC violations in commercial router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72641" marR="0" lvl="0" indent="-172641" algn="l" defTabSz="914400" rtl="0" eaLnBrk="1" fontAlgn="auto" latinLnBrk="0" hangingPunct="1">
              <a:lnSpc>
                <a:spcPct val="85000"/>
              </a:lnSpc>
              <a:spcBef>
                <a:spcPts val="720"/>
              </a:spcBef>
              <a:spcAft>
                <a:spcPts val="0"/>
              </a:spcAft>
              <a:buClr>
                <a:srgbClr val="C00000"/>
              </a:buClr>
              <a:buSzPts val="2400"/>
              <a:buFont typeface="Arial"/>
              <a:buChar char="•"/>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Strategy: </a:t>
            </a: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track and predict key metrics </a:t>
            </a: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as time series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72641" marR="0" lvl="0" indent="-172641" algn="l" defTabSz="914400" rtl="0" eaLnBrk="1" fontAlgn="auto" latinLnBrk="0" hangingPunct="1">
              <a:lnSpc>
                <a:spcPct val="85000"/>
              </a:lnSpc>
              <a:spcBef>
                <a:spcPts val="720"/>
              </a:spcBef>
              <a:spcAft>
                <a:spcPts val="0"/>
              </a:spcAft>
              <a:buClr>
                <a:srgbClr val="C00000"/>
              </a:buClr>
              <a:buSzPts val="2400"/>
              <a:buFont typeface="Arial"/>
              <a:buChar char="•"/>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Goal 1: Terminate “doomed router runs” early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72641" marR="0" lvl="0" indent="-172641" algn="l" defTabSz="914400" rtl="0" eaLnBrk="1" fontAlgn="auto" latinLnBrk="0" hangingPunct="1">
              <a:lnSpc>
                <a:spcPct val="85000"/>
              </a:lnSpc>
              <a:spcBef>
                <a:spcPts val="720"/>
              </a:spcBef>
              <a:spcAft>
                <a:spcPts val="0"/>
              </a:spcAft>
              <a:buClr>
                <a:srgbClr val="C00000"/>
              </a:buClr>
              <a:buSzPts val="2400"/>
              <a:buFont typeface="Arial"/>
              <a:buChar char="•"/>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Goal 2: Modify placement to avoid doomed router runs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16" name="Google Shape;316;p22"/>
          <p:cNvPicPr preferRelativeResize="0"/>
          <p:nvPr/>
        </p:nvPicPr>
        <p:blipFill rotWithShape="1">
          <a:blip r:embed="rId6">
            <a:alphaModFix/>
          </a:blip>
          <a:srcRect/>
          <a:stretch/>
        </p:blipFill>
        <p:spPr>
          <a:xfrm>
            <a:off x="266700" y="3061391"/>
            <a:ext cx="4610100" cy="2978308"/>
          </a:xfrm>
          <a:prstGeom prst="rect">
            <a:avLst/>
          </a:prstGeom>
          <a:noFill/>
          <a:ln>
            <a:noFill/>
          </a:ln>
        </p:spPr>
      </p:pic>
      <p:pic>
        <p:nvPicPr>
          <p:cNvPr id="317" name="Google Shape;317;p22"/>
          <p:cNvPicPr preferRelativeResize="0"/>
          <p:nvPr/>
        </p:nvPicPr>
        <p:blipFill rotWithShape="1">
          <a:blip r:embed="rId7">
            <a:alphaModFix/>
          </a:blip>
          <a:srcRect/>
          <a:stretch/>
        </p:blipFill>
        <p:spPr>
          <a:xfrm>
            <a:off x="5143500" y="3061391"/>
            <a:ext cx="3835316" cy="28951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23"/>
          <p:cNvSpPr txBox="1">
            <a:spLocks noGrp="1"/>
          </p:cNvSpPr>
          <p:nvPr>
            <p:ph type="title"/>
          </p:nvPr>
        </p:nvSpPr>
        <p:spPr>
          <a:xfrm>
            <a:off x="0" y="146997"/>
            <a:ext cx="8833104" cy="446484"/>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solidFill>
                  <a:srgbClr val="1B00C0"/>
                </a:solidFill>
              </a:rPr>
              <a:t>Generic Need</a:t>
            </a:r>
            <a:r>
              <a:rPr lang="en-US"/>
              <a:t>: Shift Accuracy-Cost Tradeoff</a:t>
            </a:r>
            <a:endParaRPr/>
          </a:p>
        </p:txBody>
      </p:sp>
      <p:sp>
        <p:nvSpPr>
          <p:cNvPr id="324" name="Google Shape;324;p23"/>
          <p:cNvSpPr txBox="1"/>
          <p:nvPr/>
        </p:nvSpPr>
        <p:spPr>
          <a:xfrm>
            <a:off x="8276930" y="764126"/>
            <a:ext cx="829443"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Tahoma"/>
                <a:ea typeface="Tahoma"/>
                <a:cs typeface="Tahoma"/>
                <a:sym typeface="Tahoma"/>
              </a:rPr>
              <a:t>DATE14 </a:t>
            </a:r>
            <a:r>
              <a:rPr kumimoji="0" lang="en-US" sz="900" b="0" i="0" u="sng" strike="noStrike" kern="0" cap="none" spc="0" normalizeH="0" baseline="0" noProof="0">
                <a:ln>
                  <a:noFill/>
                </a:ln>
                <a:solidFill>
                  <a:srgbClr val="000000"/>
                </a:solidFill>
                <a:effectLst/>
                <a:uLnTx/>
                <a:uFillTx/>
                <a:latin typeface="Tahoma"/>
                <a:ea typeface="Tahoma"/>
                <a:cs typeface="Tahoma"/>
                <a:sym typeface="Tahoma"/>
                <a:hlinkClick r:id="rId3">
                  <a:extLst>
                    <a:ext uri="{A12FA001-AC4F-418D-AE19-62706E023703}">
                      <ahyp:hlinkClr xmlns:ahyp="http://schemas.microsoft.com/office/drawing/2018/hyperlinkcolor" val="tx"/>
                    </a:ext>
                  </a:extLst>
                </a:hlinkClick>
              </a:rPr>
              <a:t>link</a:t>
            </a:r>
            <a:r>
              <a:rPr kumimoji="0" lang="en-US" sz="900" b="0" i="0" u="none" strike="noStrike" kern="0" cap="none" spc="0" normalizeH="0" baseline="0" noProof="0">
                <a:ln>
                  <a:noFill/>
                </a:ln>
                <a:solidFill>
                  <a:srgbClr val="000000"/>
                </a:solidFill>
                <a:effectLst/>
                <a:uLnTx/>
                <a:uFillTx/>
                <a:latin typeface="Tahoma"/>
                <a:ea typeface="Tahoma"/>
                <a:cs typeface="Tahoma"/>
                <a:sym typeface="Tahoma"/>
              </a:rPr>
              <a:t> SLIP15 </a:t>
            </a:r>
            <a:r>
              <a:rPr kumimoji="0" lang="en-US" sz="900" b="0" i="0" u="sng" strike="noStrike" kern="0" cap="none" spc="0" normalizeH="0" baseline="0" noProof="0">
                <a:ln>
                  <a:noFill/>
                </a:ln>
                <a:solidFill>
                  <a:srgbClr val="000000"/>
                </a:solidFill>
                <a:effectLst/>
                <a:uLnTx/>
                <a:uFillTx/>
                <a:latin typeface="Tahoma"/>
                <a:ea typeface="Tahoma"/>
                <a:cs typeface="Tahoma"/>
                <a:sym typeface="Tahoma"/>
                <a:hlinkClick r:id="rId4">
                  <a:extLst>
                    <a:ext uri="{A12FA001-AC4F-418D-AE19-62706E023703}">
                      <ahyp:hlinkClr xmlns:ahyp="http://schemas.microsoft.com/office/drawing/2018/hyperlinkcolor" val="tx"/>
                    </a:ext>
                  </a:extLst>
                </a:hlinkClick>
              </a:rPr>
              <a:t>link</a:t>
            </a:r>
            <a:endParaRPr kumimoji="0" sz="900" b="0" i="0" u="none" strike="noStrike" kern="0" cap="none" spc="0" normalizeH="0" baseline="0" noProof="0">
              <a:ln>
                <a:noFill/>
              </a:ln>
              <a:solidFill>
                <a:srgbClr val="000000"/>
              </a:solidFill>
              <a:effectLst/>
              <a:uLnTx/>
              <a:uFillTx/>
              <a:latin typeface="Tahoma"/>
              <a:ea typeface="Tahoma"/>
              <a:cs typeface="Tahoma"/>
              <a:sym typeface="Tahoma"/>
            </a:endParaRPr>
          </a:p>
        </p:txBody>
      </p:sp>
      <p:pic>
        <p:nvPicPr>
          <p:cNvPr id="325" name="Google Shape;325;p23"/>
          <p:cNvPicPr preferRelativeResize="0"/>
          <p:nvPr/>
        </p:nvPicPr>
        <p:blipFill rotWithShape="1">
          <a:blip r:embed="rId5">
            <a:alphaModFix/>
          </a:blip>
          <a:srcRect/>
          <a:stretch/>
        </p:blipFill>
        <p:spPr>
          <a:xfrm>
            <a:off x="1181246" y="827542"/>
            <a:ext cx="6280274" cy="3439658"/>
          </a:xfrm>
          <a:prstGeom prst="rect">
            <a:avLst/>
          </a:prstGeom>
          <a:noFill/>
          <a:ln>
            <a:noFill/>
          </a:ln>
        </p:spPr>
      </p:pic>
      <p:sp>
        <p:nvSpPr>
          <p:cNvPr id="326" name="Google Shape;326;p23"/>
          <p:cNvSpPr txBox="1"/>
          <p:nvPr/>
        </p:nvSpPr>
        <p:spPr>
          <a:xfrm>
            <a:off x="55436" y="4953000"/>
            <a:ext cx="3657601" cy="536107"/>
          </a:xfrm>
          <a:prstGeom prst="rect">
            <a:avLst/>
          </a:prstGeom>
          <a:noFill/>
          <a:ln>
            <a:noFill/>
          </a:ln>
        </p:spPr>
        <p:txBody>
          <a:bodyPr spcFirstLastPara="1" wrap="square" lIns="69050" tIns="34525" rIns="69050" bIns="345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FF0000"/>
                </a:solidFill>
                <a:effectLst/>
                <a:uLnTx/>
                <a:uFillTx/>
                <a:latin typeface="Arial"/>
                <a:ea typeface="Arial"/>
                <a:cs typeface="Arial"/>
                <a:sym typeface="Arial"/>
              </a:rPr>
              <a:t>Use ML to shift the Accuracy-Cost Tradeoff</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27" name="Google Shape;327;p23"/>
          <p:cNvCxnSpPr/>
          <p:nvPr/>
        </p:nvCxnSpPr>
        <p:spPr>
          <a:xfrm rot="10800000">
            <a:off x="3557750" y="2514600"/>
            <a:ext cx="0" cy="1028700"/>
          </a:xfrm>
          <a:prstGeom prst="straightConnector1">
            <a:avLst/>
          </a:prstGeom>
          <a:solidFill>
            <a:srgbClr val="4F81BD"/>
          </a:solidFill>
          <a:ln w="76200" cap="flat" cmpd="sng">
            <a:solidFill>
              <a:srgbClr val="00B050"/>
            </a:solidFill>
            <a:prstDash val="solid"/>
            <a:round/>
            <a:headEnd type="none" w="sm" len="sm"/>
            <a:tailEnd type="triangle" w="med" len="med"/>
          </a:ln>
        </p:spPr>
      </p:cxnSp>
      <p:pic>
        <p:nvPicPr>
          <p:cNvPr id="328" name="Google Shape;328;p23"/>
          <p:cNvPicPr preferRelativeResize="0"/>
          <p:nvPr/>
        </p:nvPicPr>
        <p:blipFill rotWithShape="1">
          <a:blip r:embed="rId6">
            <a:alphaModFix/>
          </a:blip>
          <a:srcRect/>
          <a:stretch/>
        </p:blipFill>
        <p:spPr>
          <a:xfrm>
            <a:off x="3678620" y="4451130"/>
            <a:ext cx="5370300" cy="19665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
                                        <p:tgtEl>
                                          <p:spTgt spid="3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6"/>
                                        </p:tgtEl>
                                        <p:attrNameLst>
                                          <p:attrName>style.visibility</p:attrName>
                                        </p:attrNameLst>
                                      </p:cBhvr>
                                      <p:to>
                                        <p:strVal val="visible"/>
                                      </p:to>
                                    </p:set>
                                    <p:animEffect transition="in" filter="fade">
                                      <p:cBhvr>
                                        <p:cTn id="12" dur="500"/>
                                        <p:tgtEl>
                                          <p:spTgt spid="326"/>
                                        </p:tgtEl>
                                      </p:cBhvr>
                                    </p:animEffect>
                                  </p:childTnLst>
                                </p:cTn>
                              </p:par>
                              <p:par>
                                <p:cTn id="13" presetID="10" presetClass="entr" presetSubtype="0" fill="hold" nodeType="withEffect">
                                  <p:stCondLst>
                                    <p:cond delay="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24"/>
          <p:cNvSpPr txBox="1">
            <a:spLocks noGrp="1"/>
          </p:cNvSpPr>
          <p:nvPr>
            <p:ph type="title"/>
          </p:nvPr>
        </p:nvSpPr>
        <p:spPr>
          <a:xfrm>
            <a:off x="55436" y="124596"/>
            <a:ext cx="8833104" cy="446484"/>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solidFill>
                  <a:srgbClr val="1B00C0"/>
                </a:solidFill>
              </a:rPr>
              <a:t>Generic Need</a:t>
            </a:r>
            <a:r>
              <a:rPr lang="en-US"/>
              <a:t>: Model-Guided Optimization</a:t>
            </a:r>
            <a:endParaRPr/>
          </a:p>
        </p:txBody>
      </p:sp>
      <p:sp>
        <p:nvSpPr>
          <p:cNvPr id="335" name="Google Shape;335;p24"/>
          <p:cNvSpPr txBox="1"/>
          <p:nvPr/>
        </p:nvSpPr>
        <p:spPr>
          <a:xfrm>
            <a:off x="8331420" y="3351"/>
            <a:ext cx="812580" cy="246221"/>
          </a:xfrm>
          <a:prstGeom prst="rect">
            <a:avLst/>
          </a:prstGeom>
          <a:solidFill>
            <a:srgbClr val="FDE9D8"/>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Tahoma"/>
                <a:ea typeface="Tahoma"/>
                <a:cs typeface="Tahoma"/>
                <a:sym typeface="Tahoma"/>
              </a:rPr>
              <a:t>DAC15 </a:t>
            </a:r>
            <a:r>
              <a:rPr kumimoji="0" lang="en-US" sz="1000" b="0" i="0" u="sng" strike="noStrike" kern="0" cap="none" spc="0" normalizeH="0" baseline="0" noProof="0">
                <a:ln>
                  <a:noFill/>
                </a:ln>
                <a:solidFill>
                  <a:srgbClr val="000000"/>
                </a:solidFill>
                <a:effectLst/>
                <a:uLnTx/>
                <a:uFillTx/>
                <a:latin typeface="Tahoma"/>
                <a:ea typeface="Tahoma"/>
                <a:cs typeface="Tahoma"/>
                <a:sym typeface="Tahoma"/>
                <a:hlinkClick r:id="rId3">
                  <a:extLst>
                    <a:ext uri="{A12FA001-AC4F-418D-AE19-62706E023703}">
                      <ahyp:hlinkClr xmlns:ahyp="http://schemas.microsoft.com/office/drawing/2018/hyperlinkcolor" val="tx"/>
                    </a:ext>
                  </a:extLst>
                </a:hlinkClick>
              </a:rPr>
              <a:t>link</a:t>
            </a:r>
            <a:endParaRPr kumimoji="0" sz="10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36" name="Google Shape;336;p24"/>
          <p:cNvSpPr txBox="1"/>
          <p:nvPr/>
        </p:nvSpPr>
        <p:spPr>
          <a:xfrm>
            <a:off x="8718038" y="5768580"/>
            <a:ext cx="341005" cy="232171"/>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5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37" name="Google Shape;337;p24"/>
          <p:cNvSpPr txBox="1"/>
          <p:nvPr/>
        </p:nvSpPr>
        <p:spPr>
          <a:xfrm>
            <a:off x="1213090" y="1426561"/>
            <a:ext cx="2240470" cy="1088041"/>
          </a:xfrm>
          <a:prstGeom prst="rect">
            <a:avLst/>
          </a:prstGeom>
          <a:noFill/>
          <a:ln>
            <a:noFill/>
          </a:ln>
        </p:spPr>
        <p:txBody>
          <a:bodyPr spcFirstLastPara="1" wrap="square" lIns="92075" tIns="46025" rIns="92075" bIns="46025" anchor="t" anchorCtr="0">
            <a:normAutofit/>
          </a:bodyPr>
          <a:lstStyle/>
          <a:p>
            <a:pPr marL="172641" marR="0" lvl="0" indent="-172641" algn="l" defTabSz="914400" rtl="0" eaLnBrk="1" fontAlgn="auto" latinLnBrk="0" hangingPunct="1">
              <a:lnSpc>
                <a:spcPct val="85000"/>
              </a:lnSpc>
              <a:spcBef>
                <a:spcPts val="0"/>
              </a:spcBef>
              <a:spcAft>
                <a:spcPts val="0"/>
              </a:spcAft>
              <a:buClr>
                <a:srgbClr val="C00000"/>
              </a:buClr>
              <a:buSzPts val="1800"/>
              <a:buFont typeface="Arial"/>
              <a:buChar char="•"/>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Which CTS tweak will improve skew variation across corners?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338" name="Google Shape;338;p24"/>
          <p:cNvPicPr preferRelativeResize="0"/>
          <p:nvPr/>
        </p:nvPicPr>
        <p:blipFill rotWithShape="1">
          <a:blip r:embed="rId4">
            <a:alphaModFix/>
          </a:blip>
          <a:srcRect l="42188" t="41704" r="13986" b="41292"/>
          <a:stretch/>
        </p:blipFill>
        <p:spPr>
          <a:xfrm>
            <a:off x="3453560" y="1486332"/>
            <a:ext cx="4308813" cy="1114477"/>
          </a:xfrm>
          <a:prstGeom prst="rect">
            <a:avLst/>
          </a:prstGeom>
          <a:noFill/>
          <a:ln>
            <a:noFill/>
          </a:ln>
        </p:spPr>
      </p:pic>
      <p:pic>
        <p:nvPicPr>
          <p:cNvPr id="339" name="Google Shape;339;p24"/>
          <p:cNvPicPr preferRelativeResize="0"/>
          <p:nvPr/>
        </p:nvPicPr>
        <p:blipFill rotWithShape="1">
          <a:blip r:embed="rId5">
            <a:alphaModFix/>
          </a:blip>
          <a:srcRect l="60000" t="28977" r="15984" b="47046"/>
          <a:stretch/>
        </p:blipFill>
        <p:spPr>
          <a:xfrm>
            <a:off x="3768333" y="2862697"/>
            <a:ext cx="3910551" cy="2602923"/>
          </a:xfrm>
          <a:prstGeom prst="rect">
            <a:avLst/>
          </a:prstGeom>
          <a:noFill/>
          <a:ln>
            <a:noFill/>
          </a:ln>
        </p:spPr>
      </p:pic>
      <p:pic>
        <p:nvPicPr>
          <p:cNvPr id="340" name="Google Shape;340;p24"/>
          <p:cNvPicPr preferRelativeResize="0"/>
          <p:nvPr/>
        </p:nvPicPr>
        <p:blipFill rotWithShape="1">
          <a:blip r:embed="rId5">
            <a:alphaModFix/>
          </a:blip>
          <a:srcRect l="44318" t="28523" r="41364" b="33636"/>
          <a:stretch/>
        </p:blipFill>
        <p:spPr>
          <a:xfrm>
            <a:off x="1808019" y="2704872"/>
            <a:ext cx="1704110" cy="30024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500"/>
                                        <p:tgtEl>
                                          <p:spTgt spid="339"/>
                                        </p:tgtEl>
                                      </p:cBhvr>
                                    </p:animEffect>
                                  </p:childTnLst>
                                </p:cTn>
                              </p:par>
                              <p:par>
                                <p:cTn id="8" presetID="10" presetClass="entr" presetSubtype="0" fill="hold" nodeType="withEffect">
                                  <p:stCondLst>
                                    <p:cond delay="0"/>
                                  </p:stCondLst>
                                  <p:childTnLst>
                                    <p:set>
                                      <p:cBhvr>
                                        <p:cTn id="9" dur="1" fill="hold">
                                          <p:stCondLst>
                                            <p:cond delay="0"/>
                                          </p:stCondLst>
                                        </p:cTn>
                                        <p:tgtEl>
                                          <p:spTgt spid="340"/>
                                        </p:tgtEl>
                                        <p:attrNameLst>
                                          <p:attrName>style.visibility</p:attrName>
                                        </p:attrNameLst>
                                      </p:cBhvr>
                                      <p:to>
                                        <p:strVal val="visible"/>
                                      </p:to>
                                    </p:set>
                                    <p:animEffect transition="in" filter="fade">
                                      <p:cBhvr>
                                        <p:cTn id="10"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5"/>
          <p:cNvSpPr txBox="1">
            <a:spLocks noGrp="1"/>
          </p:cNvSpPr>
          <p:nvPr>
            <p:ph type="title"/>
          </p:nvPr>
        </p:nvSpPr>
        <p:spPr>
          <a:xfrm>
            <a:off x="146050" y="2743200"/>
            <a:ext cx="8851900"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1.4  Why CircuitOps + OpenROAD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6"/>
          <p:cNvSpPr txBox="1">
            <a:spLocks noGrp="1"/>
          </p:cNvSpPr>
          <p:nvPr>
            <p:ph type="title"/>
          </p:nvPr>
        </p:nvSpPr>
        <p:spPr>
          <a:xfrm>
            <a:off x="76200" y="65314"/>
            <a:ext cx="9144000"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Clr>
                <a:srgbClr val="254061"/>
              </a:buClr>
              <a:buSzPts val="3200"/>
              <a:buFont typeface="Arial"/>
              <a:buNone/>
            </a:pPr>
            <a:r>
              <a:rPr lang="en-US"/>
              <a:t>Too Many Challenges, Too Little Time</a:t>
            </a:r>
            <a:endParaRPr/>
          </a:p>
        </p:txBody>
      </p:sp>
      <p:sp>
        <p:nvSpPr>
          <p:cNvPr id="353" name="Google Shape;353;p26"/>
          <p:cNvSpPr txBox="1">
            <a:spLocks noGrp="1"/>
          </p:cNvSpPr>
          <p:nvPr>
            <p:ph type="body" idx="1"/>
          </p:nvPr>
        </p:nvSpPr>
        <p:spPr>
          <a:xfrm>
            <a:off x="4249948" y="1905000"/>
            <a:ext cx="4800600" cy="3426408"/>
          </a:xfrm>
          <a:prstGeom prst="rect">
            <a:avLst/>
          </a:prstGeom>
          <a:noFill/>
          <a:ln>
            <a:noFill/>
          </a:ln>
        </p:spPr>
        <p:txBody>
          <a:bodyPr spcFirstLastPara="1" wrap="square" lIns="92075" tIns="46025" rIns="92075" bIns="46025" anchor="t" anchorCtr="0">
            <a:noAutofit/>
          </a:bodyPr>
          <a:lstStyle/>
          <a:p>
            <a:pPr marL="173038" lvl="0" indent="-173038" algn="l" rtl="0">
              <a:lnSpc>
                <a:spcPct val="100000"/>
              </a:lnSpc>
              <a:spcBef>
                <a:spcPts val="600"/>
              </a:spcBef>
              <a:spcAft>
                <a:spcPts val="0"/>
              </a:spcAft>
              <a:buClr>
                <a:srgbClr val="C00000"/>
              </a:buClr>
              <a:buSzPts val="2400"/>
              <a:buFont typeface="Arial"/>
              <a:buChar char="•"/>
            </a:pPr>
            <a:r>
              <a:rPr lang="en-US" sz="2000" b="1"/>
              <a:t>Shared infrastructure for ML EDA is important and timely!</a:t>
            </a:r>
            <a:endParaRPr/>
          </a:p>
          <a:p>
            <a:pPr marL="173038" lvl="0" indent="-173038" algn="l" rtl="0">
              <a:lnSpc>
                <a:spcPct val="100000"/>
              </a:lnSpc>
              <a:spcBef>
                <a:spcPts val="1800"/>
              </a:spcBef>
              <a:spcAft>
                <a:spcPts val="0"/>
              </a:spcAft>
              <a:buClr>
                <a:srgbClr val="C00000"/>
              </a:buClr>
              <a:buSzPts val="2400"/>
              <a:buFont typeface="Arial"/>
              <a:buChar char="•"/>
            </a:pPr>
            <a:r>
              <a:rPr lang="en-US" sz="2000" b="1"/>
              <a:t>Unblocks new ML modeling and EDA optimization opportunities</a:t>
            </a:r>
            <a:endParaRPr/>
          </a:p>
          <a:p>
            <a:pPr marL="173038" lvl="0" indent="-173038" algn="l" rtl="0">
              <a:lnSpc>
                <a:spcPct val="100000"/>
              </a:lnSpc>
              <a:spcBef>
                <a:spcPts val="1800"/>
              </a:spcBef>
              <a:spcAft>
                <a:spcPts val="0"/>
              </a:spcAft>
              <a:buClr>
                <a:srgbClr val="C00000"/>
              </a:buClr>
              <a:buSzPts val="2400"/>
              <a:buFont typeface="Arial"/>
              <a:buChar char="•"/>
            </a:pPr>
            <a:r>
              <a:rPr lang="en-US" sz="2000" b="1">
                <a:solidFill>
                  <a:srgbClr val="1B00C0"/>
                </a:solidFill>
              </a:rPr>
              <a:t>Enables us to accelerate progress even as the field and industry become mature</a:t>
            </a:r>
            <a:endParaRPr/>
          </a:p>
          <a:p>
            <a:pPr marL="230188" lvl="0" indent="-77788" algn="l" rtl="0">
              <a:lnSpc>
                <a:spcPct val="100000"/>
              </a:lnSpc>
              <a:spcBef>
                <a:spcPts val="1800"/>
              </a:spcBef>
              <a:spcAft>
                <a:spcPts val="1200"/>
              </a:spcAft>
              <a:buSzPts val="2400"/>
              <a:buFont typeface="Arial"/>
              <a:buNone/>
            </a:pPr>
            <a:endParaRPr sz="2000" b="1" i="1">
              <a:solidFill>
                <a:srgbClr val="00B0F0"/>
              </a:solidFill>
            </a:endParaRPr>
          </a:p>
        </p:txBody>
      </p:sp>
      <p:pic>
        <p:nvPicPr>
          <p:cNvPr id="354" name="Google Shape;354;p26" descr="Diagram&#10;&#10;Description automatically generated"/>
          <p:cNvPicPr preferRelativeResize="0"/>
          <p:nvPr/>
        </p:nvPicPr>
        <p:blipFill rotWithShape="1">
          <a:blip r:embed="rId3">
            <a:alphaModFix/>
          </a:blip>
          <a:srcRect/>
          <a:stretch/>
        </p:blipFill>
        <p:spPr>
          <a:xfrm>
            <a:off x="381000" y="990600"/>
            <a:ext cx="3792748" cy="5057000"/>
          </a:xfrm>
          <a:prstGeom prst="rect">
            <a:avLst/>
          </a:prstGeom>
          <a:noFill/>
          <a:ln>
            <a:noFill/>
          </a:ln>
        </p:spPr>
      </p:pic>
      <p:sp>
        <p:nvSpPr>
          <p:cNvPr id="355" name="Google Shape;355;p26"/>
          <p:cNvSpPr txBox="1"/>
          <p:nvPr/>
        </p:nvSpPr>
        <p:spPr>
          <a:xfrm>
            <a:off x="1725441" y="6146158"/>
            <a:ext cx="1447800" cy="307777"/>
          </a:xfrm>
          <a:prstGeom prst="rect">
            <a:avLst/>
          </a:prstGeom>
          <a:solidFill>
            <a:srgbClr val="EEEEEE"/>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Tahoma"/>
                <a:ea typeface="Tahoma"/>
                <a:cs typeface="Tahoma"/>
                <a:sym typeface="Tahoma"/>
              </a:rPr>
              <a:t>ISPD22 </a:t>
            </a:r>
            <a:r>
              <a:rPr kumimoji="0" lang="en-US" sz="1400" b="0" i="0" u="sng" strike="noStrike" kern="0" cap="none" spc="0" normalizeH="0" baseline="0" noProof="0">
                <a:ln>
                  <a:noFill/>
                </a:ln>
                <a:solidFill>
                  <a:srgbClr val="000000"/>
                </a:solidFill>
                <a:effectLst/>
                <a:uLnTx/>
                <a:uFillTx/>
                <a:latin typeface="Tahoma"/>
                <a:ea typeface="Tahoma"/>
                <a:cs typeface="Tahoma"/>
                <a:sym typeface="Tahoma"/>
                <a:hlinkClick r:id="rId4">
                  <a:extLst>
                    <a:ext uri="{A12FA001-AC4F-418D-AE19-62706E023703}">
                      <ahyp:hlinkClr xmlns:ahyp="http://schemas.microsoft.com/office/drawing/2018/hyperlinkcolor" val="tx"/>
                    </a:ext>
                  </a:extLst>
                </a:hlinkClick>
              </a:rPr>
              <a:t>keynote</a:t>
            </a:r>
            <a:endParaRPr kumimoji="0" sz="14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7"/>
          <p:cNvSpPr txBox="1">
            <a:spLocks noGrp="1"/>
          </p:cNvSpPr>
          <p:nvPr>
            <p:ph type="title"/>
          </p:nvPr>
        </p:nvSpPr>
        <p:spPr>
          <a:xfrm>
            <a:off x="-37288" y="124266"/>
            <a:ext cx="9283337" cy="446484"/>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sz="2800"/>
              <a:t>OpenROAD as an ML for Chip Design Playground</a:t>
            </a:r>
            <a:r>
              <a:rPr lang="en-US" sz="900"/>
              <a:t>   </a:t>
            </a:r>
            <a:br>
              <a:rPr lang="en-US" sz="900"/>
            </a:br>
            <a:r>
              <a:rPr lang="en-US" sz="900"/>
              <a:t>                                                                                                                                                                                                                   </a:t>
            </a:r>
            <a:r>
              <a:rPr lang="en-US" sz="1000" u="sng">
                <a:solidFill>
                  <a:schemeClr val="hlink"/>
                </a:solidFill>
                <a:hlinkClick r:id="rId3"/>
              </a:rPr>
              <a:t>https://github.com/NVlabs/CircuitOps</a:t>
            </a:r>
            <a:r>
              <a:rPr lang="en-US" sz="1000"/>
              <a:t> </a:t>
            </a:r>
            <a:endParaRPr sz="900"/>
          </a:p>
        </p:txBody>
      </p:sp>
      <p:pic>
        <p:nvPicPr>
          <p:cNvPr id="362" name="Google Shape;362;p27"/>
          <p:cNvPicPr preferRelativeResize="0"/>
          <p:nvPr/>
        </p:nvPicPr>
        <p:blipFill rotWithShape="1">
          <a:blip r:embed="rId4">
            <a:alphaModFix/>
          </a:blip>
          <a:srcRect r="3520"/>
          <a:stretch/>
        </p:blipFill>
        <p:spPr>
          <a:xfrm>
            <a:off x="2962176" y="1066800"/>
            <a:ext cx="5964111" cy="1881047"/>
          </a:xfrm>
          <a:prstGeom prst="rect">
            <a:avLst/>
          </a:prstGeom>
          <a:noFill/>
          <a:ln>
            <a:noFill/>
          </a:ln>
        </p:spPr>
      </p:pic>
      <p:pic>
        <p:nvPicPr>
          <p:cNvPr id="363" name="Google Shape;363;p27"/>
          <p:cNvPicPr preferRelativeResize="0"/>
          <p:nvPr/>
        </p:nvPicPr>
        <p:blipFill rotWithShape="1">
          <a:blip r:embed="rId5">
            <a:alphaModFix/>
          </a:blip>
          <a:srcRect/>
          <a:stretch/>
        </p:blipFill>
        <p:spPr>
          <a:xfrm>
            <a:off x="26128" y="1077143"/>
            <a:ext cx="2962175" cy="4124899"/>
          </a:xfrm>
          <a:prstGeom prst="rect">
            <a:avLst/>
          </a:prstGeom>
          <a:noFill/>
          <a:ln>
            <a:noFill/>
          </a:ln>
        </p:spPr>
      </p:pic>
      <p:pic>
        <p:nvPicPr>
          <p:cNvPr id="364" name="Google Shape;364;p27"/>
          <p:cNvPicPr preferRelativeResize="0"/>
          <p:nvPr/>
        </p:nvPicPr>
        <p:blipFill rotWithShape="1">
          <a:blip r:embed="rId6">
            <a:alphaModFix/>
          </a:blip>
          <a:srcRect/>
          <a:stretch/>
        </p:blipFill>
        <p:spPr>
          <a:xfrm>
            <a:off x="2952211" y="2929382"/>
            <a:ext cx="6165663" cy="2543681"/>
          </a:xfrm>
          <a:prstGeom prst="rect">
            <a:avLst/>
          </a:prstGeom>
          <a:noFill/>
          <a:ln>
            <a:noFill/>
          </a:ln>
        </p:spPr>
      </p:pic>
      <p:pic>
        <p:nvPicPr>
          <p:cNvPr id="365" name="Google Shape;365;p27"/>
          <p:cNvPicPr preferRelativeResize="0"/>
          <p:nvPr/>
        </p:nvPicPr>
        <p:blipFill rotWithShape="1">
          <a:blip r:embed="rId7">
            <a:alphaModFix/>
          </a:blip>
          <a:srcRect/>
          <a:stretch/>
        </p:blipFill>
        <p:spPr>
          <a:xfrm>
            <a:off x="97052" y="1535394"/>
            <a:ext cx="2802907" cy="156806"/>
          </a:xfrm>
          <a:prstGeom prst="rect">
            <a:avLst/>
          </a:prstGeom>
          <a:noFill/>
          <a:ln>
            <a:noFill/>
          </a:ln>
        </p:spPr>
      </p:pic>
      <p:pic>
        <p:nvPicPr>
          <p:cNvPr id="366" name="Google Shape;366;p27"/>
          <p:cNvPicPr preferRelativeResize="0"/>
          <p:nvPr/>
        </p:nvPicPr>
        <p:blipFill rotWithShape="1">
          <a:blip r:embed="rId8">
            <a:alphaModFix/>
          </a:blip>
          <a:srcRect/>
          <a:stretch/>
        </p:blipFill>
        <p:spPr>
          <a:xfrm>
            <a:off x="105761" y="4423052"/>
            <a:ext cx="2802907" cy="332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2"/>
                                        </p:tgtEl>
                                        <p:attrNameLst>
                                          <p:attrName>style.visibility</p:attrName>
                                        </p:attrNameLst>
                                      </p:cBhvr>
                                      <p:to>
                                        <p:strVal val="visible"/>
                                      </p:to>
                                    </p:set>
                                    <p:animEffect transition="in" filter="fade">
                                      <p:cBhvr>
                                        <p:cTn id="12" dur="500"/>
                                        <p:tgtEl>
                                          <p:spTgt spid="362"/>
                                        </p:tgtEl>
                                      </p:cBhvr>
                                    </p:animEffect>
                                  </p:childTnLst>
                                </p:cTn>
                              </p:par>
                              <p:par>
                                <p:cTn id="13" presetID="10" presetClass="entr" presetSubtype="0" fill="hold" nodeType="withEffect">
                                  <p:stCondLst>
                                    <p:cond delay="0"/>
                                  </p:stCondLst>
                                  <p:childTnLst>
                                    <p:set>
                                      <p:cBhvr>
                                        <p:cTn id="14" dur="1" fill="hold">
                                          <p:stCondLst>
                                            <p:cond delay="0"/>
                                          </p:stCondLst>
                                        </p:cTn>
                                        <p:tgtEl>
                                          <p:spTgt spid="365"/>
                                        </p:tgtEl>
                                        <p:attrNameLst>
                                          <p:attrName>style.visibility</p:attrName>
                                        </p:attrNameLst>
                                      </p:cBhvr>
                                      <p:to>
                                        <p:strVal val="visible"/>
                                      </p:to>
                                    </p:set>
                                    <p:animEffect transition="in" filter="fade">
                                      <p:cBhvr>
                                        <p:cTn id="15" dur="500"/>
                                        <p:tgtEl>
                                          <p:spTgt spid="3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4"/>
                                        </p:tgtEl>
                                        <p:attrNameLst>
                                          <p:attrName>style.visibility</p:attrName>
                                        </p:attrNameLst>
                                      </p:cBhvr>
                                      <p:to>
                                        <p:strVal val="visible"/>
                                      </p:to>
                                    </p:set>
                                    <p:animEffect transition="in" filter="fade">
                                      <p:cBhvr>
                                        <p:cTn id="20" dur="500"/>
                                        <p:tgtEl>
                                          <p:spTgt spid="364"/>
                                        </p:tgtEl>
                                      </p:cBhvr>
                                    </p:animEffect>
                                  </p:childTnLst>
                                </p:cTn>
                              </p:par>
                              <p:par>
                                <p:cTn id="21" presetID="10" presetClass="entr" presetSubtype="0" fill="hold" nodeType="withEffect">
                                  <p:stCondLst>
                                    <p:cond delay="0"/>
                                  </p:stCondLst>
                                  <p:childTnLst>
                                    <p:set>
                                      <p:cBhvr>
                                        <p:cTn id="22" dur="1" fill="hold">
                                          <p:stCondLst>
                                            <p:cond delay="0"/>
                                          </p:stCondLst>
                                        </p:cTn>
                                        <p:tgtEl>
                                          <p:spTgt spid="366"/>
                                        </p:tgtEl>
                                        <p:attrNameLst>
                                          <p:attrName>style.visibility</p:attrName>
                                        </p:attrNameLst>
                                      </p:cBhvr>
                                      <p:to>
                                        <p:strVal val="visible"/>
                                      </p:to>
                                    </p:set>
                                    <p:animEffect transition="in" filter="fade">
                                      <p:cBhvr>
                                        <p:cTn id="23"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36C3-7836-D139-21B8-1F5F0865102F}"/>
              </a:ext>
            </a:extLst>
          </p:cNvPr>
          <p:cNvSpPr>
            <a:spLocks noGrp="1"/>
          </p:cNvSpPr>
          <p:nvPr>
            <p:ph type="title"/>
          </p:nvPr>
        </p:nvSpPr>
        <p:spPr/>
        <p:txBody>
          <a:bodyPr/>
          <a:lstStyle/>
          <a:p>
            <a:r>
              <a:rPr lang="en-US" dirty="0"/>
              <a:t>2. Tutorial Section 1</a:t>
            </a:r>
          </a:p>
        </p:txBody>
      </p:sp>
      <p:sp>
        <p:nvSpPr>
          <p:cNvPr id="3" name="Text Placeholder 2">
            <a:extLst>
              <a:ext uri="{FF2B5EF4-FFF2-40B4-BE49-F238E27FC236}">
                <a16:creationId xmlns:a16="http://schemas.microsoft.com/office/drawing/2014/main" id="{E70586D5-6EA3-5D71-AB34-44BBB8DC3A46}"/>
              </a:ext>
            </a:extLst>
          </p:cNvPr>
          <p:cNvSpPr>
            <a:spLocks noGrp="1"/>
          </p:cNvSpPr>
          <p:nvPr>
            <p:ph type="body" idx="1"/>
          </p:nvPr>
        </p:nvSpPr>
        <p:spPr/>
        <p:txBody>
          <a:bodyPr/>
          <a:lstStyle/>
          <a:p>
            <a:r>
              <a:rPr lang="en-US" dirty="0"/>
              <a:t>OpenROAD Python APIs</a:t>
            </a:r>
          </a:p>
        </p:txBody>
      </p:sp>
    </p:spTree>
    <p:extLst>
      <p:ext uri="{BB962C8B-B14F-4D97-AF65-F5344CB8AC3E}">
        <p14:creationId xmlns:p14="http://schemas.microsoft.com/office/powerpoint/2010/main" val="36313645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2.1 ML EDA infrastructure: Why and What</a:t>
            </a:r>
          </a:p>
        </p:txBody>
      </p:sp>
    </p:spTree>
    <p:extLst>
      <p:ext uri="{BB962C8B-B14F-4D97-AF65-F5344CB8AC3E}">
        <p14:creationId xmlns:p14="http://schemas.microsoft.com/office/powerpoint/2010/main" val="32585424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3"/>
          <p:cNvSpPr txBox="1">
            <a:spLocks noGrp="1"/>
          </p:cNvSpPr>
          <p:nvPr>
            <p:ph type="title"/>
          </p:nvPr>
        </p:nvSpPr>
        <p:spPr>
          <a:xfrm>
            <a:off x="722313" y="4406900"/>
            <a:ext cx="7772400" cy="1362075"/>
          </a:xfrm>
          <a:prstGeom prst="rect">
            <a:avLst/>
          </a:prstGeom>
          <a:noFill/>
          <a:ln>
            <a:noFill/>
          </a:ln>
        </p:spPr>
        <p:txBody>
          <a:bodyPr spcFirstLastPara="1" wrap="square" lIns="92075" tIns="46025" rIns="92075" bIns="46025" anchor="t" anchorCtr="0">
            <a:noAutofit/>
          </a:bodyPr>
          <a:lstStyle/>
          <a:p>
            <a:pPr marL="0" lvl="0" indent="0" algn="l" rtl="0">
              <a:lnSpc>
                <a:spcPct val="90000"/>
              </a:lnSpc>
              <a:spcBef>
                <a:spcPts val="0"/>
              </a:spcBef>
              <a:spcAft>
                <a:spcPts val="0"/>
              </a:spcAft>
              <a:buNone/>
            </a:pPr>
            <a:r>
              <a:rPr lang="en-US"/>
              <a:t>1. INTRODUCTION</a:t>
            </a:r>
            <a:endParaRPr/>
          </a:p>
        </p:txBody>
      </p:sp>
      <p:sp>
        <p:nvSpPr>
          <p:cNvPr id="127" name="Google Shape;127;p3"/>
          <p:cNvSpPr txBox="1">
            <a:spLocks noGrp="1"/>
          </p:cNvSpPr>
          <p:nvPr>
            <p:ph type="body" idx="1"/>
          </p:nvPr>
        </p:nvSpPr>
        <p:spPr>
          <a:xfrm>
            <a:off x="722313" y="2906713"/>
            <a:ext cx="7772400" cy="1500187"/>
          </a:xfrm>
          <a:prstGeom prst="rect">
            <a:avLst/>
          </a:prstGeom>
          <a:noFill/>
          <a:ln>
            <a:noFill/>
          </a:ln>
        </p:spPr>
        <p:txBody>
          <a:bodyPr spcFirstLastPara="1" wrap="square" lIns="92075" tIns="46025" rIns="92075" bIns="46025" anchor="b" anchorCtr="0">
            <a:noAutofit/>
          </a:bodyPr>
          <a:lstStyle/>
          <a:p>
            <a:pPr marL="0" lvl="0" indent="0" algn="l" rtl="0">
              <a:lnSpc>
                <a:spcPct val="85000"/>
              </a:lnSpc>
              <a:spcBef>
                <a:spcPts val="0"/>
              </a:spcBef>
              <a:spcAft>
                <a:spcPts val="0"/>
              </a:spcAft>
              <a:buSzPts val="2000"/>
              <a:buFont typeface="Arial"/>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9194AB-2E05-C555-73AD-2310AB95C704}"/>
              </a:ext>
            </a:extLst>
          </p:cNvPr>
          <p:cNvSpPr>
            <a:spLocks noGrp="1"/>
          </p:cNvSpPr>
          <p:nvPr>
            <p:ph idx="1"/>
          </p:nvPr>
        </p:nvSpPr>
        <p:spPr>
          <a:xfrm>
            <a:off x="171450" y="838200"/>
            <a:ext cx="8743949" cy="5562601"/>
          </a:xfrm>
        </p:spPr>
        <p:txBody>
          <a:bodyPr/>
          <a:lstStyle/>
          <a:p>
            <a:pPr marL="0" indent="0">
              <a:buNone/>
            </a:pPr>
            <a:r>
              <a:rPr lang="en-US" sz="2000" dirty="0"/>
              <a:t>Challenges with existing ML EDA tool development:</a:t>
            </a:r>
          </a:p>
          <a:p>
            <a:r>
              <a:rPr lang="en-US" sz="2000" b="1" dirty="0"/>
              <a:t>Slow: </a:t>
            </a:r>
            <a:r>
              <a:rPr lang="en-US" sz="2000" dirty="0"/>
              <a:t>File I/O reads and writes for data exchange between EDA and ML application</a:t>
            </a:r>
          </a:p>
          <a:p>
            <a:r>
              <a:rPr lang="en-US" sz="2000" b="1" dirty="0"/>
              <a:t>Reinvention of the wheel: </a:t>
            </a:r>
            <a:r>
              <a:rPr lang="en-US" sz="2000" dirty="0"/>
              <a:t>Python-based EDA tool development</a:t>
            </a:r>
          </a:p>
          <a:p>
            <a:r>
              <a:rPr lang="en-US" sz="2000" b="1" dirty="0"/>
              <a:t>Requires expert EDA users: </a:t>
            </a:r>
            <a:r>
              <a:rPr lang="en-US" sz="2000" dirty="0"/>
              <a:t>ML experts need to understand EDA tool TCL usage</a:t>
            </a:r>
          </a:p>
          <a:p>
            <a:endParaRPr lang="en-US" dirty="0"/>
          </a:p>
        </p:txBody>
      </p:sp>
      <p:sp>
        <p:nvSpPr>
          <p:cNvPr id="3" name="Title 2">
            <a:extLst>
              <a:ext uri="{FF2B5EF4-FFF2-40B4-BE49-F238E27FC236}">
                <a16:creationId xmlns:a16="http://schemas.microsoft.com/office/drawing/2014/main" id="{02864C38-A477-889C-3D90-D2202615EF61}"/>
              </a:ext>
            </a:extLst>
          </p:cNvPr>
          <p:cNvSpPr>
            <a:spLocks noGrp="1"/>
          </p:cNvSpPr>
          <p:nvPr>
            <p:ph type="title"/>
          </p:nvPr>
        </p:nvSpPr>
        <p:spPr/>
        <p:txBody>
          <a:bodyPr/>
          <a:lstStyle/>
          <a:p>
            <a:r>
              <a:rPr lang="en-US" dirty="0"/>
              <a:t>Motivation</a:t>
            </a:r>
          </a:p>
        </p:txBody>
      </p:sp>
      <p:pic>
        <p:nvPicPr>
          <p:cNvPr id="4" name="Picture 3">
            <a:extLst>
              <a:ext uri="{FF2B5EF4-FFF2-40B4-BE49-F238E27FC236}">
                <a16:creationId xmlns:a16="http://schemas.microsoft.com/office/drawing/2014/main" id="{E97372DB-22FF-F181-5537-B48DB5C4A699}"/>
              </a:ext>
            </a:extLst>
          </p:cNvPr>
          <p:cNvPicPr>
            <a:picLocks noChangeAspect="1"/>
          </p:cNvPicPr>
          <p:nvPr/>
        </p:nvPicPr>
        <p:blipFill>
          <a:blip r:embed="rId3"/>
          <a:stretch>
            <a:fillRect/>
          </a:stretch>
        </p:blipFill>
        <p:spPr>
          <a:xfrm>
            <a:off x="161925" y="2848798"/>
            <a:ext cx="4488650" cy="3110041"/>
          </a:xfrm>
          <a:prstGeom prst="rect">
            <a:avLst/>
          </a:prstGeom>
        </p:spPr>
      </p:pic>
      <p:graphicFrame>
        <p:nvGraphicFramePr>
          <p:cNvPr id="5" name="Table 4">
            <a:extLst>
              <a:ext uri="{FF2B5EF4-FFF2-40B4-BE49-F238E27FC236}">
                <a16:creationId xmlns:a16="http://schemas.microsoft.com/office/drawing/2014/main" id="{C5FAF063-3C5B-2DCD-16FB-B5FA4A50FA79}"/>
              </a:ext>
            </a:extLst>
          </p:cNvPr>
          <p:cNvGraphicFramePr>
            <a:graphicFrameLocks noGrp="1"/>
          </p:cNvGraphicFramePr>
          <p:nvPr>
            <p:extLst>
              <p:ext uri="{D42A27DB-BD31-4B8C-83A1-F6EECF244321}">
                <p14:modId xmlns:p14="http://schemas.microsoft.com/office/powerpoint/2010/main" val="2457357000"/>
              </p:ext>
            </p:extLst>
          </p:nvPr>
        </p:nvGraphicFramePr>
        <p:xfrm>
          <a:off x="4916548" y="3429000"/>
          <a:ext cx="3998851" cy="1615440"/>
        </p:xfrm>
        <a:graphic>
          <a:graphicData uri="http://schemas.openxmlformats.org/drawingml/2006/table">
            <a:tbl>
              <a:tblPr>
                <a:tableStyleId>{EB9631B5-78F2-41C9-869B-9F39066F8104}</a:tableStyleId>
              </a:tblPr>
              <a:tblGrid>
                <a:gridCol w="690049">
                  <a:extLst>
                    <a:ext uri="{9D8B030D-6E8A-4147-A177-3AD203B41FA5}">
                      <a16:colId xmlns:a16="http://schemas.microsoft.com/office/drawing/2014/main" val="190019283"/>
                    </a:ext>
                  </a:extLst>
                </a:gridCol>
                <a:gridCol w="840703">
                  <a:extLst>
                    <a:ext uri="{9D8B030D-6E8A-4147-A177-3AD203B41FA5}">
                      <a16:colId xmlns:a16="http://schemas.microsoft.com/office/drawing/2014/main" val="552387408"/>
                    </a:ext>
                  </a:extLst>
                </a:gridCol>
                <a:gridCol w="726238">
                  <a:extLst>
                    <a:ext uri="{9D8B030D-6E8A-4147-A177-3AD203B41FA5}">
                      <a16:colId xmlns:a16="http://schemas.microsoft.com/office/drawing/2014/main" val="3511353732"/>
                    </a:ext>
                  </a:extLst>
                </a:gridCol>
                <a:gridCol w="1001859">
                  <a:extLst>
                    <a:ext uri="{9D8B030D-6E8A-4147-A177-3AD203B41FA5}">
                      <a16:colId xmlns:a16="http://schemas.microsoft.com/office/drawing/2014/main" val="4110025035"/>
                    </a:ext>
                  </a:extLst>
                </a:gridCol>
                <a:gridCol w="740002">
                  <a:extLst>
                    <a:ext uri="{9D8B030D-6E8A-4147-A177-3AD203B41FA5}">
                      <a16:colId xmlns:a16="http://schemas.microsoft.com/office/drawing/2014/main" val="836083327"/>
                    </a:ext>
                  </a:extLst>
                </a:gridCol>
              </a:tblGrid>
              <a:tr h="160020">
                <a:tc rowSpan="2">
                  <a:txBody>
                    <a:bodyPr/>
                    <a:lstStyle/>
                    <a:p>
                      <a:pPr algn="ctr" rtl="0" fontAlgn="b"/>
                      <a:r>
                        <a:rPr lang="en-US" sz="1600" dirty="0">
                          <a:effectLst/>
                          <a:latin typeface="Arial" panose="020B0604020202020204" pitchFamily="34" charset="0"/>
                          <a:cs typeface="Arial" panose="020B0604020202020204" pitchFamily="34" charset="0"/>
                        </a:rPr>
                        <a:t>Des.</a:t>
                      </a:r>
                    </a:p>
                  </a:txBody>
                  <a:tcPr marL="22860" marR="22860" marT="15240" marB="1524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rowSpan="2">
                  <a:txBody>
                    <a:bodyPr/>
                    <a:lstStyle/>
                    <a:p>
                      <a:pPr algn="ctr" rtl="0" fontAlgn="b"/>
                      <a:r>
                        <a:rPr lang="en-US" sz="1600" dirty="0">
                          <a:effectLst/>
                          <a:latin typeface="Arial" panose="020B0604020202020204" pitchFamily="34" charset="0"/>
                          <a:cs typeface="Arial" panose="020B0604020202020204" pitchFamily="34" charset="0"/>
                        </a:rPr>
                        <a:t>#cells</a:t>
                      </a:r>
                    </a:p>
                  </a:txBody>
                  <a:tcPr marL="22860" marR="22860" marT="15240" marB="1524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rowSpan="2">
                  <a:txBody>
                    <a:bodyPr/>
                    <a:lstStyle/>
                    <a:p>
                      <a:pPr algn="ctr" rtl="0" fontAlgn="b"/>
                      <a:r>
                        <a:rPr lang="en-US" sz="1600" dirty="0">
                          <a:effectLst/>
                          <a:latin typeface="Arial" panose="020B0604020202020204" pitchFamily="34" charset="0"/>
                          <a:cs typeface="Arial" panose="020B0604020202020204" pitchFamily="34" charset="0"/>
                        </a:rPr>
                        <a:t>#nets</a:t>
                      </a:r>
                    </a:p>
                  </a:txBody>
                  <a:tcPr marL="22860" marR="22860" marT="15240" marB="1524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gridSpan="2">
                  <a:txBody>
                    <a:bodyPr/>
                    <a:lstStyle/>
                    <a:p>
                      <a:pPr algn="ctr" rtl="0" fontAlgn="b"/>
                      <a:r>
                        <a:rPr lang="en-US" sz="1600" dirty="0">
                          <a:effectLst/>
                          <a:latin typeface="Arial" panose="020B0604020202020204" pitchFamily="34" charset="0"/>
                          <a:cs typeface="Arial" panose="020B0604020202020204" pitchFamily="34" charset="0"/>
                        </a:rPr>
                        <a:t>Runtime (s)</a:t>
                      </a:r>
                    </a:p>
                  </a:txBody>
                  <a:tcPr marL="22860" marR="22860" marT="15240" marB="1524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hMerge="1">
                  <a:txBody>
                    <a:bodyPr/>
                    <a:lstStyle/>
                    <a:p>
                      <a:pPr rtl="0" fontAlgn="b"/>
                      <a:endParaRPr lang="en-US" sz="1600" dirty="0">
                        <a:effectLst/>
                        <a:latin typeface="Arial" panose="020B0604020202020204" pitchFamily="34" charset="0"/>
                        <a:cs typeface="Arial" panose="020B0604020202020204" pitchFamily="34" charset="0"/>
                      </a:endParaRPr>
                    </a:p>
                  </a:txBody>
                  <a:tcPr marL="22860" marR="22860" marT="15240" marB="15240" anchor="b">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61532035"/>
                  </a:ext>
                </a:extLst>
              </a:tr>
              <a:tr h="160020">
                <a:tc vMerge="1">
                  <a:txBody>
                    <a:bodyPr/>
                    <a:lstStyle/>
                    <a:p>
                      <a:pPr rtl="0" fontAlgn="b"/>
                      <a:r>
                        <a:rPr lang="en-US" sz="1600" dirty="0">
                          <a:effectLst/>
                          <a:latin typeface="Arial" panose="020B0604020202020204" pitchFamily="34" charset="0"/>
                          <a:cs typeface="Arial" panose="020B0604020202020204" pitchFamily="34" charset="0"/>
                        </a:rPr>
                        <a:t>Des.</a:t>
                      </a:r>
                    </a:p>
                  </a:txBody>
                  <a:tcPr marL="22860" marR="22860" marT="15240" marB="1524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vMerge="1">
                  <a:txBody>
                    <a:bodyPr/>
                    <a:lstStyle/>
                    <a:p>
                      <a:pPr rtl="0" fontAlgn="b"/>
                      <a:r>
                        <a:rPr lang="en-US" sz="1600" dirty="0">
                          <a:effectLst/>
                          <a:latin typeface="Arial" panose="020B0604020202020204" pitchFamily="34" charset="0"/>
                          <a:cs typeface="Arial" panose="020B0604020202020204" pitchFamily="34" charset="0"/>
                        </a:rPr>
                        <a:t>#cells</a:t>
                      </a:r>
                    </a:p>
                  </a:txBody>
                  <a:tcPr marL="22860" marR="22860" marT="15240" marB="1524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vMerge="1">
                  <a:txBody>
                    <a:bodyPr/>
                    <a:lstStyle/>
                    <a:p>
                      <a:pPr rtl="0" fontAlgn="b"/>
                      <a:r>
                        <a:rPr lang="en-US" sz="1600" dirty="0">
                          <a:effectLst/>
                          <a:latin typeface="Arial" panose="020B0604020202020204" pitchFamily="34" charset="0"/>
                          <a:cs typeface="Arial" panose="020B0604020202020204" pitchFamily="34" charset="0"/>
                        </a:rPr>
                        <a:t>#nets</a:t>
                      </a:r>
                    </a:p>
                  </a:txBody>
                  <a:tcPr marL="22860" marR="22860" marT="15240" marB="1524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rtl="0" fontAlgn="b"/>
                      <a:r>
                        <a:rPr lang="en-US" sz="1600" dirty="0">
                          <a:effectLst/>
                          <a:latin typeface="Arial" panose="020B0604020202020204" pitchFamily="34" charset="0"/>
                          <a:cs typeface="Arial" panose="020B0604020202020204" pitchFamily="34" charset="0"/>
                        </a:rPr>
                        <a:t>Python </a:t>
                      </a:r>
                      <a:br>
                        <a:rPr lang="en-US" sz="1600" dirty="0">
                          <a:effectLst/>
                          <a:latin typeface="Arial" panose="020B0604020202020204" pitchFamily="34" charset="0"/>
                          <a:cs typeface="Arial" panose="020B0604020202020204" pitchFamily="34" charset="0"/>
                        </a:rPr>
                      </a:br>
                      <a:r>
                        <a:rPr lang="en-US" sz="1600" dirty="0">
                          <a:effectLst/>
                          <a:latin typeface="Arial" panose="020B0604020202020204" pitchFamily="34" charset="0"/>
                          <a:cs typeface="Arial" panose="020B0604020202020204" pitchFamily="34" charset="0"/>
                        </a:rPr>
                        <a:t>APIs</a:t>
                      </a:r>
                    </a:p>
                  </a:txBody>
                  <a:tcPr marL="22860" marR="22860" marT="15240" marB="1524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rtl="0" fontAlgn="b"/>
                      <a:r>
                        <a:rPr lang="en-US" sz="1600" dirty="0" err="1">
                          <a:effectLst/>
                          <a:latin typeface="Arial" panose="020B0604020202020204" pitchFamily="34" charset="0"/>
                          <a:cs typeface="Arial" panose="020B0604020202020204" pitchFamily="34" charset="0"/>
                        </a:rPr>
                        <a:t>Tcl</a:t>
                      </a:r>
                      <a:r>
                        <a:rPr lang="en-US" sz="1600" dirty="0">
                          <a:effectLst/>
                          <a:latin typeface="Arial" panose="020B0604020202020204" pitchFamily="34" charset="0"/>
                          <a:cs typeface="Arial" panose="020B0604020202020204" pitchFamily="34" charset="0"/>
                        </a:rPr>
                        <a:t> w/ </a:t>
                      </a:r>
                      <a:br>
                        <a:rPr lang="en-US" sz="1600" dirty="0">
                          <a:effectLst/>
                          <a:latin typeface="Arial" panose="020B0604020202020204" pitchFamily="34" charset="0"/>
                          <a:cs typeface="Arial" panose="020B0604020202020204" pitchFamily="34" charset="0"/>
                        </a:rPr>
                      </a:br>
                      <a:r>
                        <a:rPr lang="en-US" sz="1600" dirty="0">
                          <a:effectLst/>
                          <a:latin typeface="Arial" panose="020B0604020202020204" pitchFamily="34" charset="0"/>
                          <a:cs typeface="Arial" panose="020B0604020202020204" pitchFamily="34" charset="0"/>
                        </a:rPr>
                        <a:t>file IO</a:t>
                      </a:r>
                    </a:p>
                  </a:txBody>
                  <a:tcPr marL="22860" marR="22860" marT="15240" marB="1524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917358472"/>
                  </a:ext>
                </a:extLst>
              </a:tr>
              <a:tr h="160020">
                <a:tc>
                  <a:txBody>
                    <a:bodyPr/>
                    <a:lstStyle/>
                    <a:p>
                      <a:pPr rtl="0" fontAlgn="b"/>
                      <a:r>
                        <a:rPr lang="en-US" sz="1600">
                          <a:effectLst/>
                          <a:latin typeface="Arial" panose="020B0604020202020204" pitchFamily="34" charset="0"/>
                          <a:cs typeface="Arial" panose="020B0604020202020204" pitchFamily="34" charset="0"/>
                        </a:rPr>
                        <a:t>aes</a:t>
                      </a:r>
                    </a:p>
                  </a:txBody>
                  <a:tcPr marL="22860" marR="22860" marT="15240" marB="152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rtl="0" fontAlgn="b"/>
                      <a:r>
                        <a:rPr lang="en-US" sz="1600" dirty="0">
                          <a:effectLst/>
                          <a:latin typeface="Arial" panose="020B0604020202020204" pitchFamily="34" charset="0"/>
                          <a:cs typeface="Arial" panose="020B0604020202020204" pitchFamily="34" charset="0"/>
                        </a:rPr>
                        <a:t>30,202</a:t>
                      </a:r>
                    </a:p>
                  </a:txBody>
                  <a:tcPr marL="22860" marR="22860" marT="15240" marB="152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rtl="0" fontAlgn="b"/>
                      <a:r>
                        <a:rPr lang="en-US" sz="1600" dirty="0">
                          <a:effectLst/>
                          <a:latin typeface="Arial" panose="020B0604020202020204" pitchFamily="34" charset="0"/>
                          <a:cs typeface="Arial" panose="020B0604020202020204" pitchFamily="34" charset="0"/>
                        </a:rPr>
                        <a:t>17,812</a:t>
                      </a:r>
                    </a:p>
                  </a:txBody>
                  <a:tcPr marL="22860" marR="22860" marT="15240" marB="152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rtl="0" fontAlgn="b"/>
                      <a:r>
                        <a:rPr lang="en-US" sz="1600" dirty="0">
                          <a:effectLst/>
                          <a:latin typeface="Arial" panose="020B0604020202020204" pitchFamily="34" charset="0"/>
                          <a:cs typeface="Arial" panose="020B0604020202020204" pitchFamily="34" charset="0"/>
                        </a:rPr>
                        <a:t>12.6</a:t>
                      </a:r>
                    </a:p>
                  </a:txBody>
                  <a:tcPr marL="22860" marR="22860" marT="15240" marB="152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rtl="0" fontAlgn="b"/>
                      <a:r>
                        <a:rPr lang="en-US" sz="1600" dirty="0">
                          <a:effectLst/>
                          <a:latin typeface="Arial" panose="020B0604020202020204" pitchFamily="34" charset="0"/>
                          <a:cs typeface="Arial" panose="020B0604020202020204" pitchFamily="34" charset="0"/>
                        </a:rPr>
                        <a:t>31.5</a:t>
                      </a:r>
                    </a:p>
                  </a:txBody>
                  <a:tcPr marL="22860" marR="22860" marT="15240" marB="1524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07263253"/>
                  </a:ext>
                </a:extLst>
              </a:tr>
              <a:tr h="160020">
                <a:tc>
                  <a:txBody>
                    <a:bodyPr/>
                    <a:lstStyle/>
                    <a:p>
                      <a:pPr rtl="0" fontAlgn="b"/>
                      <a:r>
                        <a:rPr lang="en-US" sz="1600">
                          <a:effectLst/>
                          <a:latin typeface="Arial" panose="020B0604020202020204" pitchFamily="34" charset="0"/>
                          <a:cs typeface="Arial" panose="020B0604020202020204" pitchFamily="34" charset="0"/>
                        </a:rPr>
                        <a:t>bp_be</a:t>
                      </a:r>
                    </a:p>
                  </a:txBody>
                  <a:tcPr marL="22860" marR="22860" marT="15240" marB="15240" anchor="b">
                    <a:lnR w="12700" cap="flat" cmpd="sng" algn="ctr">
                      <a:solidFill>
                        <a:schemeClr val="tx1"/>
                      </a:solidFill>
                      <a:prstDash val="solid"/>
                      <a:round/>
                      <a:headEnd type="none" w="med" len="med"/>
                      <a:tailEnd type="none" w="med" len="med"/>
                    </a:lnR>
                  </a:tcPr>
                </a:tc>
                <a:tc>
                  <a:txBody>
                    <a:bodyPr/>
                    <a:lstStyle/>
                    <a:p>
                      <a:pPr algn="r" rtl="0" fontAlgn="b"/>
                      <a:r>
                        <a:rPr lang="en-US" sz="1600" dirty="0">
                          <a:effectLst/>
                          <a:latin typeface="Arial" panose="020B0604020202020204" pitchFamily="34" charset="0"/>
                          <a:cs typeface="Arial" panose="020B0604020202020204" pitchFamily="34" charset="0"/>
                        </a:rPr>
                        <a:t>141,468</a:t>
                      </a:r>
                    </a:p>
                  </a:txBody>
                  <a:tcPr marL="22860" marR="22860" marT="15240" marB="15240" anchor="b">
                    <a:lnL w="12700" cap="flat" cmpd="sng" algn="ctr">
                      <a:solidFill>
                        <a:schemeClr val="tx1"/>
                      </a:solidFill>
                      <a:prstDash val="solid"/>
                      <a:round/>
                      <a:headEnd type="none" w="med" len="med"/>
                      <a:tailEnd type="none" w="med" len="med"/>
                    </a:lnL>
                  </a:tcPr>
                </a:tc>
                <a:tc>
                  <a:txBody>
                    <a:bodyPr/>
                    <a:lstStyle/>
                    <a:p>
                      <a:pPr algn="r" rtl="0" fontAlgn="b"/>
                      <a:r>
                        <a:rPr lang="en-US" sz="1600" dirty="0">
                          <a:effectLst/>
                          <a:latin typeface="Arial" panose="020B0604020202020204" pitchFamily="34" charset="0"/>
                          <a:cs typeface="Arial" panose="020B0604020202020204" pitchFamily="34" charset="0"/>
                        </a:rPr>
                        <a:t>58,464</a:t>
                      </a:r>
                    </a:p>
                  </a:txBody>
                  <a:tcPr marL="22860" marR="22860" marT="15240" marB="15240" anchor="b">
                    <a:lnR w="12700" cap="flat" cmpd="sng" algn="ctr">
                      <a:solidFill>
                        <a:schemeClr val="tx1"/>
                      </a:solidFill>
                      <a:prstDash val="solid"/>
                      <a:round/>
                      <a:headEnd type="none" w="med" len="med"/>
                      <a:tailEnd type="none" w="med" len="med"/>
                    </a:lnR>
                  </a:tcPr>
                </a:tc>
                <a:tc>
                  <a:txBody>
                    <a:bodyPr/>
                    <a:lstStyle/>
                    <a:p>
                      <a:pPr algn="r" rtl="0" fontAlgn="b"/>
                      <a:r>
                        <a:rPr lang="en-US" sz="1600" dirty="0">
                          <a:effectLst/>
                          <a:latin typeface="Arial" panose="020B0604020202020204" pitchFamily="34" charset="0"/>
                          <a:cs typeface="Arial" panose="020B0604020202020204" pitchFamily="34" charset="0"/>
                        </a:rPr>
                        <a:t>26.4</a:t>
                      </a:r>
                    </a:p>
                  </a:txBody>
                  <a:tcPr marL="22860" marR="22860" marT="15240" marB="15240" anchor="b">
                    <a:lnL w="12700" cap="flat" cmpd="sng" algn="ctr">
                      <a:solidFill>
                        <a:schemeClr val="tx1"/>
                      </a:solidFill>
                      <a:prstDash val="solid"/>
                      <a:round/>
                      <a:headEnd type="none" w="med" len="med"/>
                      <a:tailEnd type="none" w="med" len="med"/>
                    </a:lnL>
                  </a:tcPr>
                </a:tc>
                <a:tc>
                  <a:txBody>
                    <a:bodyPr/>
                    <a:lstStyle/>
                    <a:p>
                      <a:pPr algn="r" rtl="0" fontAlgn="b"/>
                      <a:r>
                        <a:rPr lang="en-US" sz="1600" dirty="0">
                          <a:effectLst/>
                          <a:latin typeface="Arial" panose="020B0604020202020204" pitchFamily="34" charset="0"/>
                          <a:cs typeface="Arial" panose="020B0604020202020204" pitchFamily="34" charset="0"/>
                        </a:rPr>
                        <a:t>103.6</a:t>
                      </a:r>
                    </a:p>
                  </a:txBody>
                  <a:tcPr marL="22860" marR="22860" marT="15240" marB="15240" anchor="b"/>
                </a:tc>
                <a:extLst>
                  <a:ext uri="{0D108BD9-81ED-4DB2-BD59-A6C34878D82A}">
                    <a16:rowId xmlns:a16="http://schemas.microsoft.com/office/drawing/2014/main" val="3725019277"/>
                  </a:ext>
                </a:extLst>
              </a:tr>
              <a:tr h="160020">
                <a:tc>
                  <a:txBody>
                    <a:bodyPr/>
                    <a:lstStyle/>
                    <a:p>
                      <a:pPr rtl="0" fontAlgn="b"/>
                      <a:r>
                        <a:rPr lang="en-US" sz="1600" dirty="0" err="1">
                          <a:effectLst/>
                          <a:latin typeface="Arial" panose="020B0604020202020204" pitchFamily="34" charset="0"/>
                          <a:cs typeface="Arial" panose="020B0604020202020204" pitchFamily="34" charset="0"/>
                        </a:rPr>
                        <a:t>bp_fe</a:t>
                      </a:r>
                      <a:endParaRPr lang="en-US" sz="1600" dirty="0">
                        <a:effectLst/>
                        <a:latin typeface="Arial" panose="020B0604020202020204" pitchFamily="34" charset="0"/>
                        <a:cs typeface="Arial" panose="020B0604020202020204" pitchFamily="34" charset="0"/>
                      </a:endParaRPr>
                    </a:p>
                  </a:txBody>
                  <a:tcPr marL="22860" marR="22860" marT="15240" marB="15240" anchor="b">
                    <a:lnR w="12700" cap="flat" cmpd="sng" algn="ctr">
                      <a:solidFill>
                        <a:schemeClr val="tx1"/>
                      </a:solidFill>
                      <a:prstDash val="solid"/>
                      <a:round/>
                      <a:headEnd type="none" w="med" len="med"/>
                      <a:tailEnd type="none" w="med" len="med"/>
                    </a:lnR>
                  </a:tcPr>
                </a:tc>
                <a:tc>
                  <a:txBody>
                    <a:bodyPr/>
                    <a:lstStyle/>
                    <a:p>
                      <a:pPr algn="r" rtl="0" fontAlgn="b"/>
                      <a:r>
                        <a:rPr lang="en-US" sz="1600" dirty="0">
                          <a:effectLst/>
                          <a:latin typeface="Arial" panose="020B0604020202020204" pitchFamily="34" charset="0"/>
                          <a:cs typeface="Arial" panose="020B0604020202020204" pitchFamily="34" charset="0"/>
                        </a:rPr>
                        <a:t>96,150</a:t>
                      </a:r>
                    </a:p>
                  </a:txBody>
                  <a:tcPr marL="22860" marR="22860" marT="15240" marB="15240" anchor="b">
                    <a:lnL w="12700" cap="flat" cmpd="sng" algn="ctr">
                      <a:solidFill>
                        <a:schemeClr val="tx1"/>
                      </a:solidFill>
                      <a:prstDash val="solid"/>
                      <a:round/>
                      <a:headEnd type="none" w="med" len="med"/>
                      <a:tailEnd type="none" w="med" len="med"/>
                    </a:lnL>
                  </a:tcPr>
                </a:tc>
                <a:tc>
                  <a:txBody>
                    <a:bodyPr/>
                    <a:lstStyle/>
                    <a:p>
                      <a:pPr algn="r" rtl="0" fontAlgn="b"/>
                      <a:r>
                        <a:rPr lang="en-US" sz="1600" dirty="0">
                          <a:effectLst/>
                          <a:latin typeface="Arial" panose="020B0604020202020204" pitchFamily="34" charset="0"/>
                          <a:cs typeface="Arial" panose="020B0604020202020204" pitchFamily="34" charset="0"/>
                        </a:rPr>
                        <a:t>36,388</a:t>
                      </a:r>
                    </a:p>
                  </a:txBody>
                  <a:tcPr marL="22860" marR="22860" marT="15240" marB="15240" anchor="b">
                    <a:lnR w="12700" cap="flat" cmpd="sng" algn="ctr">
                      <a:solidFill>
                        <a:schemeClr val="tx1"/>
                      </a:solidFill>
                      <a:prstDash val="solid"/>
                      <a:round/>
                      <a:headEnd type="none" w="med" len="med"/>
                      <a:tailEnd type="none" w="med" len="med"/>
                    </a:lnR>
                  </a:tcPr>
                </a:tc>
                <a:tc>
                  <a:txBody>
                    <a:bodyPr/>
                    <a:lstStyle/>
                    <a:p>
                      <a:pPr algn="r" rtl="0" fontAlgn="b"/>
                      <a:r>
                        <a:rPr lang="en-US" sz="1600" dirty="0">
                          <a:effectLst/>
                          <a:latin typeface="Arial" panose="020B0604020202020204" pitchFamily="34" charset="0"/>
                          <a:cs typeface="Arial" panose="020B0604020202020204" pitchFamily="34" charset="0"/>
                        </a:rPr>
                        <a:t>17.5</a:t>
                      </a:r>
                    </a:p>
                  </a:txBody>
                  <a:tcPr marL="22860" marR="22860" marT="15240" marB="15240" anchor="b">
                    <a:lnL w="12700" cap="flat" cmpd="sng" algn="ctr">
                      <a:solidFill>
                        <a:schemeClr val="tx1"/>
                      </a:solidFill>
                      <a:prstDash val="solid"/>
                      <a:round/>
                      <a:headEnd type="none" w="med" len="med"/>
                      <a:tailEnd type="none" w="med" len="med"/>
                    </a:lnL>
                  </a:tcPr>
                </a:tc>
                <a:tc>
                  <a:txBody>
                    <a:bodyPr/>
                    <a:lstStyle/>
                    <a:p>
                      <a:pPr algn="r" rtl="0" fontAlgn="b"/>
                      <a:r>
                        <a:rPr lang="en-US" sz="1600" dirty="0">
                          <a:effectLst/>
                          <a:latin typeface="Arial" panose="020B0604020202020204" pitchFamily="34" charset="0"/>
                          <a:cs typeface="Arial" panose="020B0604020202020204" pitchFamily="34" charset="0"/>
                        </a:rPr>
                        <a:t>62.9</a:t>
                      </a:r>
                    </a:p>
                  </a:txBody>
                  <a:tcPr marL="22860" marR="22860" marT="15240" marB="15240" anchor="b"/>
                </a:tc>
                <a:extLst>
                  <a:ext uri="{0D108BD9-81ED-4DB2-BD59-A6C34878D82A}">
                    <a16:rowId xmlns:a16="http://schemas.microsoft.com/office/drawing/2014/main" val="4030562282"/>
                  </a:ext>
                </a:extLst>
              </a:tr>
            </a:tbl>
          </a:graphicData>
        </a:graphic>
      </p:graphicFrame>
    </p:spTree>
    <p:extLst>
      <p:ext uri="{BB962C8B-B14F-4D97-AF65-F5344CB8AC3E}">
        <p14:creationId xmlns:p14="http://schemas.microsoft.com/office/powerpoint/2010/main" val="281894361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0F49749-4201-9FDC-C213-F16F83E5A294}"/>
              </a:ext>
            </a:extLst>
          </p:cNvPr>
          <p:cNvPicPr>
            <a:picLocks noChangeAspect="1"/>
          </p:cNvPicPr>
          <p:nvPr/>
        </p:nvPicPr>
        <p:blipFill rotWithShape="1">
          <a:blip r:embed="rId4"/>
          <a:srcRect r="3521"/>
          <a:stretch/>
        </p:blipFill>
        <p:spPr>
          <a:xfrm>
            <a:off x="2952208" y="1066800"/>
            <a:ext cx="5974079" cy="1881047"/>
          </a:xfrm>
          <a:prstGeom prst="rect">
            <a:avLst/>
          </a:prstGeom>
        </p:spPr>
      </p:pic>
      <p:pic>
        <p:nvPicPr>
          <p:cNvPr id="31" name="Picture 30">
            <a:extLst>
              <a:ext uri="{FF2B5EF4-FFF2-40B4-BE49-F238E27FC236}">
                <a16:creationId xmlns:a16="http://schemas.microsoft.com/office/drawing/2014/main" id="{3777BB03-2FA1-5ECB-B09A-811E333A85EB}"/>
              </a:ext>
            </a:extLst>
          </p:cNvPr>
          <p:cNvPicPr>
            <a:picLocks noChangeAspect="1"/>
          </p:cNvPicPr>
          <p:nvPr/>
        </p:nvPicPr>
        <p:blipFill>
          <a:blip r:embed="rId5"/>
          <a:stretch>
            <a:fillRect/>
          </a:stretch>
        </p:blipFill>
        <p:spPr>
          <a:xfrm>
            <a:off x="26128" y="1077143"/>
            <a:ext cx="2962175" cy="4124899"/>
          </a:xfrm>
          <a:prstGeom prst="rect">
            <a:avLst/>
          </a:prstGeom>
        </p:spPr>
      </p:pic>
      <p:pic>
        <p:nvPicPr>
          <p:cNvPr id="32" name="Picture 31">
            <a:extLst>
              <a:ext uri="{FF2B5EF4-FFF2-40B4-BE49-F238E27FC236}">
                <a16:creationId xmlns:a16="http://schemas.microsoft.com/office/drawing/2014/main" id="{05E995A8-9760-88BA-E288-1D534B80FFEC}"/>
              </a:ext>
            </a:extLst>
          </p:cNvPr>
          <p:cNvPicPr>
            <a:picLocks noChangeAspect="1"/>
          </p:cNvPicPr>
          <p:nvPr/>
        </p:nvPicPr>
        <p:blipFill>
          <a:blip r:embed="rId6"/>
          <a:stretch>
            <a:fillRect/>
          </a:stretch>
        </p:blipFill>
        <p:spPr>
          <a:xfrm>
            <a:off x="2952212" y="2929382"/>
            <a:ext cx="5847294" cy="2543681"/>
          </a:xfrm>
          <a:prstGeom prst="rect">
            <a:avLst/>
          </a:prstGeom>
        </p:spPr>
      </p:pic>
      <p:pic>
        <p:nvPicPr>
          <p:cNvPr id="38" name="Picture 37">
            <a:extLst>
              <a:ext uri="{FF2B5EF4-FFF2-40B4-BE49-F238E27FC236}">
                <a16:creationId xmlns:a16="http://schemas.microsoft.com/office/drawing/2014/main" id="{322D61A7-8B48-1A89-0B72-EA944363C6F2}"/>
              </a:ext>
            </a:extLst>
          </p:cNvPr>
          <p:cNvPicPr>
            <a:picLocks noChangeAspect="1"/>
          </p:cNvPicPr>
          <p:nvPr/>
        </p:nvPicPr>
        <p:blipFill>
          <a:blip r:embed="rId7"/>
          <a:stretch>
            <a:fillRect/>
          </a:stretch>
        </p:blipFill>
        <p:spPr>
          <a:xfrm>
            <a:off x="97052" y="1535394"/>
            <a:ext cx="2802907" cy="156806"/>
          </a:xfrm>
          <a:prstGeom prst="rect">
            <a:avLst/>
          </a:prstGeom>
        </p:spPr>
      </p:pic>
      <p:pic>
        <p:nvPicPr>
          <p:cNvPr id="40" name="Picture 39">
            <a:extLst>
              <a:ext uri="{FF2B5EF4-FFF2-40B4-BE49-F238E27FC236}">
                <a16:creationId xmlns:a16="http://schemas.microsoft.com/office/drawing/2014/main" id="{80FDDF3C-9433-D8ED-F5A3-8655B5F11AA7}"/>
              </a:ext>
            </a:extLst>
          </p:cNvPr>
          <p:cNvPicPr>
            <a:picLocks noChangeAspect="1"/>
          </p:cNvPicPr>
          <p:nvPr/>
        </p:nvPicPr>
        <p:blipFill>
          <a:blip r:embed="rId8"/>
          <a:stretch>
            <a:fillRect/>
          </a:stretch>
        </p:blipFill>
        <p:spPr>
          <a:xfrm>
            <a:off x="105761" y="4423052"/>
            <a:ext cx="2802907" cy="332276"/>
          </a:xfrm>
          <a:prstGeom prst="rect">
            <a:avLst/>
          </a:prstGeom>
        </p:spPr>
      </p:pic>
      <p:sp>
        <p:nvSpPr>
          <p:cNvPr id="7" name="Title 2">
            <a:extLst>
              <a:ext uri="{FF2B5EF4-FFF2-40B4-BE49-F238E27FC236}">
                <a16:creationId xmlns:a16="http://schemas.microsoft.com/office/drawing/2014/main" id="{25796D9F-A36B-7229-22F4-59DA062EA896}"/>
              </a:ext>
            </a:extLst>
          </p:cNvPr>
          <p:cNvSpPr>
            <a:spLocks noGrp="1"/>
          </p:cNvSpPr>
          <p:nvPr>
            <p:ph type="title"/>
          </p:nvPr>
        </p:nvSpPr>
        <p:spPr>
          <a:xfrm>
            <a:off x="161925" y="144463"/>
            <a:ext cx="8851900" cy="595312"/>
          </a:xfrm>
        </p:spPr>
        <p:txBody>
          <a:bodyPr/>
          <a:lstStyle/>
          <a:p>
            <a:r>
              <a:rPr lang="en-US" dirty="0"/>
              <a:t>Components of ML EDA Infrastructure</a:t>
            </a:r>
          </a:p>
        </p:txBody>
      </p:sp>
      <p:sp>
        <p:nvSpPr>
          <p:cNvPr id="10" name="Rectangle 9">
            <a:extLst>
              <a:ext uri="{FF2B5EF4-FFF2-40B4-BE49-F238E27FC236}">
                <a16:creationId xmlns:a16="http://schemas.microsoft.com/office/drawing/2014/main" id="{B995B829-A0D4-9132-2824-B3F3D4312DC6}"/>
              </a:ext>
            </a:extLst>
          </p:cNvPr>
          <p:cNvSpPr/>
          <p:nvPr/>
        </p:nvSpPr>
        <p:spPr>
          <a:xfrm>
            <a:off x="3236906" y="1500047"/>
            <a:ext cx="5562600" cy="1429335"/>
          </a:xfrm>
          <a:prstGeom prst="rect">
            <a:avLst/>
          </a:prstGeom>
          <a:solidFill>
            <a:schemeClr val="bg2">
              <a:lumMod val="90000"/>
            </a:schemeClr>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ML- friendly data formats</a:t>
            </a: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Standard ML-friendly data representation formats</a:t>
            </a: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dirty="0">
                <a:solidFill>
                  <a:prstClr val="black"/>
                </a:solidFill>
                <a:latin typeface="Arial" panose="020B0604020202020204" pitchFamily="34" charset="0"/>
                <a:cs typeface="Arial" panose="020B0604020202020204" pitchFamily="34" charset="0"/>
              </a:rPr>
              <a:t>Supportive and lowers barriers for non experts</a:t>
            </a:r>
            <a:endParaRPr kumimoji="0" lang="en-US"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algn="ctr" defTabSz="1219170">
              <a:buClr>
                <a:srgbClr val="000000"/>
              </a:buClr>
            </a:pPr>
            <a:endParaRPr lang="en-US" sz="2400" kern="0" dirty="0">
              <a:solidFill>
                <a:srgbClr val="191919"/>
              </a:solidFill>
              <a:latin typeface="Arial"/>
              <a:sym typeface="Arial"/>
            </a:endParaRPr>
          </a:p>
        </p:txBody>
      </p:sp>
      <p:sp>
        <p:nvSpPr>
          <p:cNvPr id="2" name="Rectangle 1">
            <a:extLst>
              <a:ext uri="{FF2B5EF4-FFF2-40B4-BE49-F238E27FC236}">
                <a16:creationId xmlns:a16="http://schemas.microsoft.com/office/drawing/2014/main" id="{3AB1B49E-B1E5-7A6F-F22B-263F377A623E}"/>
              </a:ext>
            </a:extLst>
          </p:cNvPr>
          <p:cNvSpPr/>
          <p:nvPr/>
        </p:nvSpPr>
        <p:spPr>
          <a:xfrm>
            <a:off x="3256753" y="3381094"/>
            <a:ext cx="5522905" cy="1734953"/>
          </a:xfrm>
          <a:prstGeom prst="rect">
            <a:avLst/>
          </a:prstGeom>
          <a:solidFill>
            <a:schemeClr val="bg2">
              <a:lumMod val="90000"/>
            </a:schemeClr>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defTabSz="1219170">
              <a:buClr>
                <a:srgbClr val="000000"/>
              </a:buClr>
            </a:pPr>
            <a:r>
              <a:rPr lang="en-US" sz="2000" b="1" kern="0" dirty="0">
                <a:solidFill>
                  <a:srgbClr val="191919"/>
                </a:solidFill>
                <a:latin typeface="Arial"/>
                <a:sym typeface="Arial"/>
              </a:rPr>
              <a:t>ML EDA algorithms</a:t>
            </a:r>
          </a:p>
          <a:p>
            <a:pPr marL="342900" indent="-342900" defTabSz="1219170">
              <a:buClr>
                <a:srgbClr val="000000"/>
              </a:buClr>
              <a:buFont typeface="Arial" panose="020B0604020202020204" pitchFamily="34" charset="0"/>
              <a:buChar char="•"/>
            </a:pPr>
            <a:r>
              <a:rPr lang="en-US" kern="0" dirty="0">
                <a:solidFill>
                  <a:srgbClr val="191919"/>
                </a:solidFill>
                <a:latin typeface="Arial"/>
                <a:sym typeface="Arial"/>
              </a:rPr>
              <a:t>Callbacks with EDA tools via Python APIs from ML world</a:t>
            </a:r>
          </a:p>
          <a:p>
            <a:pPr marL="342900" indent="-342900" defTabSz="1219170">
              <a:buClr>
                <a:srgbClr val="000000"/>
              </a:buClr>
              <a:buFont typeface="Arial" panose="020B0604020202020204" pitchFamily="34" charset="0"/>
              <a:buChar char="•"/>
            </a:pPr>
            <a:r>
              <a:rPr lang="en-US" kern="0" dirty="0">
                <a:solidFill>
                  <a:srgbClr val="191919"/>
                </a:solidFill>
                <a:latin typeface="Arial"/>
                <a:sym typeface="Arial"/>
              </a:rPr>
              <a:t>Automatic node and edge transformations from node to database updates</a:t>
            </a:r>
          </a:p>
        </p:txBody>
      </p:sp>
      <p:sp>
        <p:nvSpPr>
          <p:cNvPr id="3" name="Rectangle 2">
            <a:extLst>
              <a:ext uri="{FF2B5EF4-FFF2-40B4-BE49-F238E27FC236}">
                <a16:creationId xmlns:a16="http://schemas.microsoft.com/office/drawing/2014/main" id="{5BCDEB73-6846-1BBF-D0D8-14F9810F9C26}"/>
              </a:ext>
            </a:extLst>
          </p:cNvPr>
          <p:cNvSpPr/>
          <p:nvPr/>
        </p:nvSpPr>
        <p:spPr>
          <a:xfrm>
            <a:off x="62929" y="1447800"/>
            <a:ext cx="2889279" cy="3733800"/>
          </a:xfrm>
          <a:prstGeom prst="rect">
            <a:avLst/>
          </a:prstGeom>
          <a:solidFill>
            <a:schemeClr val="bg2">
              <a:lumMod val="90000"/>
            </a:schemeClr>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defTabSz="1219170">
              <a:buClr>
                <a:srgbClr val="000000"/>
              </a:buClr>
            </a:pPr>
            <a:r>
              <a:rPr lang="en-US" sz="2000" b="1" kern="0" dirty="0">
                <a:solidFill>
                  <a:srgbClr val="191919"/>
                </a:solidFill>
                <a:latin typeface="Arial"/>
                <a:sym typeface="Arial"/>
              </a:rPr>
              <a:t>Python APIs</a:t>
            </a:r>
          </a:p>
          <a:p>
            <a:pPr marL="342900" indent="-342900" defTabSz="1219170">
              <a:buClr>
                <a:srgbClr val="000000"/>
              </a:buClr>
              <a:buFont typeface="Arial" panose="020B0604020202020204" pitchFamily="34" charset="0"/>
              <a:buChar char="•"/>
            </a:pPr>
            <a:r>
              <a:rPr lang="en-US" kern="0" dirty="0">
                <a:solidFill>
                  <a:srgbClr val="191919"/>
                </a:solidFill>
                <a:latin typeface="Arial"/>
                <a:sym typeface="Arial"/>
              </a:rPr>
              <a:t>Integration with EDA tool database</a:t>
            </a:r>
          </a:p>
          <a:p>
            <a:pPr marL="342900" indent="-342900" defTabSz="1219170">
              <a:buClr>
                <a:srgbClr val="000000"/>
              </a:buClr>
              <a:buFont typeface="Arial" panose="020B0604020202020204" pitchFamily="34" charset="0"/>
              <a:buChar char="•"/>
            </a:pPr>
            <a:r>
              <a:rPr lang="en-US" kern="0" dirty="0">
                <a:solidFill>
                  <a:srgbClr val="191919"/>
                </a:solidFill>
                <a:latin typeface="Arial"/>
                <a:sym typeface="Arial"/>
              </a:rPr>
              <a:t>Enables data generation, feature extraction, and label annotation</a:t>
            </a:r>
          </a:p>
        </p:txBody>
      </p:sp>
    </p:spTree>
    <p:custDataLst>
      <p:tags r:id="rId1"/>
    </p:custDataLst>
    <p:extLst>
      <p:ext uri="{BB962C8B-B14F-4D97-AF65-F5344CB8AC3E}">
        <p14:creationId xmlns:p14="http://schemas.microsoft.com/office/powerpoint/2010/main" val="3634820501"/>
      </p:ext>
    </p:extLst>
  </p:cSld>
  <p:clrMapOvr>
    <a:masterClrMapping/>
  </p:clrMapOvr>
  <p:transition advTm="4877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0F49749-4201-9FDC-C213-F16F83E5A294}"/>
              </a:ext>
            </a:extLst>
          </p:cNvPr>
          <p:cNvPicPr>
            <a:picLocks noChangeAspect="1"/>
          </p:cNvPicPr>
          <p:nvPr/>
        </p:nvPicPr>
        <p:blipFill rotWithShape="1">
          <a:blip r:embed="rId4"/>
          <a:srcRect r="3521"/>
          <a:stretch/>
        </p:blipFill>
        <p:spPr>
          <a:xfrm>
            <a:off x="2962176" y="1066800"/>
            <a:ext cx="5964111" cy="1881047"/>
          </a:xfrm>
          <a:prstGeom prst="rect">
            <a:avLst/>
          </a:prstGeom>
        </p:spPr>
      </p:pic>
      <p:pic>
        <p:nvPicPr>
          <p:cNvPr id="31" name="Picture 30">
            <a:extLst>
              <a:ext uri="{FF2B5EF4-FFF2-40B4-BE49-F238E27FC236}">
                <a16:creationId xmlns:a16="http://schemas.microsoft.com/office/drawing/2014/main" id="{3777BB03-2FA1-5ECB-B09A-811E333A85EB}"/>
              </a:ext>
            </a:extLst>
          </p:cNvPr>
          <p:cNvPicPr>
            <a:picLocks noChangeAspect="1"/>
          </p:cNvPicPr>
          <p:nvPr/>
        </p:nvPicPr>
        <p:blipFill>
          <a:blip r:embed="rId5"/>
          <a:stretch>
            <a:fillRect/>
          </a:stretch>
        </p:blipFill>
        <p:spPr>
          <a:xfrm>
            <a:off x="26128" y="1077143"/>
            <a:ext cx="2962175" cy="4124899"/>
          </a:xfrm>
          <a:prstGeom prst="rect">
            <a:avLst/>
          </a:prstGeom>
        </p:spPr>
      </p:pic>
      <p:pic>
        <p:nvPicPr>
          <p:cNvPr id="38" name="Picture 37">
            <a:extLst>
              <a:ext uri="{FF2B5EF4-FFF2-40B4-BE49-F238E27FC236}">
                <a16:creationId xmlns:a16="http://schemas.microsoft.com/office/drawing/2014/main" id="{322D61A7-8B48-1A89-0B72-EA944363C6F2}"/>
              </a:ext>
            </a:extLst>
          </p:cNvPr>
          <p:cNvPicPr>
            <a:picLocks noChangeAspect="1"/>
          </p:cNvPicPr>
          <p:nvPr/>
        </p:nvPicPr>
        <p:blipFill>
          <a:blip r:embed="rId6"/>
          <a:stretch>
            <a:fillRect/>
          </a:stretch>
        </p:blipFill>
        <p:spPr>
          <a:xfrm>
            <a:off x="97052" y="1535394"/>
            <a:ext cx="2802907" cy="156806"/>
          </a:xfrm>
          <a:prstGeom prst="rect">
            <a:avLst/>
          </a:prstGeom>
        </p:spPr>
      </p:pic>
      <p:pic>
        <p:nvPicPr>
          <p:cNvPr id="40" name="Picture 39">
            <a:extLst>
              <a:ext uri="{FF2B5EF4-FFF2-40B4-BE49-F238E27FC236}">
                <a16:creationId xmlns:a16="http://schemas.microsoft.com/office/drawing/2014/main" id="{80FDDF3C-9433-D8ED-F5A3-8655B5F11AA7}"/>
              </a:ext>
            </a:extLst>
          </p:cNvPr>
          <p:cNvPicPr>
            <a:picLocks noChangeAspect="1"/>
          </p:cNvPicPr>
          <p:nvPr/>
        </p:nvPicPr>
        <p:blipFill>
          <a:blip r:embed="rId7"/>
          <a:stretch>
            <a:fillRect/>
          </a:stretch>
        </p:blipFill>
        <p:spPr>
          <a:xfrm>
            <a:off x="105761" y="4423052"/>
            <a:ext cx="2802907" cy="332276"/>
          </a:xfrm>
          <a:prstGeom prst="rect">
            <a:avLst/>
          </a:prstGeom>
        </p:spPr>
      </p:pic>
      <p:sp>
        <p:nvSpPr>
          <p:cNvPr id="7" name="Title 2">
            <a:extLst>
              <a:ext uri="{FF2B5EF4-FFF2-40B4-BE49-F238E27FC236}">
                <a16:creationId xmlns:a16="http://schemas.microsoft.com/office/drawing/2014/main" id="{25796D9F-A36B-7229-22F4-59DA062EA896}"/>
              </a:ext>
            </a:extLst>
          </p:cNvPr>
          <p:cNvSpPr>
            <a:spLocks noGrp="1"/>
          </p:cNvSpPr>
          <p:nvPr>
            <p:ph type="title"/>
          </p:nvPr>
        </p:nvSpPr>
        <p:spPr>
          <a:xfrm>
            <a:off x="161925" y="144463"/>
            <a:ext cx="8851900" cy="595312"/>
          </a:xfrm>
        </p:spPr>
        <p:txBody>
          <a:bodyPr/>
          <a:lstStyle/>
          <a:p>
            <a:r>
              <a:rPr lang="en-US" dirty="0"/>
              <a:t>Components of ML EDA Infrastructure</a:t>
            </a:r>
          </a:p>
        </p:txBody>
      </p:sp>
      <p:grpSp>
        <p:nvGrpSpPr>
          <p:cNvPr id="3" name="Group 2">
            <a:extLst>
              <a:ext uri="{FF2B5EF4-FFF2-40B4-BE49-F238E27FC236}">
                <a16:creationId xmlns:a16="http://schemas.microsoft.com/office/drawing/2014/main" id="{272FE516-E5FB-69D7-806B-675689B7EACB}"/>
              </a:ext>
            </a:extLst>
          </p:cNvPr>
          <p:cNvGrpSpPr/>
          <p:nvPr/>
        </p:nvGrpSpPr>
        <p:grpSpPr>
          <a:xfrm>
            <a:off x="2952211" y="2929382"/>
            <a:ext cx="6165663" cy="2543681"/>
            <a:chOff x="2952211" y="2929382"/>
            <a:chExt cx="6165663" cy="2543681"/>
          </a:xfrm>
        </p:grpSpPr>
        <p:pic>
          <p:nvPicPr>
            <p:cNvPr id="32" name="Picture 31">
              <a:extLst>
                <a:ext uri="{FF2B5EF4-FFF2-40B4-BE49-F238E27FC236}">
                  <a16:creationId xmlns:a16="http://schemas.microsoft.com/office/drawing/2014/main" id="{05E995A8-9760-88BA-E288-1D534B80FFEC}"/>
                </a:ext>
              </a:extLst>
            </p:cNvPr>
            <p:cNvPicPr>
              <a:picLocks noChangeAspect="1"/>
            </p:cNvPicPr>
            <p:nvPr/>
          </p:nvPicPr>
          <p:blipFill>
            <a:blip r:embed="rId8"/>
            <a:stretch>
              <a:fillRect/>
            </a:stretch>
          </p:blipFill>
          <p:spPr>
            <a:xfrm>
              <a:off x="2952211" y="2929382"/>
              <a:ext cx="6165663" cy="2543681"/>
            </a:xfrm>
            <a:prstGeom prst="rect">
              <a:avLst/>
            </a:prstGeom>
          </p:spPr>
        </p:pic>
        <p:sp>
          <p:nvSpPr>
            <p:cNvPr id="2" name="Google Shape;2397;p4">
              <a:extLst>
                <a:ext uri="{FF2B5EF4-FFF2-40B4-BE49-F238E27FC236}">
                  <a16:creationId xmlns:a16="http://schemas.microsoft.com/office/drawing/2014/main" id="{E0FD4F47-9935-11B6-2D74-45853007AF89}"/>
                </a:ext>
              </a:extLst>
            </p:cNvPr>
            <p:cNvSpPr/>
            <p:nvPr/>
          </p:nvSpPr>
          <p:spPr>
            <a:xfrm>
              <a:off x="3276600" y="3185160"/>
              <a:ext cx="1243775" cy="247650"/>
            </a:xfrm>
            <a:prstGeom prst="rect">
              <a:avLst/>
            </a:prstGeom>
            <a:solidFill>
              <a:schemeClr val="accent1"/>
            </a:solidFill>
            <a:ln>
              <a:noFill/>
            </a:ln>
          </p:spPr>
          <p:txBody>
            <a:bodyPr spcFirstLastPara="1" wrap="square" lIns="91425" tIns="45700" rIns="91425" bIns="45700" anchor="ctr" anchorCtr="0">
              <a:noAutofit/>
            </a:bodyPr>
            <a:lstStyle/>
            <a:p>
              <a:pPr algn="ctr"/>
              <a:r>
                <a:rPr lang="en-US" sz="900" dirty="0" err="1">
                  <a:solidFill>
                    <a:srgbClr val="000000"/>
                  </a:solidFill>
                  <a:latin typeface="Arial"/>
                  <a:ea typeface="Arial"/>
                  <a:cs typeface="Arial"/>
                  <a:sym typeface="Arial"/>
                </a:rPr>
                <a:t>CircuitNet</a:t>
              </a:r>
              <a:r>
                <a:rPr lang="en-US" sz="900" dirty="0">
                  <a:solidFill>
                    <a:srgbClr val="000000"/>
                  </a:solidFill>
                  <a:latin typeface="Arial"/>
                  <a:ea typeface="Arial"/>
                  <a:cs typeface="Arial"/>
                  <a:sym typeface="Arial"/>
                </a:rPr>
                <a:t>, GitHub </a:t>
              </a:r>
              <a:endParaRPr dirty="0"/>
            </a:p>
          </p:txBody>
        </p:sp>
      </p:grpSp>
    </p:spTree>
    <p:custDataLst>
      <p:tags r:id="rId1"/>
    </p:custDataLst>
    <p:extLst>
      <p:ext uri="{BB962C8B-B14F-4D97-AF65-F5344CB8AC3E}">
        <p14:creationId xmlns:p14="http://schemas.microsoft.com/office/powerpoint/2010/main" val="2421766901"/>
      </p:ext>
    </p:extLst>
  </p:cSld>
  <p:clrMapOvr>
    <a:masterClrMapping/>
  </p:clrMapOvr>
  <p:transition advTm="487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0191F6-2382-E703-665A-913F91BDAE8D}"/>
              </a:ext>
            </a:extLst>
          </p:cNvPr>
          <p:cNvSpPr>
            <a:spLocks noGrp="1"/>
          </p:cNvSpPr>
          <p:nvPr>
            <p:ph idx="1"/>
          </p:nvPr>
        </p:nvSpPr>
        <p:spPr/>
        <p:txBody>
          <a:bodyPr/>
          <a:lstStyle/>
          <a:p>
            <a:r>
              <a:rPr lang="en-US" dirty="0"/>
              <a:t>Tutorial Section 1: </a:t>
            </a:r>
          </a:p>
          <a:p>
            <a:pPr lvl="1"/>
            <a:r>
              <a:rPr lang="en-US" b="1" dirty="0"/>
              <a:t>OpenROAD Python APIs </a:t>
            </a:r>
            <a:r>
              <a:rPr lang="en-US" dirty="0"/>
              <a:t>and example enabled ML-EDA algorithms</a:t>
            </a:r>
          </a:p>
          <a:p>
            <a:pPr lvl="1"/>
            <a:r>
              <a:rPr lang="en-US" dirty="0"/>
              <a:t>Hand-on session 1</a:t>
            </a:r>
          </a:p>
          <a:p>
            <a:pPr marL="0" indent="0">
              <a:buNone/>
            </a:pPr>
            <a:endParaRPr lang="en-US" dirty="0"/>
          </a:p>
          <a:p>
            <a:r>
              <a:rPr lang="en-US" dirty="0"/>
              <a:t>Tutorial Section 2: </a:t>
            </a:r>
          </a:p>
          <a:p>
            <a:pPr lvl="1"/>
            <a:r>
              <a:rPr lang="en-US" b="1" dirty="0" err="1"/>
              <a:t>CircuitOps</a:t>
            </a:r>
            <a:r>
              <a:rPr lang="en-US" b="1" dirty="0"/>
              <a:t> data format </a:t>
            </a:r>
            <a:r>
              <a:rPr lang="en-US" dirty="0"/>
              <a:t>and its interaction with OpenROAD Python APIs and example enabled ML-EDA algorithms</a:t>
            </a:r>
          </a:p>
          <a:p>
            <a:pPr lvl="1"/>
            <a:r>
              <a:rPr lang="en-US" dirty="0"/>
              <a:t>Hands-on session 2</a:t>
            </a:r>
          </a:p>
        </p:txBody>
      </p:sp>
      <p:sp>
        <p:nvSpPr>
          <p:cNvPr id="3" name="Title 2">
            <a:extLst>
              <a:ext uri="{FF2B5EF4-FFF2-40B4-BE49-F238E27FC236}">
                <a16:creationId xmlns:a16="http://schemas.microsoft.com/office/drawing/2014/main" id="{10C5A582-E36A-DC8A-8B14-43512D1A9795}"/>
              </a:ext>
            </a:extLst>
          </p:cNvPr>
          <p:cNvSpPr>
            <a:spLocks noGrp="1"/>
          </p:cNvSpPr>
          <p:nvPr>
            <p:ph type="title"/>
          </p:nvPr>
        </p:nvSpPr>
        <p:spPr/>
        <p:txBody>
          <a:bodyPr/>
          <a:lstStyle/>
          <a:p>
            <a:r>
              <a:rPr lang="en-US" dirty="0"/>
              <a:t>Today’s Tutorial</a:t>
            </a:r>
          </a:p>
        </p:txBody>
      </p:sp>
    </p:spTree>
    <p:extLst>
      <p:ext uri="{BB962C8B-B14F-4D97-AF65-F5344CB8AC3E}">
        <p14:creationId xmlns:p14="http://schemas.microsoft.com/office/powerpoint/2010/main" val="372427528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2. 2 Examples of OpenROAD Python APIs</a:t>
            </a:r>
          </a:p>
        </p:txBody>
      </p:sp>
    </p:spTree>
    <p:extLst>
      <p:ext uri="{BB962C8B-B14F-4D97-AF65-F5344CB8AC3E}">
        <p14:creationId xmlns:p14="http://schemas.microsoft.com/office/powerpoint/2010/main" val="39748950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CBB2D9-3B21-EC5D-9982-08F3FFBD3D19}"/>
              </a:ext>
            </a:extLst>
          </p:cNvPr>
          <p:cNvSpPr>
            <a:spLocks noGrp="1"/>
          </p:cNvSpPr>
          <p:nvPr>
            <p:ph idx="1"/>
          </p:nvPr>
        </p:nvSpPr>
        <p:spPr/>
        <p:txBody>
          <a:bodyPr/>
          <a:lstStyle/>
          <a:p>
            <a:r>
              <a:rPr lang="en-US" dirty="0"/>
              <a:t>GNNs, RL-based training, and CNNs</a:t>
            </a:r>
          </a:p>
          <a:p>
            <a:r>
              <a:rPr lang="en-US" dirty="0"/>
              <a:t>Data formats used: Graphs and images</a:t>
            </a:r>
          </a:p>
        </p:txBody>
      </p:sp>
      <p:sp>
        <p:nvSpPr>
          <p:cNvPr id="3" name="Title 2">
            <a:extLst>
              <a:ext uri="{FF2B5EF4-FFF2-40B4-BE49-F238E27FC236}">
                <a16:creationId xmlns:a16="http://schemas.microsoft.com/office/drawing/2014/main" id="{9DA3264A-2175-AFA7-2470-8F6A60781FDE}"/>
              </a:ext>
            </a:extLst>
          </p:cNvPr>
          <p:cNvSpPr>
            <a:spLocks noGrp="1"/>
          </p:cNvSpPr>
          <p:nvPr>
            <p:ph type="title"/>
          </p:nvPr>
        </p:nvSpPr>
        <p:spPr/>
        <p:txBody>
          <a:bodyPr/>
          <a:lstStyle/>
          <a:p>
            <a:r>
              <a:rPr lang="en-US" dirty="0"/>
              <a:t>What ML EDA algorithms exist today?</a:t>
            </a:r>
          </a:p>
        </p:txBody>
      </p:sp>
      <p:pic>
        <p:nvPicPr>
          <p:cNvPr id="5" name="Google Shape;2392;p4">
            <a:extLst>
              <a:ext uri="{FF2B5EF4-FFF2-40B4-BE49-F238E27FC236}">
                <a16:creationId xmlns:a16="http://schemas.microsoft.com/office/drawing/2014/main" id="{5A2746A5-5D3F-5DBD-B866-387C7EB25ECD}"/>
              </a:ext>
            </a:extLst>
          </p:cNvPr>
          <p:cNvPicPr preferRelativeResize="0"/>
          <p:nvPr/>
        </p:nvPicPr>
        <p:blipFill rotWithShape="1">
          <a:blip r:embed="rId3">
            <a:alphaModFix/>
          </a:blip>
          <a:srcRect/>
          <a:stretch/>
        </p:blipFill>
        <p:spPr>
          <a:xfrm>
            <a:off x="136523" y="2763995"/>
            <a:ext cx="4298954" cy="2798606"/>
          </a:xfrm>
          <a:prstGeom prst="rect">
            <a:avLst/>
          </a:prstGeom>
          <a:noFill/>
          <a:ln>
            <a:noFill/>
          </a:ln>
        </p:spPr>
      </p:pic>
      <p:pic>
        <p:nvPicPr>
          <p:cNvPr id="6" name="Google Shape;2393;p4">
            <a:extLst>
              <a:ext uri="{FF2B5EF4-FFF2-40B4-BE49-F238E27FC236}">
                <a16:creationId xmlns:a16="http://schemas.microsoft.com/office/drawing/2014/main" id="{AD75D0D2-1473-FB88-A401-6751FBF819AD}"/>
              </a:ext>
            </a:extLst>
          </p:cNvPr>
          <p:cNvPicPr preferRelativeResize="0"/>
          <p:nvPr/>
        </p:nvPicPr>
        <p:blipFill rotWithShape="1">
          <a:blip r:embed="rId4">
            <a:alphaModFix/>
          </a:blip>
          <a:srcRect l="20714" t="4863" r="17975" b="4728"/>
          <a:stretch/>
        </p:blipFill>
        <p:spPr>
          <a:xfrm>
            <a:off x="4572000" y="2611327"/>
            <a:ext cx="4572000" cy="2951274"/>
          </a:xfrm>
          <a:prstGeom prst="rect">
            <a:avLst/>
          </a:prstGeom>
          <a:noFill/>
          <a:ln>
            <a:noFill/>
          </a:ln>
        </p:spPr>
      </p:pic>
      <p:sp>
        <p:nvSpPr>
          <p:cNvPr id="7" name="Google Shape;2394;p4">
            <a:extLst>
              <a:ext uri="{FF2B5EF4-FFF2-40B4-BE49-F238E27FC236}">
                <a16:creationId xmlns:a16="http://schemas.microsoft.com/office/drawing/2014/main" id="{AE4FE71C-4C73-3077-8803-6E7C6B07DF5F}"/>
              </a:ext>
            </a:extLst>
          </p:cNvPr>
          <p:cNvSpPr txBox="1"/>
          <p:nvPr/>
        </p:nvSpPr>
        <p:spPr>
          <a:xfrm>
            <a:off x="4898591" y="2351040"/>
            <a:ext cx="4125301" cy="30777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r>
              <a:rPr lang="en-US" sz="1400" dirty="0">
                <a:solidFill>
                  <a:srgbClr val="000000"/>
                </a:solidFill>
                <a:latin typeface="Arial"/>
                <a:ea typeface="Arial"/>
                <a:cs typeface="Arial"/>
                <a:sym typeface="Arial"/>
              </a:rPr>
              <a:t>Examples of image-based ML algorithms for EDA</a:t>
            </a:r>
            <a:endParaRPr dirty="0"/>
          </a:p>
        </p:txBody>
      </p:sp>
      <p:sp>
        <p:nvSpPr>
          <p:cNvPr id="8" name="Google Shape;2395;p4">
            <a:extLst>
              <a:ext uri="{FF2B5EF4-FFF2-40B4-BE49-F238E27FC236}">
                <a16:creationId xmlns:a16="http://schemas.microsoft.com/office/drawing/2014/main" id="{46075C39-9991-AD99-D88B-3471276080A5}"/>
              </a:ext>
            </a:extLst>
          </p:cNvPr>
          <p:cNvSpPr txBox="1"/>
          <p:nvPr/>
        </p:nvSpPr>
        <p:spPr>
          <a:xfrm>
            <a:off x="232056" y="2351039"/>
            <a:ext cx="4392001" cy="30777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r>
              <a:rPr lang="en-US" sz="1400" dirty="0">
                <a:solidFill>
                  <a:srgbClr val="000000"/>
                </a:solidFill>
                <a:latin typeface="Arial"/>
                <a:ea typeface="Arial"/>
                <a:cs typeface="Arial"/>
                <a:sym typeface="Arial"/>
              </a:rPr>
              <a:t>Examples of graph-based and RL algorithms for EDA</a:t>
            </a:r>
            <a:endParaRPr dirty="0"/>
          </a:p>
        </p:txBody>
      </p:sp>
      <p:sp>
        <p:nvSpPr>
          <p:cNvPr id="9" name="Google Shape;2396;p4">
            <a:extLst>
              <a:ext uri="{FF2B5EF4-FFF2-40B4-BE49-F238E27FC236}">
                <a16:creationId xmlns:a16="http://schemas.microsoft.com/office/drawing/2014/main" id="{A58AA8E7-03A6-40AB-BC64-7892AA72858D}"/>
              </a:ext>
            </a:extLst>
          </p:cNvPr>
          <p:cNvSpPr txBox="1"/>
          <p:nvPr/>
        </p:nvSpPr>
        <p:spPr>
          <a:xfrm>
            <a:off x="127824" y="5682129"/>
            <a:ext cx="2222500" cy="246221"/>
          </a:xfrm>
          <a:prstGeom prst="rect">
            <a:avLst/>
          </a:prstGeom>
          <a:solidFill>
            <a:schemeClr val="accent1"/>
          </a:solidFill>
          <a:ln>
            <a:noFill/>
          </a:ln>
        </p:spPr>
        <p:txBody>
          <a:bodyPr spcFirstLastPara="1" wrap="square" lIns="91425" tIns="45700" rIns="91425" bIns="45700" anchor="t" anchorCtr="0">
            <a:spAutoFit/>
          </a:bodyPr>
          <a:lstStyle/>
          <a:p>
            <a:r>
              <a:rPr lang="en-US" sz="1000" dirty="0">
                <a:solidFill>
                  <a:schemeClr val="bg1"/>
                </a:solidFill>
                <a:latin typeface="Arial"/>
                <a:ea typeface="Arial"/>
                <a:cs typeface="Arial"/>
                <a:sym typeface="Arial"/>
              </a:rPr>
              <a:t>RL-Sizer, </a:t>
            </a:r>
            <a:r>
              <a:rPr lang="en-US" sz="1000" dirty="0" err="1">
                <a:solidFill>
                  <a:schemeClr val="bg1"/>
                </a:solidFill>
                <a:latin typeface="Arial"/>
                <a:ea typeface="Arial"/>
                <a:cs typeface="Arial"/>
                <a:sym typeface="Arial"/>
              </a:rPr>
              <a:t>BufFormer</a:t>
            </a:r>
            <a:r>
              <a:rPr lang="en-US" sz="1000" dirty="0">
                <a:solidFill>
                  <a:schemeClr val="bg1"/>
                </a:solidFill>
                <a:latin typeface="Arial"/>
                <a:ea typeface="Arial"/>
                <a:cs typeface="Arial"/>
                <a:sym typeface="Arial"/>
              </a:rPr>
              <a:t>, NVIDIA 2022</a:t>
            </a:r>
            <a:endParaRPr dirty="0">
              <a:solidFill>
                <a:schemeClr val="bg1"/>
              </a:solidFill>
            </a:endParaRPr>
          </a:p>
        </p:txBody>
      </p:sp>
      <p:sp>
        <p:nvSpPr>
          <p:cNvPr id="10" name="Google Shape;2397;p4">
            <a:extLst>
              <a:ext uri="{FF2B5EF4-FFF2-40B4-BE49-F238E27FC236}">
                <a16:creationId xmlns:a16="http://schemas.microsoft.com/office/drawing/2014/main" id="{41D418CD-A48B-4932-7A65-F86582EC5A11}"/>
              </a:ext>
            </a:extLst>
          </p:cNvPr>
          <p:cNvSpPr/>
          <p:nvPr/>
        </p:nvSpPr>
        <p:spPr>
          <a:xfrm>
            <a:off x="7772401" y="5680700"/>
            <a:ext cx="1243775" cy="247650"/>
          </a:xfrm>
          <a:prstGeom prst="rect">
            <a:avLst/>
          </a:prstGeom>
          <a:solidFill>
            <a:schemeClr val="accent1"/>
          </a:solidFill>
          <a:ln>
            <a:noFill/>
          </a:ln>
        </p:spPr>
        <p:txBody>
          <a:bodyPr spcFirstLastPara="1" wrap="square" lIns="91425" tIns="45700" rIns="91425" bIns="45700" anchor="ctr" anchorCtr="0">
            <a:noAutofit/>
          </a:bodyPr>
          <a:lstStyle/>
          <a:p>
            <a:pPr algn="ctr"/>
            <a:r>
              <a:rPr lang="en-US" sz="900" dirty="0" err="1">
                <a:solidFill>
                  <a:schemeClr val="bg1"/>
                </a:solidFill>
                <a:latin typeface="Arial"/>
                <a:ea typeface="Arial"/>
                <a:cs typeface="Arial"/>
                <a:sym typeface="Arial"/>
              </a:rPr>
              <a:t>CircuitNet</a:t>
            </a:r>
            <a:r>
              <a:rPr lang="en-US" sz="900" dirty="0">
                <a:solidFill>
                  <a:schemeClr val="bg1"/>
                </a:solidFill>
                <a:latin typeface="Arial"/>
                <a:ea typeface="Arial"/>
                <a:cs typeface="Arial"/>
                <a:sym typeface="Arial"/>
              </a:rPr>
              <a:t>, GitHub </a:t>
            </a:r>
            <a:endParaRPr dirty="0">
              <a:solidFill>
                <a:schemeClr val="bg1"/>
              </a:solidFill>
            </a:endParaRPr>
          </a:p>
        </p:txBody>
      </p:sp>
      <p:sp>
        <p:nvSpPr>
          <p:cNvPr id="4" name="Google Shape;2396;p4">
            <a:extLst>
              <a:ext uri="{FF2B5EF4-FFF2-40B4-BE49-F238E27FC236}">
                <a16:creationId xmlns:a16="http://schemas.microsoft.com/office/drawing/2014/main" id="{87000CF9-A68E-3574-459D-86F50981B158}"/>
              </a:ext>
            </a:extLst>
          </p:cNvPr>
          <p:cNvSpPr txBox="1"/>
          <p:nvPr/>
        </p:nvSpPr>
        <p:spPr>
          <a:xfrm>
            <a:off x="2428056" y="5680700"/>
            <a:ext cx="2222500" cy="246221"/>
          </a:xfrm>
          <a:prstGeom prst="rect">
            <a:avLst/>
          </a:prstGeom>
          <a:solidFill>
            <a:schemeClr val="accent1"/>
          </a:solidFill>
          <a:ln>
            <a:noFill/>
          </a:ln>
        </p:spPr>
        <p:txBody>
          <a:bodyPr spcFirstLastPara="1" wrap="square" lIns="91425" tIns="45700" rIns="91425" bIns="45700" anchor="t" anchorCtr="0">
            <a:spAutoFit/>
          </a:bodyPr>
          <a:lstStyle/>
          <a:p>
            <a:r>
              <a:rPr lang="en-US" sz="1000" dirty="0">
                <a:solidFill>
                  <a:schemeClr val="bg1"/>
                </a:solidFill>
                <a:latin typeface="Arial"/>
                <a:ea typeface="Arial"/>
                <a:cs typeface="Arial"/>
                <a:sym typeface="Arial"/>
              </a:rPr>
              <a:t>Gate sizing using RL, UMN 2023</a:t>
            </a:r>
            <a:endParaRPr dirty="0">
              <a:solidFill>
                <a:schemeClr val="bg1"/>
              </a:solidFill>
            </a:endParaRPr>
          </a:p>
        </p:txBody>
      </p:sp>
    </p:spTree>
    <p:extLst>
      <p:ext uri="{BB962C8B-B14F-4D97-AF65-F5344CB8AC3E}">
        <p14:creationId xmlns:p14="http://schemas.microsoft.com/office/powerpoint/2010/main" val="20286745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1E1B2F-B248-A35D-0D2C-28754C6692B5}"/>
              </a:ext>
            </a:extLst>
          </p:cNvPr>
          <p:cNvSpPr>
            <a:spLocks noGrp="1"/>
          </p:cNvSpPr>
          <p:nvPr>
            <p:ph idx="1"/>
          </p:nvPr>
        </p:nvSpPr>
        <p:spPr/>
        <p:txBody>
          <a:bodyPr/>
          <a:lstStyle/>
          <a:p>
            <a:r>
              <a:rPr lang="en-US" dirty="0"/>
              <a:t>Top-level APIs to support core OpenROAD tasks</a:t>
            </a:r>
          </a:p>
          <a:p>
            <a:endParaRPr lang="en-US" dirty="0"/>
          </a:p>
        </p:txBody>
      </p:sp>
      <p:sp>
        <p:nvSpPr>
          <p:cNvPr id="3" name="Title 2">
            <a:extLst>
              <a:ext uri="{FF2B5EF4-FFF2-40B4-BE49-F238E27FC236}">
                <a16:creationId xmlns:a16="http://schemas.microsoft.com/office/drawing/2014/main" id="{A9E3F43A-FD3C-B2DF-64B9-2CD6E819E486}"/>
              </a:ext>
            </a:extLst>
          </p:cNvPr>
          <p:cNvSpPr>
            <a:spLocks noGrp="1"/>
          </p:cNvSpPr>
          <p:nvPr>
            <p:ph type="title"/>
          </p:nvPr>
        </p:nvSpPr>
        <p:spPr/>
        <p:txBody>
          <a:bodyPr/>
          <a:lstStyle/>
          <a:p>
            <a:r>
              <a:rPr lang="en-US" dirty="0"/>
              <a:t>Examples of OpenROAD Python APIs</a:t>
            </a:r>
          </a:p>
        </p:txBody>
      </p:sp>
      <p:grpSp>
        <p:nvGrpSpPr>
          <p:cNvPr id="52" name="Group 51">
            <a:extLst>
              <a:ext uri="{FF2B5EF4-FFF2-40B4-BE49-F238E27FC236}">
                <a16:creationId xmlns:a16="http://schemas.microsoft.com/office/drawing/2014/main" id="{2B6B390C-1B29-6B90-4CAC-2309D9234875}"/>
              </a:ext>
            </a:extLst>
          </p:cNvPr>
          <p:cNvGrpSpPr/>
          <p:nvPr/>
        </p:nvGrpSpPr>
        <p:grpSpPr>
          <a:xfrm>
            <a:off x="304800" y="1671269"/>
            <a:ext cx="8702677" cy="4844480"/>
            <a:chOff x="304800" y="1671269"/>
            <a:chExt cx="8702677" cy="4844480"/>
          </a:xfrm>
        </p:grpSpPr>
        <p:pic>
          <p:nvPicPr>
            <p:cNvPr id="9" name="Picture 8">
              <a:extLst>
                <a:ext uri="{FF2B5EF4-FFF2-40B4-BE49-F238E27FC236}">
                  <a16:creationId xmlns:a16="http://schemas.microsoft.com/office/drawing/2014/main" id="{768B6961-F065-F790-3716-E59D43E090C3}"/>
                </a:ext>
              </a:extLst>
            </p:cNvPr>
            <p:cNvPicPr>
              <a:picLocks noChangeAspect="1"/>
            </p:cNvPicPr>
            <p:nvPr/>
          </p:nvPicPr>
          <p:blipFill>
            <a:blip r:embed="rId3"/>
            <a:stretch>
              <a:fillRect/>
            </a:stretch>
          </p:blipFill>
          <p:spPr>
            <a:xfrm>
              <a:off x="304800" y="1894899"/>
              <a:ext cx="2962175" cy="4124899"/>
            </a:xfrm>
            <a:prstGeom prst="rect">
              <a:avLst/>
            </a:prstGeom>
          </p:spPr>
        </p:pic>
        <p:pic>
          <p:nvPicPr>
            <p:cNvPr id="32" name="Picture 31">
              <a:extLst>
                <a:ext uri="{FF2B5EF4-FFF2-40B4-BE49-F238E27FC236}">
                  <a16:creationId xmlns:a16="http://schemas.microsoft.com/office/drawing/2014/main" id="{3A584AAF-ECD2-0EB0-03D0-C02B083DE756}"/>
                </a:ext>
              </a:extLst>
            </p:cNvPr>
            <p:cNvPicPr>
              <a:picLocks noChangeAspect="1"/>
            </p:cNvPicPr>
            <p:nvPr/>
          </p:nvPicPr>
          <p:blipFill>
            <a:blip r:embed="rId4"/>
            <a:stretch>
              <a:fillRect/>
            </a:stretch>
          </p:blipFill>
          <p:spPr>
            <a:xfrm>
              <a:off x="3498331" y="1671269"/>
              <a:ext cx="5509146" cy="4844480"/>
            </a:xfrm>
            <a:prstGeom prst="rect">
              <a:avLst/>
            </a:prstGeom>
          </p:spPr>
        </p:pic>
        <p:sp>
          <p:nvSpPr>
            <p:cNvPr id="33" name="Rectangle 32">
              <a:extLst>
                <a:ext uri="{FF2B5EF4-FFF2-40B4-BE49-F238E27FC236}">
                  <a16:creationId xmlns:a16="http://schemas.microsoft.com/office/drawing/2014/main" id="{E8201C7C-1DCA-B8CA-0DCB-12DB12748B49}"/>
                </a:ext>
              </a:extLst>
            </p:cNvPr>
            <p:cNvSpPr/>
            <p:nvPr/>
          </p:nvSpPr>
          <p:spPr bwMode="auto">
            <a:xfrm>
              <a:off x="3498331" y="3505200"/>
              <a:ext cx="5509146" cy="450017"/>
            </a:xfrm>
            <a:prstGeom prst="rect">
              <a:avLst/>
            </a:prstGeom>
            <a:no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34" name="Rectangle 33">
              <a:extLst>
                <a:ext uri="{FF2B5EF4-FFF2-40B4-BE49-F238E27FC236}">
                  <a16:creationId xmlns:a16="http://schemas.microsoft.com/office/drawing/2014/main" id="{569E5AFE-2860-FEB4-D4DA-AA343C330E64}"/>
                </a:ext>
              </a:extLst>
            </p:cNvPr>
            <p:cNvSpPr/>
            <p:nvPr/>
          </p:nvSpPr>
          <p:spPr bwMode="auto">
            <a:xfrm>
              <a:off x="3498331" y="4049658"/>
              <a:ext cx="5509146" cy="1284342"/>
            </a:xfrm>
            <a:prstGeom prst="rect">
              <a:avLst/>
            </a:prstGeom>
            <a:no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35" name="Rectangle 34">
              <a:extLst>
                <a:ext uri="{FF2B5EF4-FFF2-40B4-BE49-F238E27FC236}">
                  <a16:creationId xmlns:a16="http://schemas.microsoft.com/office/drawing/2014/main" id="{BC43C70E-F5F2-0847-CC86-4C9A58C798D1}"/>
                </a:ext>
              </a:extLst>
            </p:cNvPr>
            <p:cNvSpPr/>
            <p:nvPr/>
          </p:nvSpPr>
          <p:spPr bwMode="auto">
            <a:xfrm>
              <a:off x="3498331" y="5410200"/>
              <a:ext cx="5509146" cy="533400"/>
            </a:xfrm>
            <a:prstGeom prst="rect">
              <a:avLst/>
            </a:prstGeom>
            <a:no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36" name="Rectangle 35">
              <a:extLst>
                <a:ext uri="{FF2B5EF4-FFF2-40B4-BE49-F238E27FC236}">
                  <a16:creationId xmlns:a16="http://schemas.microsoft.com/office/drawing/2014/main" id="{750C0B63-1C0E-B917-E072-FD4351AC12EF}"/>
                </a:ext>
              </a:extLst>
            </p:cNvPr>
            <p:cNvSpPr/>
            <p:nvPr/>
          </p:nvSpPr>
          <p:spPr bwMode="auto">
            <a:xfrm>
              <a:off x="3498331" y="5943600"/>
              <a:ext cx="5509146" cy="381001"/>
            </a:xfrm>
            <a:prstGeom prst="rect">
              <a:avLst/>
            </a:prstGeom>
            <a:no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grpSp>
      <p:sp>
        <p:nvSpPr>
          <p:cNvPr id="4" name="TextBox 3">
            <a:extLst>
              <a:ext uri="{FF2B5EF4-FFF2-40B4-BE49-F238E27FC236}">
                <a16:creationId xmlns:a16="http://schemas.microsoft.com/office/drawing/2014/main" id="{E7D538BB-F457-C1DA-3FB1-868438D239EA}"/>
              </a:ext>
            </a:extLst>
          </p:cNvPr>
          <p:cNvSpPr txBox="1"/>
          <p:nvPr/>
        </p:nvSpPr>
        <p:spPr>
          <a:xfrm>
            <a:off x="7589520" y="4432830"/>
            <a:ext cx="1371600" cy="365760"/>
          </a:xfrm>
          <a:prstGeom prst="rect">
            <a:avLst/>
          </a:prstGeom>
          <a:noFill/>
        </p:spPr>
        <p:txBody>
          <a:bodyPr wrap="square" rtlCol="0">
            <a:spAutoFit/>
          </a:bodyPr>
          <a:lstStyle/>
          <a:p>
            <a:pPr algn="r"/>
            <a:r>
              <a:rPr lang="en-US" sz="1600" dirty="0">
                <a:solidFill>
                  <a:srgbClr val="FFFF00"/>
                </a:solidFill>
              </a:rPr>
              <a:t>Placement</a:t>
            </a:r>
          </a:p>
        </p:txBody>
      </p:sp>
      <p:sp>
        <p:nvSpPr>
          <p:cNvPr id="5" name="TextBox 4">
            <a:extLst>
              <a:ext uri="{FF2B5EF4-FFF2-40B4-BE49-F238E27FC236}">
                <a16:creationId xmlns:a16="http://schemas.microsoft.com/office/drawing/2014/main" id="{914F2790-3EC4-676C-C5C7-AC0DC6F657EB}"/>
              </a:ext>
            </a:extLst>
          </p:cNvPr>
          <p:cNvSpPr txBox="1"/>
          <p:nvPr/>
        </p:nvSpPr>
        <p:spPr>
          <a:xfrm>
            <a:off x="7589520" y="5453353"/>
            <a:ext cx="1371600" cy="365760"/>
          </a:xfrm>
          <a:prstGeom prst="rect">
            <a:avLst/>
          </a:prstGeom>
          <a:noFill/>
        </p:spPr>
        <p:txBody>
          <a:bodyPr wrap="square" rtlCol="0">
            <a:spAutoFit/>
          </a:bodyPr>
          <a:lstStyle/>
          <a:p>
            <a:pPr algn="r"/>
            <a:r>
              <a:rPr lang="en-US" sz="1600" dirty="0">
                <a:solidFill>
                  <a:srgbClr val="FFFF00"/>
                </a:solidFill>
              </a:rPr>
              <a:t>CTS</a:t>
            </a:r>
          </a:p>
        </p:txBody>
      </p:sp>
      <p:sp>
        <p:nvSpPr>
          <p:cNvPr id="6" name="TextBox 5">
            <a:extLst>
              <a:ext uri="{FF2B5EF4-FFF2-40B4-BE49-F238E27FC236}">
                <a16:creationId xmlns:a16="http://schemas.microsoft.com/office/drawing/2014/main" id="{0410B69C-9BBE-A40B-5ACE-E31E4A54253F}"/>
              </a:ext>
            </a:extLst>
          </p:cNvPr>
          <p:cNvSpPr txBox="1"/>
          <p:nvPr/>
        </p:nvSpPr>
        <p:spPr>
          <a:xfrm>
            <a:off x="7589520" y="5982401"/>
            <a:ext cx="1371600" cy="365760"/>
          </a:xfrm>
          <a:prstGeom prst="rect">
            <a:avLst/>
          </a:prstGeom>
          <a:noFill/>
        </p:spPr>
        <p:txBody>
          <a:bodyPr wrap="square" rtlCol="0">
            <a:spAutoFit/>
          </a:bodyPr>
          <a:lstStyle/>
          <a:p>
            <a:pPr algn="r"/>
            <a:r>
              <a:rPr lang="en-US" sz="1600" dirty="0">
                <a:solidFill>
                  <a:srgbClr val="FFFF00"/>
                </a:solidFill>
              </a:rPr>
              <a:t>Routing</a:t>
            </a:r>
          </a:p>
        </p:txBody>
      </p:sp>
      <p:sp>
        <p:nvSpPr>
          <p:cNvPr id="7" name="TextBox 6">
            <a:extLst>
              <a:ext uri="{FF2B5EF4-FFF2-40B4-BE49-F238E27FC236}">
                <a16:creationId xmlns:a16="http://schemas.microsoft.com/office/drawing/2014/main" id="{E3D14637-96E2-8470-99A1-1C0809DC572E}"/>
              </a:ext>
            </a:extLst>
          </p:cNvPr>
          <p:cNvSpPr txBox="1"/>
          <p:nvPr/>
        </p:nvSpPr>
        <p:spPr>
          <a:xfrm>
            <a:off x="7589520" y="3420620"/>
            <a:ext cx="1371600" cy="365760"/>
          </a:xfrm>
          <a:prstGeom prst="rect">
            <a:avLst/>
          </a:prstGeom>
          <a:noFill/>
        </p:spPr>
        <p:txBody>
          <a:bodyPr wrap="square" rtlCol="0">
            <a:spAutoFit/>
          </a:bodyPr>
          <a:lstStyle/>
          <a:p>
            <a:pPr algn="r"/>
            <a:r>
              <a:rPr lang="en-US" sz="1600" dirty="0">
                <a:solidFill>
                  <a:srgbClr val="FFFF00"/>
                </a:solidFill>
              </a:rPr>
              <a:t>Floorplan</a:t>
            </a:r>
          </a:p>
        </p:txBody>
      </p:sp>
      <p:sp>
        <p:nvSpPr>
          <p:cNvPr id="8" name="TextBox 7">
            <a:extLst>
              <a:ext uri="{FF2B5EF4-FFF2-40B4-BE49-F238E27FC236}">
                <a16:creationId xmlns:a16="http://schemas.microsoft.com/office/drawing/2014/main" id="{B148B98C-0AF1-C624-CF7E-52AC1C6E45A1}"/>
              </a:ext>
            </a:extLst>
          </p:cNvPr>
          <p:cNvSpPr txBox="1"/>
          <p:nvPr/>
        </p:nvSpPr>
        <p:spPr>
          <a:xfrm>
            <a:off x="7589520" y="2888782"/>
            <a:ext cx="1371600" cy="365760"/>
          </a:xfrm>
          <a:prstGeom prst="rect">
            <a:avLst/>
          </a:prstGeom>
          <a:noFill/>
        </p:spPr>
        <p:txBody>
          <a:bodyPr wrap="square" rtlCol="0">
            <a:spAutoFit/>
          </a:bodyPr>
          <a:lstStyle/>
          <a:p>
            <a:pPr algn="r"/>
            <a:r>
              <a:rPr lang="en-US" sz="1600" dirty="0">
                <a:solidFill>
                  <a:srgbClr val="FFFF00"/>
                </a:solidFill>
              </a:rPr>
              <a:t>File read</a:t>
            </a:r>
          </a:p>
        </p:txBody>
      </p:sp>
    </p:spTree>
    <p:extLst>
      <p:ext uri="{BB962C8B-B14F-4D97-AF65-F5344CB8AC3E}">
        <p14:creationId xmlns:p14="http://schemas.microsoft.com/office/powerpoint/2010/main" val="333772405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E1967713-2726-8AB8-16F4-CB205B32F32C}"/>
              </a:ext>
            </a:extLst>
          </p:cNvPr>
          <p:cNvSpPr>
            <a:spLocks noGrp="1"/>
          </p:cNvSpPr>
          <p:nvPr>
            <p:ph idx="1"/>
          </p:nvPr>
        </p:nvSpPr>
        <p:spPr>
          <a:xfrm>
            <a:off x="171452" y="838202"/>
            <a:ext cx="8836025" cy="5562601"/>
          </a:xfrm>
        </p:spPr>
        <p:txBody>
          <a:bodyPr/>
          <a:lstStyle/>
          <a:p>
            <a:r>
              <a:rPr lang="en-US" dirty="0"/>
              <a:t>Example of </a:t>
            </a:r>
            <a:r>
              <a:rPr lang="en-US" b="1" dirty="0"/>
              <a:t>DB</a:t>
            </a:r>
            <a:r>
              <a:rPr lang="en-US" dirty="0"/>
              <a:t> Python APIs: </a:t>
            </a:r>
          </a:p>
          <a:p>
            <a:pPr lvl="1"/>
            <a:r>
              <a:rPr lang="en-US" dirty="0"/>
              <a:t>Get </a:t>
            </a:r>
            <a:r>
              <a:rPr lang="en-US" dirty="0" err="1"/>
              <a:t>db</a:t>
            </a:r>
            <a:r>
              <a:rPr lang="en-US" dirty="0"/>
              <a:t> instance</a:t>
            </a:r>
          </a:p>
          <a:p>
            <a:pPr lvl="1"/>
            <a:r>
              <a:rPr lang="en-US" dirty="0"/>
              <a:t>Get </a:t>
            </a:r>
            <a:r>
              <a:rPr lang="en-US" dirty="0" err="1"/>
              <a:t>db</a:t>
            </a:r>
            <a:r>
              <a:rPr lang="en-US" dirty="0"/>
              <a:t> pin (</a:t>
            </a:r>
            <a:r>
              <a:rPr lang="en-US" dirty="0" err="1"/>
              <a:t>ITerm</a:t>
            </a:r>
            <a:r>
              <a:rPr lang="en-US" dirty="0"/>
              <a:t>)</a:t>
            </a:r>
          </a:p>
          <a:p>
            <a:pPr lvl="1"/>
            <a:r>
              <a:rPr lang="en-US" dirty="0"/>
              <a:t>Get </a:t>
            </a:r>
            <a:r>
              <a:rPr lang="en-US" dirty="0" err="1"/>
              <a:t>db</a:t>
            </a:r>
            <a:r>
              <a:rPr lang="en-US" dirty="0"/>
              <a:t> pin arrival</a:t>
            </a:r>
          </a:p>
          <a:p>
            <a:pPr lvl="1"/>
            <a:r>
              <a:rPr lang="en-US" dirty="0"/>
              <a:t>Get </a:t>
            </a:r>
            <a:r>
              <a:rPr lang="en-US" dirty="0" err="1"/>
              <a:t>db</a:t>
            </a:r>
            <a:r>
              <a:rPr lang="en-US" dirty="0"/>
              <a:t> pin slew</a:t>
            </a:r>
          </a:p>
          <a:p>
            <a:pPr lvl="1"/>
            <a:r>
              <a:rPr lang="en-US" dirty="0"/>
              <a:t>Get </a:t>
            </a:r>
            <a:r>
              <a:rPr lang="en-US" dirty="0" err="1"/>
              <a:t>db</a:t>
            </a:r>
            <a:r>
              <a:rPr lang="en-US" dirty="0"/>
              <a:t> pin slack</a:t>
            </a:r>
          </a:p>
          <a:p>
            <a:pPr lvl="1"/>
            <a:r>
              <a:rPr lang="en-US" dirty="0"/>
              <a:t>Set instance location</a:t>
            </a:r>
          </a:p>
          <a:p>
            <a:pPr lvl="1"/>
            <a:r>
              <a:rPr lang="en-US" dirty="0"/>
              <a:t>Change cell size </a:t>
            </a:r>
          </a:p>
          <a:p>
            <a:pPr marL="260747" lvl="1" indent="0">
              <a:buNone/>
            </a:pPr>
            <a:endParaRPr lang="en-US" dirty="0"/>
          </a:p>
        </p:txBody>
      </p:sp>
      <p:sp>
        <p:nvSpPr>
          <p:cNvPr id="3" name="Title 2">
            <a:extLst>
              <a:ext uri="{FF2B5EF4-FFF2-40B4-BE49-F238E27FC236}">
                <a16:creationId xmlns:a16="http://schemas.microsoft.com/office/drawing/2014/main" id="{19DDD79A-5B68-653A-7E39-DB6E2491D6CE}"/>
              </a:ext>
            </a:extLst>
          </p:cNvPr>
          <p:cNvSpPr>
            <a:spLocks noGrp="1"/>
          </p:cNvSpPr>
          <p:nvPr>
            <p:ph type="title"/>
          </p:nvPr>
        </p:nvSpPr>
        <p:spPr/>
        <p:txBody>
          <a:bodyPr/>
          <a:lstStyle/>
          <a:p>
            <a:r>
              <a:rPr lang="en-US" dirty="0"/>
              <a:t>Examples of OpenROAD Python APIs</a:t>
            </a:r>
          </a:p>
        </p:txBody>
      </p:sp>
      <p:pic>
        <p:nvPicPr>
          <p:cNvPr id="5" name="Picture 4">
            <a:extLst>
              <a:ext uri="{FF2B5EF4-FFF2-40B4-BE49-F238E27FC236}">
                <a16:creationId xmlns:a16="http://schemas.microsoft.com/office/drawing/2014/main" id="{B2376F4A-4653-609F-369E-5EF397442C5E}"/>
              </a:ext>
            </a:extLst>
          </p:cNvPr>
          <p:cNvPicPr>
            <a:picLocks noChangeAspect="1"/>
          </p:cNvPicPr>
          <p:nvPr/>
        </p:nvPicPr>
        <p:blipFill rotWithShape="1">
          <a:blip r:embed="rId3"/>
          <a:srcRect t="34778"/>
          <a:stretch/>
        </p:blipFill>
        <p:spPr>
          <a:xfrm>
            <a:off x="4199468" y="2352513"/>
            <a:ext cx="4816476" cy="1640978"/>
          </a:xfrm>
          <a:prstGeom prst="rect">
            <a:avLst/>
          </a:prstGeom>
        </p:spPr>
      </p:pic>
      <p:pic>
        <p:nvPicPr>
          <p:cNvPr id="7" name="Picture 6">
            <a:extLst>
              <a:ext uri="{FF2B5EF4-FFF2-40B4-BE49-F238E27FC236}">
                <a16:creationId xmlns:a16="http://schemas.microsoft.com/office/drawing/2014/main" id="{A6FBAB66-D207-ECB0-DC14-EB3B99FDEB1F}"/>
              </a:ext>
            </a:extLst>
          </p:cNvPr>
          <p:cNvPicPr>
            <a:picLocks noChangeAspect="1"/>
          </p:cNvPicPr>
          <p:nvPr/>
        </p:nvPicPr>
        <p:blipFill rotWithShape="1">
          <a:blip r:embed="rId4"/>
          <a:srcRect t="5783"/>
          <a:stretch/>
        </p:blipFill>
        <p:spPr>
          <a:xfrm>
            <a:off x="541868" y="4459815"/>
            <a:ext cx="7315200" cy="1546066"/>
          </a:xfrm>
          <a:prstGeom prst="rect">
            <a:avLst/>
          </a:prstGeom>
        </p:spPr>
      </p:pic>
      <p:sp>
        <p:nvSpPr>
          <p:cNvPr id="11" name="Arrow: Bent 10">
            <a:extLst>
              <a:ext uri="{FF2B5EF4-FFF2-40B4-BE49-F238E27FC236}">
                <a16:creationId xmlns:a16="http://schemas.microsoft.com/office/drawing/2014/main" id="{18D0707C-02B4-871C-BCC6-BAE56CA3E055}"/>
              </a:ext>
            </a:extLst>
          </p:cNvPr>
          <p:cNvSpPr/>
          <p:nvPr/>
        </p:nvSpPr>
        <p:spPr bwMode="auto">
          <a:xfrm rot="16200000" flipH="1">
            <a:off x="3331358" y="3591706"/>
            <a:ext cx="1077063" cy="659156"/>
          </a:xfrm>
          <a:prstGeom prst="bentArrow">
            <a:avLst/>
          </a:prstGeom>
          <a:solidFill>
            <a:srgbClr val="C0000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2" name="TextBox 11">
            <a:extLst>
              <a:ext uri="{FF2B5EF4-FFF2-40B4-BE49-F238E27FC236}">
                <a16:creationId xmlns:a16="http://schemas.microsoft.com/office/drawing/2014/main" id="{83F2965D-8693-B5A8-7832-CF6426DADE51}"/>
              </a:ext>
            </a:extLst>
          </p:cNvPr>
          <p:cNvSpPr txBox="1"/>
          <p:nvPr/>
        </p:nvSpPr>
        <p:spPr>
          <a:xfrm>
            <a:off x="4512886" y="1303867"/>
            <a:ext cx="2553712" cy="369332"/>
          </a:xfrm>
          <a:prstGeom prst="rect">
            <a:avLst/>
          </a:prstGeom>
          <a:noFill/>
          <a:ln w="28575">
            <a:solidFill>
              <a:srgbClr val="FFC000"/>
            </a:solidFill>
          </a:ln>
        </p:spPr>
        <p:txBody>
          <a:bodyPr wrap="square" rtlCol="0">
            <a:spAutoFit/>
          </a:bodyPr>
          <a:lstStyle/>
          <a:p>
            <a:r>
              <a:rPr lang="en-US" dirty="0"/>
              <a:t>Object attributes</a:t>
            </a:r>
          </a:p>
        </p:txBody>
      </p:sp>
      <p:cxnSp>
        <p:nvCxnSpPr>
          <p:cNvPr id="14" name="Connector: Elbow 13">
            <a:extLst>
              <a:ext uri="{FF2B5EF4-FFF2-40B4-BE49-F238E27FC236}">
                <a16:creationId xmlns:a16="http://schemas.microsoft.com/office/drawing/2014/main" id="{0557E318-D6CA-E1D3-7011-67ABE72ED3E1}"/>
              </a:ext>
            </a:extLst>
          </p:cNvPr>
          <p:cNvCxnSpPr>
            <a:cxnSpLocks/>
            <a:stCxn id="12" idx="1"/>
          </p:cNvCxnSpPr>
          <p:nvPr/>
        </p:nvCxnSpPr>
        <p:spPr bwMode="auto">
          <a:xfrm rot="10800000" flipV="1">
            <a:off x="3200400" y="1488533"/>
            <a:ext cx="1312486" cy="407590"/>
          </a:xfrm>
          <a:prstGeom prst="bentConnector3">
            <a:avLst>
              <a:gd name="adj1" fmla="val 75158"/>
            </a:avLst>
          </a:prstGeom>
          <a:solidFill>
            <a:schemeClr val="accent1"/>
          </a:solidFill>
          <a:ln w="254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E4B32D77-879C-CAB6-5336-E2EFC0DC41F2}"/>
              </a:ext>
            </a:extLst>
          </p:cNvPr>
          <p:cNvCxnSpPr>
            <a:cxnSpLocks/>
            <a:stCxn id="12" idx="1"/>
          </p:cNvCxnSpPr>
          <p:nvPr/>
        </p:nvCxnSpPr>
        <p:spPr bwMode="auto">
          <a:xfrm flipH="1">
            <a:off x="2912686" y="1488533"/>
            <a:ext cx="1600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33020774-AEE1-D397-2C39-3D69942C696E}"/>
              </a:ext>
            </a:extLst>
          </p:cNvPr>
          <p:cNvSpPr txBox="1"/>
          <p:nvPr/>
        </p:nvSpPr>
        <p:spPr>
          <a:xfrm>
            <a:off x="4512886" y="1750691"/>
            <a:ext cx="2553712" cy="369332"/>
          </a:xfrm>
          <a:prstGeom prst="rect">
            <a:avLst/>
          </a:prstGeom>
          <a:noFill/>
          <a:ln w="28575">
            <a:solidFill>
              <a:srgbClr val="FFC000"/>
            </a:solidFill>
          </a:ln>
        </p:spPr>
        <p:txBody>
          <a:bodyPr wrap="none" rtlCol="0">
            <a:spAutoFit/>
          </a:bodyPr>
          <a:lstStyle/>
          <a:p>
            <a:r>
              <a:rPr lang="en-US" dirty="0"/>
              <a:t>Timing property lookup</a:t>
            </a:r>
          </a:p>
        </p:txBody>
      </p:sp>
      <p:cxnSp>
        <p:nvCxnSpPr>
          <p:cNvPr id="22" name="Connector: Elbow 21">
            <a:extLst>
              <a:ext uri="{FF2B5EF4-FFF2-40B4-BE49-F238E27FC236}">
                <a16:creationId xmlns:a16="http://schemas.microsoft.com/office/drawing/2014/main" id="{3AA43CCC-3722-8F55-793A-FB573D0F7452}"/>
              </a:ext>
            </a:extLst>
          </p:cNvPr>
          <p:cNvCxnSpPr>
            <a:cxnSpLocks/>
            <a:stCxn id="21" idx="1"/>
          </p:cNvCxnSpPr>
          <p:nvPr/>
        </p:nvCxnSpPr>
        <p:spPr bwMode="auto">
          <a:xfrm rot="10800000" flipV="1">
            <a:off x="3101100" y="1935357"/>
            <a:ext cx="1411787" cy="406148"/>
          </a:xfrm>
          <a:prstGeom prst="bentConnector3">
            <a:avLst>
              <a:gd name="adj1" fmla="val 50000"/>
            </a:avLst>
          </a:prstGeom>
          <a:solidFill>
            <a:schemeClr val="accent1"/>
          </a:solidFill>
          <a:ln w="25400" cap="flat" cmpd="sng" algn="ctr">
            <a:solidFill>
              <a:schemeClr val="tx1"/>
            </a:solidFill>
            <a:prstDash val="solid"/>
            <a:round/>
            <a:headEnd type="none" w="med" len="med"/>
            <a:tailEnd type="triangle"/>
          </a:ln>
          <a:effectLst/>
        </p:spPr>
      </p:cxnSp>
      <p:cxnSp>
        <p:nvCxnSpPr>
          <p:cNvPr id="27" name="Connector: Elbow 26">
            <a:extLst>
              <a:ext uri="{FF2B5EF4-FFF2-40B4-BE49-F238E27FC236}">
                <a16:creationId xmlns:a16="http://schemas.microsoft.com/office/drawing/2014/main" id="{94CFAB16-E181-FDD3-178F-B2FDFA74FE0C}"/>
              </a:ext>
            </a:extLst>
          </p:cNvPr>
          <p:cNvCxnSpPr>
            <a:cxnSpLocks/>
            <a:stCxn id="21" idx="1"/>
          </p:cNvCxnSpPr>
          <p:nvPr/>
        </p:nvCxnSpPr>
        <p:spPr bwMode="auto">
          <a:xfrm rot="10800000" flipV="1">
            <a:off x="2912686" y="1935357"/>
            <a:ext cx="1600200" cy="841858"/>
          </a:xfrm>
          <a:prstGeom prst="bentConnector3">
            <a:avLst>
              <a:gd name="adj1" fmla="val 44312"/>
            </a:avLst>
          </a:prstGeom>
          <a:solidFill>
            <a:schemeClr val="accent1"/>
          </a:solidFill>
          <a:ln w="25400" cap="flat" cmpd="sng" algn="ctr">
            <a:solidFill>
              <a:schemeClr val="tx1"/>
            </a:solidFill>
            <a:prstDash val="solid"/>
            <a:round/>
            <a:headEnd type="none" w="med" len="med"/>
            <a:tailEnd type="triangle"/>
          </a:ln>
          <a:effectLst/>
        </p:spPr>
      </p:cxnSp>
      <p:cxnSp>
        <p:nvCxnSpPr>
          <p:cNvPr id="31" name="Connector: Elbow 30">
            <a:extLst>
              <a:ext uri="{FF2B5EF4-FFF2-40B4-BE49-F238E27FC236}">
                <a16:creationId xmlns:a16="http://schemas.microsoft.com/office/drawing/2014/main" id="{9A12F765-4995-EF50-8166-B2FC7EE4A2EF}"/>
              </a:ext>
            </a:extLst>
          </p:cNvPr>
          <p:cNvCxnSpPr>
            <a:cxnSpLocks/>
            <a:stCxn id="21" idx="1"/>
          </p:cNvCxnSpPr>
          <p:nvPr/>
        </p:nvCxnSpPr>
        <p:spPr bwMode="auto">
          <a:xfrm rot="10800000" flipV="1">
            <a:off x="3040412" y="1935357"/>
            <a:ext cx="1472475" cy="1213016"/>
          </a:xfrm>
          <a:prstGeom prst="bentConnector3">
            <a:avLst>
              <a:gd name="adj1" fmla="val 47988"/>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D8B3915E-464D-9F30-7C0D-A781CD8CC6D5}"/>
              </a:ext>
            </a:extLst>
          </p:cNvPr>
          <p:cNvSpPr txBox="1"/>
          <p:nvPr/>
        </p:nvSpPr>
        <p:spPr>
          <a:xfrm>
            <a:off x="1905000" y="6000930"/>
            <a:ext cx="827855" cy="369332"/>
          </a:xfrm>
          <a:prstGeom prst="rect">
            <a:avLst/>
          </a:prstGeom>
          <a:noFill/>
          <a:ln w="28575">
            <a:solidFill>
              <a:srgbClr val="FFC000"/>
            </a:solidFill>
          </a:ln>
        </p:spPr>
        <p:txBody>
          <a:bodyPr wrap="none" rtlCol="0">
            <a:spAutoFit/>
          </a:bodyPr>
          <a:lstStyle/>
          <a:p>
            <a:r>
              <a:rPr lang="en-US" dirty="0"/>
              <a:t>Arrival</a:t>
            </a:r>
          </a:p>
        </p:txBody>
      </p:sp>
      <p:sp>
        <p:nvSpPr>
          <p:cNvPr id="40" name="TextBox 39">
            <a:extLst>
              <a:ext uri="{FF2B5EF4-FFF2-40B4-BE49-F238E27FC236}">
                <a16:creationId xmlns:a16="http://schemas.microsoft.com/office/drawing/2014/main" id="{787705AB-091A-26D0-1157-58335B94D7F7}"/>
              </a:ext>
            </a:extLst>
          </p:cNvPr>
          <p:cNvSpPr txBox="1"/>
          <p:nvPr/>
        </p:nvSpPr>
        <p:spPr>
          <a:xfrm>
            <a:off x="4048945" y="6000930"/>
            <a:ext cx="659155" cy="369332"/>
          </a:xfrm>
          <a:prstGeom prst="rect">
            <a:avLst/>
          </a:prstGeom>
          <a:noFill/>
          <a:ln w="28575">
            <a:solidFill>
              <a:srgbClr val="FFC000"/>
            </a:solidFill>
          </a:ln>
        </p:spPr>
        <p:txBody>
          <a:bodyPr wrap="none" rtlCol="0">
            <a:spAutoFit/>
          </a:bodyPr>
          <a:lstStyle/>
          <a:p>
            <a:r>
              <a:rPr lang="en-US" dirty="0"/>
              <a:t>Slew</a:t>
            </a:r>
          </a:p>
        </p:txBody>
      </p:sp>
      <p:sp>
        <p:nvSpPr>
          <p:cNvPr id="41" name="TextBox 40">
            <a:extLst>
              <a:ext uri="{FF2B5EF4-FFF2-40B4-BE49-F238E27FC236}">
                <a16:creationId xmlns:a16="http://schemas.microsoft.com/office/drawing/2014/main" id="{5B4F0668-0113-D9B2-66EC-7AC3DC7EFC17}"/>
              </a:ext>
            </a:extLst>
          </p:cNvPr>
          <p:cNvSpPr txBox="1"/>
          <p:nvPr/>
        </p:nvSpPr>
        <p:spPr>
          <a:xfrm>
            <a:off x="6278128" y="6000930"/>
            <a:ext cx="708848" cy="369332"/>
          </a:xfrm>
          <a:prstGeom prst="rect">
            <a:avLst/>
          </a:prstGeom>
          <a:noFill/>
          <a:ln w="28575">
            <a:solidFill>
              <a:srgbClr val="FFC000"/>
            </a:solidFill>
          </a:ln>
        </p:spPr>
        <p:txBody>
          <a:bodyPr wrap="none" rtlCol="0">
            <a:spAutoFit/>
          </a:bodyPr>
          <a:lstStyle/>
          <a:p>
            <a:r>
              <a:rPr lang="en-US" dirty="0"/>
              <a:t>Slack</a:t>
            </a:r>
          </a:p>
        </p:txBody>
      </p:sp>
      <p:sp>
        <p:nvSpPr>
          <p:cNvPr id="48" name="TextBox 47">
            <a:extLst>
              <a:ext uri="{FF2B5EF4-FFF2-40B4-BE49-F238E27FC236}">
                <a16:creationId xmlns:a16="http://schemas.microsoft.com/office/drawing/2014/main" id="{27F3DB98-0895-BE92-7672-0988CD87DD99}"/>
              </a:ext>
            </a:extLst>
          </p:cNvPr>
          <p:cNvSpPr txBox="1"/>
          <p:nvPr/>
        </p:nvSpPr>
        <p:spPr>
          <a:xfrm>
            <a:off x="533401" y="6000930"/>
            <a:ext cx="821059" cy="369332"/>
          </a:xfrm>
          <a:prstGeom prst="rect">
            <a:avLst/>
          </a:prstGeom>
          <a:noFill/>
          <a:ln w="28575">
            <a:solidFill>
              <a:srgbClr val="FFC000"/>
            </a:solidFill>
          </a:ln>
        </p:spPr>
        <p:txBody>
          <a:bodyPr wrap="none" rtlCol="0">
            <a:spAutoFit/>
          </a:bodyPr>
          <a:lstStyle/>
          <a:p>
            <a:r>
              <a:rPr lang="en-US" dirty="0" err="1"/>
              <a:t>db</a:t>
            </a:r>
            <a:r>
              <a:rPr lang="en-US" dirty="0"/>
              <a:t> Pin</a:t>
            </a:r>
          </a:p>
        </p:txBody>
      </p:sp>
    </p:spTree>
    <p:extLst>
      <p:ext uri="{BB962C8B-B14F-4D97-AF65-F5344CB8AC3E}">
        <p14:creationId xmlns:p14="http://schemas.microsoft.com/office/powerpoint/2010/main" val="84971677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2. 3 What do these APIs enable?</a:t>
            </a:r>
          </a:p>
        </p:txBody>
      </p:sp>
    </p:spTree>
    <p:extLst>
      <p:ext uri="{BB962C8B-B14F-4D97-AF65-F5344CB8AC3E}">
        <p14:creationId xmlns:p14="http://schemas.microsoft.com/office/powerpoint/2010/main" val="162874352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101DDD-4132-0379-86C1-38E90FEF994E}"/>
              </a:ext>
            </a:extLst>
          </p:cNvPr>
          <p:cNvSpPr>
            <a:spLocks noGrp="1"/>
          </p:cNvSpPr>
          <p:nvPr>
            <p:ph type="title"/>
          </p:nvPr>
        </p:nvSpPr>
        <p:spPr/>
        <p:txBody>
          <a:bodyPr/>
          <a:lstStyle/>
          <a:p>
            <a:r>
              <a:rPr lang="en-US" dirty="0"/>
              <a:t>Use Case 1: IR Drop Prediction</a:t>
            </a:r>
          </a:p>
        </p:txBody>
      </p:sp>
      <p:sp>
        <p:nvSpPr>
          <p:cNvPr id="12" name="Rectangle 11">
            <a:extLst>
              <a:ext uri="{FF2B5EF4-FFF2-40B4-BE49-F238E27FC236}">
                <a16:creationId xmlns:a16="http://schemas.microsoft.com/office/drawing/2014/main" id="{A55EA644-E9D0-E42A-B82B-FA32845C77B1}"/>
              </a:ext>
            </a:extLst>
          </p:cNvPr>
          <p:cNvSpPr/>
          <p:nvPr/>
        </p:nvSpPr>
        <p:spPr bwMode="auto">
          <a:xfrm>
            <a:off x="504666" y="1219200"/>
            <a:ext cx="8134668" cy="4953000"/>
          </a:xfrm>
          <a:prstGeom prst="rect">
            <a:avLst/>
          </a:prstGeom>
          <a:solidFill>
            <a:schemeClr val="tx2">
              <a:lumMod val="60000"/>
              <a:lumOff val="40000"/>
              <a:alpha val="6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OpenROAD</a:t>
            </a:r>
            <a:r>
              <a:rPr kumimoji="0" 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Python Interpreter</a:t>
            </a:r>
          </a:p>
        </p:txBody>
      </p:sp>
      <p:grpSp>
        <p:nvGrpSpPr>
          <p:cNvPr id="13" name="Group 12">
            <a:extLst>
              <a:ext uri="{FF2B5EF4-FFF2-40B4-BE49-F238E27FC236}">
                <a16:creationId xmlns:a16="http://schemas.microsoft.com/office/drawing/2014/main" id="{C0D3E979-F476-0825-0F28-6E3BEB49CC9A}"/>
              </a:ext>
            </a:extLst>
          </p:cNvPr>
          <p:cNvGrpSpPr/>
          <p:nvPr/>
        </p:nvGrpSpPr>
        <p:grpSpPr>
          <a:xfrm>
            <a:off x="1946196" y="1845409"/>
            <a:ext cx="5283357" cy="2798039"/>
            <a:chOff x="457200" y="2209800"/>
            <a:chExt cx="6115364" cy="3238666"/>
          </a:xfrm>
        </p:grpSpPr>
        <p:pic>
          <p:nvPicPr>
            <p:cNvPr id="14" name="Picture 13">
              <a:extLst>
                <a:ext uri="{FF2B5EF4-FFF2-40B4-BE49-F238E27FC236}">
                  <a16:creationId xmlns:a16="http://schemas.microsoft.com/office/drawing/2014/main" id="{1A64B5FB-C5E5-6DA8-C3AA-EA04967E0067}"/>
                </a:ext>
              </a:extLst>
            </p:cNvPr>
            <p:cNvPicPr>
              <a:picLocks noChangeAspect="1"/>
            </p:cNvPicPr>
            <p:nvPr/>
          </p:nvPicPr>
          <p:blipFill>
            <a:blip r:embed="rId3"/>
            <a:stretch>
              <a:fillRect/>
            </a:stretch>
          </p:blipFill>
          <p:spPr>
            <a:xfrm>
              <a:off x="457200" y="2209800"/>
              <a:ext cx="6115364" cy="3238666"/>
            </a:xfrm>
            <a:prstGeom prst="rect">
              <a:avLst/>
            </a:prstGeom>
          </p:spPr>
        </p:pic>
        <p:sp>
          <p:nvSpPr>
            <p:cNvPr id="15" name="TextBox 14">
              <a:extLst>
                <a:ext uri="{FF2B5EF4-FFF2-40B4-BE49-F238E27FC236}">
                  <a16:creationId xmlns:a16="http://schemas.microsoft.com/office/drawing/2014/main" id="{3AE0B009-FD8E-0813-9BFA-C20DE9AE7B42}"/>
                </a:ext>
              </a:extLst>
            </p:cNvPr>
            <p:cNvSpPr txBox="1"/>
            <p:nvPr/>
          </p:nvSpPr>
          <p:spPr>
            <a:xfrm>
              <a:off x="5105400" y="2752728"/>
              <a:ext cx="1295400"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IR Drop Map</a:t>
              </a:r>
            </a:p>
          </p:txBody>
        </p:sp>
      </p:grpSp>
      <p:sp>
        <p:nvSpPr>
          <p:cNvPr id="16" name="Rectangle 15">
            <a:extLst>
              <a:ext uri="{FF2B5EF4-FFF2-40B4-BE49-F238E27FC236}">
                <a16:creationId xmlns:a16="http://schemas.microsoft.com/office/drawing/2014/main" id="{606A325C-15E1-DE7A-FF88-7D6ED9096B65}"/>
              </a:ext>
            </a:extLst>
          </p:cNvPr>
          <p:cNvSpPr/>
          <p:nvPr/>
        </p:nvSpPr>
        <p:spPr bwMode="auto">
          <a:xfrm>
            <a:off x="1704818" y="5334000"/>
            <a:ext cx="5734364" cy="609600"/>
          </a:xfrm>
          <a:prstGeom prst="rect">
            <a:avLst/>
          </a:prstGeom>
          <a:solidFill>
            <a:schemeClr val="accent6"/>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OpenDB</a:t>
            </a:r>
            <a:r>
              <a:rPr kumimoji="0" 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database</a:t>
            </a:r>
          </a:p>
        </p:txBody>
      </p:sp>
      <p:cxnSp>
        <p:nvCxnSpPr>
          <p:cNvPr id="17" name="Connector: Elbow 16">
            <a:extLst>
              <a:ext uri="{FF2B5EF4-FFF2-40B4-BE49-F238E27FC236}">
                <a16:creationId xmlns:a16="http://schemas.microsoft.com/office/drawing/2014/main" id="{7AC6F478-C79A-CF34-40D1-A9FCBA4888A7}"/>
              </a:ext>
            </a:extLst>
          </p:cNvPr>
          <p:cNvCxnSpPr>
            <a:stCxn id="16" idx="1"/>
            <a:endCxn id="14" idx="1"/>
          </p:cNvCxnSpPr>
          <p:nvPr/>
        </p:nvCxnSpPr>
        <p:spPr bwMode="auto">
          <a:xfrm rot="10800000" flipH="1">
            <a:off x="1704818" y="3244430"/>
            <a:ext cx="241378" cy="2394371"/>
          </a:xfrm>
          <a:prstGeom prst="bentConnector3">
            <a:avLst>
              <a:gd name="adj1" fmla="val -257744"/>
            </a:avLst>
          </a:prstGeom>
          <a:solidFill>
            <a:schemeClr val="accent1"/>
          </a:solidFill>
          <a:ln w="57150" cap="flat" cmpd="sng" algn="ctr">
            <a:solidFill>
              <a:schemeClr val="tx1"/>
            </a:solidFill>
            <a:prstDash val="solid"/>
            <a:round/>
            <a:headEnd type="none" w="med" len="med"/>
            <a:tailEnd type="triangle"/>
          </a:ln>
          <a:effectLst/>
        </p:spPr>
      </p:cxnSp>
      <p:cxnSp>
        <p:nvCxnSpPr>
          <p:cNvPr id="18" name="Connector: Elbow 17">
            <a:extLst>
              <a:ext uri="{FF2B5EF4-FFF2-40B4-BE49-F238E27FC236}">
                <a16:creationId xmlns:a16="http://schemas.microsoft.com/office/drawing/2014/main" id="{259718D4-8BAA-8C3A-3095-A07FE3BAC59D}"/>
              </a:ext>
            </a:extLst>
          </p:cNvPr>
          <p:cNvCxnSpPr>
            <a:cxnSpLocks/>
            <a:stCxn id="14" idx="3"/>
            <a:endCxn id="16" idx="3"/>
          </p:cNvCxnSpPr>
          <p:nvPr/>
        </p:nvCxnSpPr>
        <p:spPr bwMode="auto">
          <a:xfrm>
            <a:off x="7229553" y="3244429"/>
            <a:ext cx="209629" cy="2394371"/>
          </a:xfrm>
          <a:prstGeom prst="bentConnector3">
            <a:avLst>
              <a:gd name="adj1" fmla="val 507211"/>
            </a:avLst>
          </a:prstGeom>
          <a:solidFill>
            <a:schemeClr val="accent1"/>
          </a:solidFill>
          <a:ln w="5715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DD67CB77-0273-B492-063E-950C99F6552F}"/>
              </a:ext>
            </a:extLst>
          </p:cNvPr>
          <p:cNvSpPr txBox="1"/>
          <p:nvPr/>
        </p:nvSpPr>
        <p:spPr>
          <a:xfrm>
            <a:off x="628791" y="2411062"/>
            <a:ext cx="1440569"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Feature extraction</a:t>
            </a:r>
          </a:p>
        </p:txBody>
      </p:sp>
      <p:sp>
        <p:nvSpPr>
          <p:cNvPr id="20" name="TextBox 19">
            <a:extLst>
              <a:ext uri="{FF2B5EF4-FFF2-40B4-BE49-F238E27FC236}">
                <a16:creationId xmlns:a16="http://schemas.microsoft.com/office/drawing/2014/main" id="{03E51608-E727-B3BE-D46A-DE06FD183463}"/>
              </a:ext>
            </a:extLst>
          </p:cNvPr>
          <p:cNvSpPr txBox="1"/>
          <p:nvPr/>
        </p:nvSpPr>
        <p:spPr>
          <a:xfrm>
            <a:off x="7315076" y="2177036"/>
            <a:ext cx="1295400"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Back-annotate results</a:t>
            </a:r>
          </a:p>
        </p:txBody>
      </p:sp>
      <p:sp>
        <p:nvSpPr>
          <p:cNvPr id="2" name="TextBox 1">
            <a:extLst>
              <a:ext uri="{FF2B5EF4-FFF2-40B4-BE49-F238E27FC236}">
                <a16:creationId xmlns:a16="http://schemas.microsoft.com/office/drawing/2014/main" id="{C16AAE4A-0EDC-E27C-41F9-4A02E9430285}"/>
              </a:ext>
            </a:extLst>
          </p:cNvPr>
          <p:cNvSpPr txBox="1"/>
          <p:nvPr/>
        </p:nvSpPr>
        <p:spPr>
          <a:xfrm>
            <a:off x="5734829" y="6248938"/>
            <a:ext cx="3160494" cy="338554"/>
          </a:xfrm>
          <a:prstGeom prst="rect">
            <a:avLst/>
          </a:prstGeom>
          <a:noFill/>
        </p:spPr>
        <p:txBody>
          <a:bodyPr wrap="square" rtlCol="0">
            <a:spAutoFit/>
          </a:bodyPr>
          <a:lstStyle/>
          <a:p>
            <a:r>
              <a:rPr lang="en-US" sz="1600" dirty="0">
                <a:solidFill>
                  <a:srgbClr val="FF0000"/>
                </a:solidFill>
              </a:rPr>
              <a:t>V. Chhabria, et. al. ASP-DAC-21</a:t>
            </a:r>
          </a:p>
        </p:txBody>
      </p:sp>
      <p:sp>
        <p:nvSpPr>
          <p:cNvPr id="4" name="TextBox 3">
            <a:extLst>
              <a:ext uri="{FF2B5EF4-FFF2-40B4-BE49-F238E27FC236}">
                <a16:creationId xmlns:a16="http://schemas.microsoft.com/office/drawing/2014/main" id="{92459A37-413C-6102-8C84-477ACBFE7D5B}"/>
              </a:ext>
            </a:extLst>
          </p:cNvPr>
          <p:cNvSpPr txBox="1"/>
          <p:nvPr/>
        </p:nvSpPr>
        <p:spPr>
          <a:xfrm>
            <a:off x="5181600" y="4724400"/>
            <a:ext cx="2133476" cy="369332"/>
          </a:xfrm>
          <a:prstGeom prst="rect">
            <a:avLst/>
          </a:prstGeom>
          <a:noFill/>
        </p:spPr>
        <p:txBody>
          <a:bodyPr wrap="square" rtlCol="0">
            <a:spAutoFit/>
          </a:bodyPr>
          <a:lstStyle/>
          <a:p>
            <a:r>
              <a:rPr lang="en-US" dirty="0"/>
              <a:t>U-Net architecture</a:t>
            </a:r>
          </a:p>
        </p:txBody>
      </p:sp>
    </p:spTree>
    <p:extLst>
      <p:ext uri="{BB962C8B-B14F-4D97-AF65-F5344CB8AC3E}">
        <p14:creationId xmlns:p14="http://schemas.microsoft.com/office/powerpoint/2010/main" val="3111824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p:cNvSpPr>
          <p:nvPr>
            <p:ph type="title"/>
          </p:nvPr>
        </p:nvSpPr>
        <p:spPr>
          <a:xfrm>
            <a:off x="146050" y="2743200"/>
            <a:ext cx="8851900"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1.1  The Problem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224E61B-2753-7A28-854B-E03FDCC7B5C2}"/>
              </a:ext>
            </a:extLst>
          </p:cNvPr>
          <p:cNvPicPr>
            <a:picLocks noChangeAspect="1"/>
          </p:cNvPicPr>
          <p:nvPr/>
        </p:nvPicPr>
        <p:blipFill rotWithShape="1">
          <a:blip r:embed="rId3"/>
          <a:srcRect l="6249" t="10833" r="11251"/>
          <a:stretch/>
        </p:blipFill>
        <p:spPr>
          <a:xfrm>
            <a:off x="0" y="1828800"/>
            <a:ext cx="5029200" cy="4076702"/>
          </a:xfrm>
          <a:prstGeom prst="rect">
            <a:avLst/>
          </a:prstGeom>
        </p:spPr>
      </p:pic>
      <p:sp>
        <p:nvSpPr>
          <p:cNvPr id="3" name="Title 2">
            <a:extLst>
              <a:ext uri="{FF2B5EF4-FFF2-40B4-BE49-F238E27FC236}">
                <a16:creationId xmlns:a16="http://schemas.microsoft.com/office/drawing/2014/main" id="{64A480EB-3D1E-009B-2C52-98431B2B65BC}"/>
              </a:ext>
            </a:extLst>
          </p:cNvPr>
          <p:cNvSpPr>
            <a:spLocks noGrp="1"/>
          </p:cNvSpPr>
          <p:nvPr>
            <p:ph type="title"/>
          </p:nvPr>
        </p:nvSpPr>
        <p:spPr/>
        <p:txBody>
          <a:bodyPr/>
          <a:lstStyle/>
          <a:p>
            <a:r>
              <a:rPr lang="en-US" dirty="0"/>
              <a:t>Use Case 1: IR Drop Prediction APIs</a:t>
            </a:r>
          </a:p>
        </p:txBody>
      </p:sp>
      <p:sp>
        <p:nvSpPr>
          <p:cNvPr id="5" name="Oval 4">
            <a:extLst>
              <a:ext uri="{FF2B5EF4-FFF2-40B4-BE49-F238E27FC236}">
                <a16:creationId xmlns:a16="http://schemas.microsoft.com/office/drawing/2014/main" id="{5438B839-3E4E-487A-C475-D3D370BACF30}"/>
              </a:ext>
            </a:extLst>
          </p:cNvPr>
          <p:cNvSpPr/>
          <p:nvPr/>
        </p:nvSpPr>
        <p:spPr bwMode="auto">
          <a:xfrm>
            <a:off x="2971800" y="3200400"/>
            <a:ext cx="1143000" cy="1143000"/>
          </a:xfrm>
          <a:prstGeom prst="ellipse">
            <a:avLst/>
          </a:prstGeom>
          <a:noFill/>
          <a:ln w="254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6" name="Rectangle 5">
            <a:extLst>
              <a:ext uri="{FF2B5EF4-FFF2-40B4-BE49-F238E27FC236}">
                <a16:creationId xmlns:a16="http://schemas.microsoft.com/office/drawing/2014/main" id="{403EB9E3-2A9E-3569-4487-94B3391813BE}"/>
              </a:ext>
            </a:extLst>
          </p:cNvPr>
          <p:cNvSpPr/>
          <p:nvPr/>
        </p:nvSpPr>
        <p:spPr bwMode="auto">
          <a:xfrm>
            <a:off x="5551714" y="1828800"/>
            <a:ext cx="3276600" cy="1828800"/>
          </a:xfrm>
          <a:prstGeom prst="rect">
            <a:avLst/>
          </a:prstGeom>
          <a:solidFill>
            <a:schemeClr val="accent1"/>
          </a:solidFill>
          <a:ln w="25400" cap="flat" cmpd="sng" algn="ctr">
            <a:solidFill>
              <a:schemeClr val="tx1"/>
            </a:solidFill>
            <a:prstDash val="sys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Location APIs</a:t>
            </a:r>
            <a:br>
              <a:rPr kumimoji="0" lang="en-US" sz="1800" b="1" i="0" u="none" strike="noStrike" cap="none" normalizeH="0" baseline="0" dirty="0">
                <a:ln>
                  <a:noFill/>
                </a:ln>
                <a:solidFill>
                  <a:schemeClr val="tx1"/>
                </a:solidFill>
                <a:effectLst/>
                <a:latin typeface="Arial Narrow" pitchFamily="34" charset="0"/>
              </a:rPr>
            </a:br>
            <a:endParaRPr kumimoji="0" lang="en-US" sz="1800" b="1" i="0" u="none" strike="noStrike" cap="none" normalizeH="0" baseline="0" dirty="0">
              <a:ln>
                <a:noFill/>
              </a:ln>
              <a:solidFill>
                <a:schemeClr val="tx1"/>
              </a:solidFill>
              <a:effectLst/>
              <a:latin typeface="Arial Narrow" pitchFamily="34" charset="0"/>
            </a:endParaRPr>
          </a:p>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inst_x0 = </a:t>
            </a:r>
            <a:r>
              <a:rPr kumimoji="0" lang="en-US" sz="1800" b="1" i="0" u="none" strike="noStrike" cap="none" normalizeH="0" baseline="0" dirty="0" err="1">
                <a:ln>
                  <a:noFill/>
                </a:ln>
                <a:solidFill>
                  <a:schemeClr val="tx1"/>
                </a:solidFill>
                <a:effectLst/>
                <a:latin typeface="Arial Narrow" pitchFamily="34" charset="0"/>
              </a:rPr>
              <a:t>inst.getBBox</a:t>
            </a:r>
            <a:r>
              <a:rPr kumimoji="0" lang="en-US" sz="1800" b="1" i="0" u="none" strike="noStrike" cap="none" normalizeH="0" baseline="0" dirty="0">
                <a:ln>
                  <a:noFill/>
                </a:ln>
                <a:solidFill>
                  <a:schemeClr val="tx1"/>
                </a:solidFill>
                <a:effectLst/>
                <a:latin typeface="Arial Narrow" pitchFamily="34" charset="0"/>
              </a:rPr>
              <a:t>().</a:t>
            </a:r>
            <a:r>
              <a:rPr kumimoji="0" lang="en-US" sz="1800" b="1" i="0" u="none" strike="noStrike" cap="none" normalizeH="0" baseline="0" dirty="0" err="1">
                <a:ln>
                  <a:noFill/>
                </a:ln>
                <a:solidFill>
                  <a:schemeClr val="tx1"/>
                </a:solidFill>
                <a:effectLst/>
                <a:latin typeface="Arial Narrow" pitchFamily="34" charset="0"/>
              </a:rPr>
              <a:t>xMin</a:t>
            </a:r>
            <a:r>
              <a:rPr kumimoji="0" lang="en-US" sz="1800" b="1" i="0" u="none" strike="noStrike" cap="none" normalizeH="0" baseline="0" dirty="0">
                <a:ln>
                  <a:noFill/>
                </a:ln>
                <a:solidFill>
                  <a:schemeClr val="tx1"/>
                </a:solidFill>
                <a:effectLst/>
                <a:latin typeface="Arial Narrow" pitchFamily="34" charset="0"/>
              </a:rPr>
              <a:t>()</a:t>
            </a:r>
          </a:p>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inst_y0 = </a:t>
            </a:r>
            <a:r>
              <a:rPr kumimoji="0" lang="en-US" sz="1800" b="1" i="0" u="none" strike="noStrike" cap="none" normalizeH="0" baseline="0" dirty="0" err="1">
                <a:ln>
                  <a:noFill/>
                </a:ln>
                <a:solidFill>
                  <a:schemeClr val="tx1"/>
                </a:solidFill>
                <a:effectLst/>
                <a:latin typeface="Arial Narrow" pitchFamily="34" charset="0"/>
              </a:rPr>
              <a:t>inst.getBBox</a:t>
            </a:r>
            <a:r>
              <a:rPr kumimoji="0" lang="en-US" sz="1800" b="1" i="0" u="none" strike="noStrike" cap="none" normalizeH="0" baseline="0" dirty="0">
                <a:ln>
                  <a:noFill/>
                </a:ln>
                <a:solidFill>
                  <a:schemeClr val="tx1"/>
                </a:solidFill>
                <a:effectLst/>
                <a:latin typeface="Arial Narrow" pitchFamily="34" charset="0"/>
              </a:rPr>
              <a:t>().</a:t>
            </a:r>
            <a:r>
              <a:rPr kumimoji="0" lang="en-US" sz="1800" b="1" i="0" u="none" strike="noStrike" cap="none" normalizeH="0" baseline="0" dirty="0" err="1">
                <a:ln>
                  <a:noFill/>
                </a:ln>
                <a:solidFill>
                  <a:schemeClr val="tx1"/>
                </a:solidFill>
                <a:effectLst/>
                <a:latin typeface="Arial Narrow" pitchFamily="34" charset="0"/>
              </a:rPr>
              <a:t>yMin</a:t>
            </a:r>
            <a:r>
              <a:rPr kumimoji="0" lang="en-US" sz="1800" b="1" i="0" u="none" strike="noStrike" cap="none" normalizeH="0" baseline="0" dirty="0">
                <a:ln>
                  <a:noFill/>
                </a:ln>
                <a:solidFill>
                  <a:schemeClr val="tx1"/>
                </a:solidFill>
                <a:effectLst/>
                <a:latin typeface="Arial Narrow" pitchFamily="34" charset="0"/>
              </a:rPr>
              <a:t>()</a:t>
            </a:r>
          </a:p>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inst_x1 = </a:t>
            </a:r>
            <a:r>
              <a:rPr kumimoji="0" lang="en-US" sz="1800" b="1" i="0" u="none" strike="noStrike" cap="none" normalizeH="0" baseline="0" dirty="0" err="1">
                <a:ln>
                  <a:noFill/>
                </a:ln>
                <a:solidFill>
                  <a:schemeClr val="tx1"/>
                </a:solidFill>
                <a:effectLst/>
                <a:latin typeface="Arial Narrow" pitchFamily="34" charset="0"/>
              </a:rPr>
              <a:t>inst.getBBox</a:t>
            </a:r>
            <a:r>
              <a:rPr kumimoji="0" lang="en-US" sz="1800" b="1" i="0" u="none" strike="noStrike" cap="none" normalizeH="0" baseline="0" dirty="0">
                <a:ln>
                  <a:noFill/>
                </a:ln>
                <a:solidFill>
                  <a:schemeClr val="tx1"/>
                </a:solidFill>
                <a:effectLst/>
                <a:latin typeface="Arial Narrow" pitchFamily="34" charset="0"/>
              </a:rPr>
              <a:t>().</a:t>
            </a:r>
            <a:r>
              <a:rPr kumimoji="0" lang="en-US" sz="1800" b="1" i="0" u="none" strike="noStrike" cap="none" normalizeH="0" baseline="0" dirty="0" err="1">
                <a:ln>
                  <a:noFill/>
                </a:ln>
                <a:solidFill>
                  <a:schemeClr val="tx1"/>
                </a:solidFill>
                <a:effectLst/>
                <a:latin typeface="Arial Narrow" pitchFamily="34" charset="0"/>
              </a:rPr>
              <a:t>xMax</a:t>
            </a:r>
            <a:r>
              <a:rPr kumimoji="0" lang="en-US" sz="1800" b="1" i="0" u="none" strike="noStrike" cap="none" normalizeH="0" baseline="0" dirty="0">
                <a:ln>
                  <a:noFill/>
                </a:ln>
                <a:solidFill>
                  <a:schemeClr val="tx1"/>
                </a:solidFill>
                <a:effectLst/>
                <a:latin typeface="Arial Narrow" pitchFamily="34" charset="0"/>
              </a:rPr>
              <a:t>()</a:t>
            </a:r>
          </a:p>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inst_y1 = </a:t>
            </a:r>
            <a:r>
              <a:rPr kumimoji="0" lang="en-US" sz="1800" b="1" i="0" u="none" strike="noStrike" cap="none" normalizeH="0" baseline="0" dirty="0" err="1">
                <a:ln>
                  <a:noFill/>
                </a:ln>
                <a:solidFill>
                  <a:schemeClr val="tx1"/>
                </a:solidFill>
                <a:effectLst/>
                <a:latin typeface="Arial Narrow" pitchFamily="34" charset="0"/>
              </a:rPr>
              <a:t>inst.getBBox</a:t>
            </a:r>
            <a:r>
              <a:rPr kumimoji="0" lang="en-US" sz="1800" b="1" i="0" u="none" strike="noStrike" cap="none" normalizeH="0" baseline="0" dirty="0">
                <a:ln>
                  <a:noFill/>
                </a:ln>
                <a:solidFill>
                  <a:schemeClr val="tx1"/>
                </a:solidFill>
                <a:effectLst/>
                <a:latin typeface="Arial Narrow" pitchFamily="34" charset="0"/>
              </a:rPr>
              <a:t>().</a:t>
            </a:r>
            <a:r>
              <a:rPr kumimoji="0" lang="en-US" sz="1800" b="1" i="0" u="none" strike="noStrike" cap="none" normalizeH="0" baseline="0" dirty="0" err="1">
                <a:ln>
                  <a:noFill/>
                </a:ln>
                <a:solidFill>
                  <a:schemeClr val="tx1"/>
                </a:solidFill>
                <a:effectLst/>
                <a:latin typeface="Arial Narrow" pitchFamily="34" charset="0"/>
              </a:rPr>
              <a:t>yMax</a:t>
            </a:r>
            <a:r>
              <a:rPr kumimoji="0" lang="en-US" sz="1800" b="1" i="0" u="none" strike="noStrike" cap="none" normalizeH="0" baseline="0" dirty="0">
                <a:ln>
                  <a:noFill/>
                </a:ln>
                <a:solidFill>
                  <a:schemeClr val="tx1"/>
                </a:solidFill>
                <a:effectLst/>
                <a:latin typeface="Arial Narrow" pitchFamily="34" charset="0"/>
              </a:rPr>
              <a:t>()</a:t>
            </a:r>
          </a:p>
        </p:txBody>
      </p:sp>
      <p:sp>
        <p:nvSpPr>
          <p:cNvPr id="7" name="Rectangle 6">
            <a:extLst>
              <a:ext uri="{FF2B5EF4-FFF2-40B4-BE49-F238E27FC236}">
                <a16:creationId xmlns:a16="http://schemas.microsoft.com/office/drawing/2014/main" id="{CE845745-226A-3754-AF4B-E80DF3EA4100}"/>
              </a:ext>
            </a:extLst>
          </p:cNvPr>
          <p:cNvSpPr/>
          <p:nvPr/>
        </p:nvSpPr>
        <p:spPr bwMode="auto">
          <a:xfrm>
            <a:off x="5562600" y="3957530"/>
            <a:ext cx="3276600" cy="1376470"/>
          </a:xfrm>
          <a:prstGeom prst="rect">
            <a:avLst/>
          </a:prstGeom>
          <a:solidFill>
            <a:schemeClr val="accent1"/>
          </a:solidFill>
          <a:ln w="25400" cap="flat" cmpd="sng" algn="ctr">
            <a:solidFill>
              <a:schemeClr val="tx1"/>
            </a:solidFill>
            <a:prstDash val="sys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Power APIs</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Narrow" pitchFamily="34" charset="0"/>
            </a:endParaRPr>
          </a:p>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tx1"/>
                </a:solidFill>
                <a:effectLst/>
                <a:latin typeface="Arial Narrow" pitchFamily="34" charset="0"/>
              </a:rPr>
              <a:t>timing.staticPower</a:t>
            </a:r>
            <a:r>
              <a:rPr kumimoji="0" lang="en-US" sz="1800" b="1" i="0" u="none" strike="noStrike" cap="none" normalizeH="0" baseline="0" dirty="0">
                <a:ln>
                  <a:noFill/>
                </a:ln>
                <a:solidFill>
                  <a:schemeClr val="tx1"/>
                </a:solidFill>
                <a:effectLst/>
                <a:latin typeface="Arial Narrow" pitchFamily="34" charset="0"/>
              </a:rPr>
              <a:t>(</a:t>
            </a:r>
            <a:r>
              <a:rPr kumimoji="0" lang="en-US" sz="1800" b="1" i="0" u="none" strike="noStrike" cap="none" normalizeH="0" baseline="0" dirty="0" err="1">
                <a:ln>
                  <a:noFill/>
                </a:ln>
                <a:solidFill>
                  <a:schemeClr val="tx1"/>
                </a:solidFill>
                <a:effectLst/>
                <a:latin typeface="Arial Narrow" pitchFamily="34" charset="0"/>
              </a:rPr>
              <a:t>inst</a:t>
            </a:r>
            <a:r>
              <a:rPr kumimoji="0" lang="en-US" sz="1800" b="1" i="0" u="none" strike="noStrike" cap="none" normalizeH="0" baseline="0" dirty="0">
                <a:ln>
                  <a:noFill/>
                </a:ln>
                <a:solidFill>
                  <a:schemeClr val="tx1"/>
                </a:solidFill>
                <a:effectLst/>
                <a:latin typeface="Arial Narrow" pitchFamily="34" charset="0"/>
              </a:rPr>
              <a:t>, corner)</a:t>
            </a:r>
          </a:p>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tx1"/>
                </a:solidFill>
                <a:effectLst/>
                <a:latin typeface="Arial Narrow" pitchFamily="34" charset="0"/>
              </a:rPr>
              <a:t>timing.dynamicPower</a:t>
            </a:r>
            <a:r>
              <a:rPr kumimoji="0" lang="en-US" sz="1800" b="1" i="0" u="none" strike="noStrike" cap="none" normalizeH="0" baseline="0" dirty="0">
                <a:ln>
                  <a:noFill/>
                </a:ln>
                <a:solidFill>
                  <a:schemeClr val="tx1"/>
                </a:solidFill>
                <a:effectLst/>
                <a:latin typeface="Arial Narrow" pitchFamily="34" charset="0"/>
              </a:rPr>
              <a:t>(</a:t>
            </a:r>
            <a:r>
              <a:rPr kumimoji="0" lang="en-US" sz="1800" b="1" i="0" u="none" strike="noStrike" cap="none" normalizeH="0" baseline="0" dirty="0" err="1">
                <a:ln>
                  <a:noFill/>
                </a:ln>
                <a:solidFill>
                  <a:schemeClr val="tx1"/>
                </a:solidFill>
                <a:effectLst/>
                <a:latin typeface="Arial Narrow" pitchFamily="34" charset="0"/>
              </a:rPr>
              <a:t>inst</a:t>
            </a:r>
            <a:r>
              <a:rPr kumimoji="0" lang="en-US" sz="1800" b="1" i="0" u="none" strike="noStrike" cap="none" normalizeH="0" baseline="0" dirty="0">
                <a:ln>
                  <a:noFill/>
                </a:ln>
                <a:solidFill>
                  <a:schemeClr val="tx1"/>
                </a:solidFill>
                <a:effectLst/>
                <a:latin typeface="Arial Narrow" pitchFamily="34" charset="0"/>
              </a:rPr>
              <a:t>, corner)</a:t>
            </a:r>
          </a:p>
          <a:p>
            <a:pPr marL="0" marR="0" indent="0"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Narrow" pitchFamily="34" charset="0"/>
            </a:endParaRPr>
          </a:p>
        </p:txBody>
      </p:sp>
      <p:cxnSp>
        <p:nvCxnSpPr>
          <p:cNvPr id="8" name="Straight Connector 7">
            <a:extLst>
              <a:ext uri="{FF2B5EF4-FFF2-40B4-BE49-F238E27FC236}">
                <a16:creationId xmlns:a16="http://schemas.microsoft.com/office/drawing/2014/main" id="{11A3E2F5-A068-FA2F-1ECF-38F5A4096657}"/>
              </a:ext>
            </a:extLst>
          </p:cNvPr>
          <p:cNvCxnSpPr>
            <a:cxnSpLocks/>
            <a:stCxn id="5" idx="0"/>
          </p:cNvCxnSpPr>
          <p:nvPr/>
        </p:nvCxnSpPr>
        <p:spPr bwMode="auto">
          <a:xfrm flipV="1">
            <a:off x="3543300" y="1828800"/>
            <a:ext cx="2008414" cy="1371600"/>
          </a:xfrm>
          <a:prstGeom prst="line">
            <a:avLst/>
          </a:prstGeom>
          <a:solidFill>
            <a:schemeClr val="accent1"/>
          </a:solidFill>
          <a:ln w="25400" cap="flat" cmpd="sng" algn="ctr">
            <a:solidFill>
              <a:srgbClr val="FF0000"/>
            </a:solidFill>
            <a:prstDash val="sysDash"/>
            <a:round/>
            <a:headEnd type="none" w="med" len="med"/>
            <a:tailEnd type="none" w="med" len="med"/>
          </a:ln>
          <a:effectLst/>
        </p:spPr>
      </p:cxnSp>
      <p:cxnSp>
        <p:nvCxnSpPr>
          <p:cNvPr id="9" name="Straight Connector 8">
            <a:extLst>
              <a:ext uri="{FF2B5EF4-FFF2-40B4-BE49-F238E27FC236}">
                <a16:creationId xmlns:a16="http://schemas.microsoft.com/office/drawing/2014/main" id="{70B6205E-186D-C2E3-4B9C-2A35B8635D0D}"/>
              </a:ext>
            </a:extLst>
          </p:cNvPr>
          <p:cNvCxnSpPr>
            <a:cxnSpLocks/>
            <a:stCxn id="5" idx="6"/>
          </p:cNvCxnSpPr>
          <p:nvPr/>
        </p:nvCxnSpPr>
        <p:spPr bwMode="auto">
          <a:xfrm flipV="1">
            <a:off x="4114800" y="3657600"/>
            <a:ext cx="1447800" cy="114300"/>
          </a:xfrm>
          <a:prstGeom prst="line">
            <a:avLst/>
          </a:prstGeom>
          <a:solidFill>
            <a:schemeClr val="accent1"/>
          </a:solidFill>
          <a:ln w="25400" cap="flat" cmpd="sng" algn="ctr">
            <a:solidFill>
              <a:srgbClr val="FF0000"/>
            </a:solidFill>
            <a:prstDash val="sysDash"/>
            <a:round/>
            <a:headEnd type="none" w="med" len="med"/>
            <a:tailEnd type="none" w="med" len="med"/>
          </a:ln>
          <a:effectLst/>
        </p:spPr>
      </p:cxnSp>
      <p:cxnSp>
        <p:nvCxnSpPr>
          <p:cNvPr id="10" name="Straight Connector 9">
            <a:extLst>
              <a:ext uri="{FF2B5EF4-FFF2-40B4-BE49-F238E27FC236}">
                <a16:creationId xmlns:a16="http://schemas.microsoft.com/office/drawing/2014/main" id="{BDF72355-AB3C-1326-EEE2-9AFE86CA5284}"/>
              </a:ext>
            </a:extLst>
          </p:cNvPr>
          <p:cNvCxnSpPr>
            <a:cxnSpLocks/>
            <a:stCxn id="5" idx="6"/>
          </p:cNvCxnSpPr>
          <p:nvPr/>
        </p:nvCxnSpPr>
        <p:spPr bwMode="auto">
          <a:xfrm>
            <a:off x="4114800" y="3771900"/>
            <a:ext cx="1447800" cy="185630"/>
          </a:xfrm>
          <a:prstGeom prst="line">
            <a:avLst/>
          </a:prstGeom>
          <a:solidFill>
            <a:schemeClr val="accent1"/>
          </a:solidFill>
          <a:ln w="25400" cap="flat" cmpd="sng" algn="ctr">
            <a:solidFill>
              <a:srgbClr val="FF0000"/>
            </a:solidFill>
            <a:prstDash val="sysDash"/>
            <a:round/>
            <a:headEnd type="none" w="med" len="med"/>
            <a:tailEnd type="none" w="med" len="med"/>
          </a:ln>
          <a:effectLst/>
        </p:spPr>
      </p:cxnSp>
      <p:cxnSp>
        <p:nvCxnSpPr>
          <p:cNvPr id="11" name="Straight Connector 10">
            <a:extLst>
              <a:ext uri="{FF2B5EF4-FFF2-40B4-BE49-F238E27FC236}">
                <a16:creationId xmlns:a16="http://schemas.microsoft.com/office/drawing/2014/main" id="{47688574-8665-F466-5F52-26E3AC55103F}"/>
              </a:ext>
            </a:extLst>
          </p:cNvPr>
          <p:cNvCxnSpPr>
            <a:cxnSpLocks/>
            <a:stCxn id="5" idx="4"/>
          </p:cNvCxnSpPr>
          <p:nvPr/>
        </p:nvCxnSpPr>
        <p:spPr bwMode="auto">
          <a:xfrm>
            <a:off x="3543300" y="4343400"/>
            <a:ext cx="2019300" cy="990600"/>
          </a:xfrm>
          <a:prstGeom prst="line">
            <a:avLst/>
          </a:prstGeom>
          <a:solidFill>
            <a:schemeClr val="accent1"/>
          </a:solidFill>
          <a:ln w="25400" cap="flat" cmpd="sng" algn="ctr">
            <a:solidFill>
              <a:srgbClr val="FF0000"/>
            </a:solidFill>
            <a:prstDash val="sysDash"/>
            <a:round/>
            <a:headEnd type="none" w="med" len="med"/>
            <a:tailEnd type="none" w="med" len="med"/>
          </a:ln>
          <a:effectLst/>
        </p:spPr>
      </p:cxnSp>
    </p:spTree>
    <p:extLst>
      <p:ext uri="{BB962C8B-B14F-4D97-AF65-F5344CB8AC3E}">
        <p14:creationId xmlns:p14="http://schemas.microsoft.com/office/powerpoint/2010/main" val="218320773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16B276-2D16-B9BF-96C4-51E96130D02E}"/>
              </a:ext>
            </a:extLst>
          </p:cNvPr>
          <p:cNvSpPr/>
          <p:nvPr/>
        </p:nvSpPr>
        <p:spPr bwMode="auto">
          <a:xfrm>
            <a:off x="4199952" y="3886200"/>
            <a:ext cx="2247900" cy="595312"/>
          </a:xfrm>
          <a:prstGeom prst="rect">
            <a:avLst/>
          </a:prstGeom>
          <a:ln>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Environment</a:t>
            </a:r>
          </a:p>
        </p:txBody>
      </p:sp>
      <p:sp>
        <p:nvSpPr>
          <p:cNvPr id="5" name="Rectangle 4">
            <a:extLst>
              <a:ext uri="{FF2B5EF4-FFF2-40B4-BE49-F238E27FC236}">
                <a16:creationId xmlns:a16="http://schemas.microsoft.com/office/drawing/2014/main" id="{E637576B-7CED-565F-4D55-E339522ED2C0}"/>
              </a:ext>
            </a:extLst>
          </p:cNvPr>
          <p:cNvSpPr/>
          <p:nvPr/>
        </p:nvSpPr>
        <p:spPr bwMode="auto">
          <a:xfrm>
            <a:off x="4733352" y="2376488"/>
            <a:ext cx="1181100" cy="595312"/>
          </a:xfrm>
          <a:prstGeom prst="rect">
            <a:avLst/>
          </a:prstGeom>
          <a:ln>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Agent</a:t>
            </a:r>
          </a:p>
        </p:txBody>
      </p:sp>
      <p:sp>
        <p:nvSpPr>
          <p:cNvPr id="3" name="Title 2">
            <a:extLst>
              <a:ext uri="{FF2B5EF4-FFF2-40B4-BE49-F238E27FC236}">
                <a16:creationId xmlns:a16="http://schemas.microsoft.com/office/drawing/2014/main" id="{BF813515-A5D4-A995-F7AE-A4CE6D0708FA}"/>
              </a:ext>
            </a:extLst>
          </p:cNvPr>
          <p:cNvSpPr>
            <a:spLocks noGrp="1"/>
          </p:cNvSpPr>
          <p:nvPr>
            <p:ph type="title"/>
          </p:nvPr>
        </p:nvSpPr>
        <p:spPr/>
        <p:txBody>
          <a:bodyPr/>
          <a:lstStyle/>
          <a:p>
            <a:r>
              <a:rPr lang="en-US" dirty="0"/>
              <a:t>Use Case 2: RL-based Gate Sizing</a:t>
            </a:r>
          </a:p>
        </p:txBody>
      </p:sp>
      <p:cxnSp>
        <p:nvCxnSpPr>
          <p:cNvPr id="7" name="Connector: Elbow 6">
            <a:extLst>
              <a:ext uri="{FF2B5EF4-FFF2-40B4-BE49-F238E27FC236}">
                <a16:creationId xmlns:a16="http://schemas.microsoft.com/office/drawing/2014/main" id="{7A622D2B-7274-4425-6F00-43761B1EEBF0}"/>
              </a:ext>
            </a:extLst>
          </p:cNvPr>
          <p:cNvCxnSpPr>
            <a:cxnSpLocks/>
            <a:stCxn id="5" idx="3"/>
            <a:endCxn id="4" idx="3"/>
          </p:cNvCxnSpPr>
          <p:nvPr/>
        </p:nvCxnSpPr>
        <p:spPr bwMode="auto">
          <a:xfrm>
            <a:off x="5914452" y="2674144"/>
            <a:ext cx="533400" cy="1509712"/>
          </a:xfrm>
          <a:prstGeom prst="bentConnector3">
            <a:avLst>
              <a:gd name="adj1" fmla="val 130952"/>
            </a:avLst>
          </a:prstGeom>
          <a:solidFill>
            <a:schemeClr val="accent1"/>
          </a:solidFill>
          <a:ln w="25400" cap="flat" cmpd="sng" algn="ctr">
            <a:solidFill>
              <a:schemeClr val="tx1"/>
            </a:solidFill>
            <a:prstDash val="solid"/>
            <a:round/>
            <a:headEnd type="none" w="med" len="med"/>
            <a:tailEnd type="triangle"/>
          </a:ln>
          <a:effectLst/>
        </p:spPr>
      </p:cxnSp>
      <p:cxnSp>
        <p:nvCxnSpPr>
          <p:cNvPr id="9" name="Connector: Elbow 8">
            <a:extLst>
              <a:ext uri="{FF2B5EF4-FFF2-40B4-BE49-F238E27FC236}">
                <a16:creationId xmlns:a16="http://schemas.microsoft.com/office/drawing/2014/main" id="{2F28694B-5225-FCDC-0963-3E168B12ACFE}"/>
              </a:ext>
            </a:extLst>
          </p:cNvPr>
          <p:cNvCxnSpPr>
            <a:cxnSpLocks/>
            <a:stCxn id="23" idx="1"/>
            <a:endCxn id="15" idx="1"/>
          </p:cNvCxnSpPr>
          <p:nvPr/>
        </p:nvCxnSpPr>
        <p:spPr bwMode="auto">
          <a:xfrm rot="10800000" flipH="1">
            <a:off x="4199950" y="2833689"/>
            <a:ext cx="533402" cy="1189301"/>
          </a:xfrm>
          <a:prstGeom prst="bentConnector3">
            <a:avLst>
              <a:gd name="adj1" fmla="val -42857"/>
            </a:avLst>
          </a:prstGeom>
          <a:solidFill>
            <a:schemeClr val="accent1"/>
          </a:solidFill>
          <a:ln w="25400" cap="flat" cmpd="sng" algn="ctr">
            <a:solidFill>
              <a:schemeClr val="tx1"/>
            </a:solidFill>
            <a:prstDash val="solid"/>
            <a:round/>
            <a:headEnd type="none" w="med" len="med"/>
            <a:tailEnd type="triangle"/>
          </a:ln>
          <a:effectLst/>
        </p:spPr>
      </p:cxnSp>
      <p:sp>
        <p:nvSpPr>
          <p:cNvPr id="15" name="Rectangle 14">
            <a:extLst>
              <a:ext uri="{FF2B5EF4-FFF2-40B4-BE49-F238E27FC236}">
                <a16:creationId xmlns:a16="http://schemas.microsoft.com/office/drawing/2014/main" id="{1A60DF9E-D7D3-3225-2B67-5A6631721585}"/>
              </a:ext>
            </a:extLst>
          </p:cNvPr>
          <p:cNvSpPr/>
          <p:nvPr/>
        </p:nvSpPr>
        <p:spPr bwMode="auto">
          <a:xfrm>
            <a:off x="4733352" y="2743200"/>
            <a:ext cx="114300" cy="180976"/>
          </a:xfrm>
          <a:prstGeom prst="rect">
            <a:avLst/>
          </a:prstGeom>
          <a:noFill/>
          <a:ln>
            <a:noFill/>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F288177-1D3D-CDE7-DDCB-0A73DCFEF161}"/>
              </a:ext>
            </a:extLst>
          </p:cNvPr>
          <p:cNvSpPr/>
          <p:nvPr/>
        </p:nvSpPr>
        <p:spPr bwMode="auto">
          <a:xfrm>
            <a:off x="4733352" y="2406650"/>
            <a:ext cx="114300" cy="180976"/>
          </a:xfrm>
          <a:prstGeom prst="rect">
            <a:avLst/>
          </a:prstGeom>
          <a:noFill/>
          <a:ln>
            <a:noFill/>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18" name="Connector: Elbow 17">
            <a:extLst>
              <a:ext uri="{FF2B5EF4-FFF2-40B4-BE49-F238E27FC236}">
                <a16:creationId xmlns:a16="http://schemas.microsoft.com/office/drawing/2014/main" id="{E743F1A6-49B9-9310-C5BC-6E90980ED9BA}"/>
              </a:ext>
            </a:extLst>
          </p:cNvPr>
          <p:cNvCxnSpPr>
            <a:cxnSpLocks/>
            <a:stCxn id="22" idx="1"/>
            <a:endCxn id="16" idx="1"/>
          </p:cNvCxnSpPr>
          <p:nvPr/>
        </p:nvCxnSpPr>
        <p:spPr bwMode="auto">
          <a:xfrm rot="10800000" flipH="1">
            <a:off x="4199950" y="2497139"/>
            <a:ext cx="533402" cy="1862401"/>
          </a:xfrm>
          <a:prstGeom prst="bentConnector3">
            <a:avLst>
              <a:gd name="adj1" fmla="val -88888"/>
            </a:avLst>
          </a:prstGeom>
          <a:solidFill>
            <a:schemeClr val="accent1"/>
          </a:solidFill>
          <a:ln w="25400" cap="flat" cmpd="sng" algn="ctr">
            <a:solidFill>
              <a:schemeClr val="tx1"/>
            </a:solidFill>
            <a:prstDash val="solid"/>
            <a:round/>
            <a:headEnd type="none" w="med" len="med"/>
            <a:tailEnd type="triangle"/>
          </a:ln>
          <a:effectLst/>
        </p:spPr>
      </p:cxnSp>
      <p:sp>
        <p:nvSpPr>
          <p:cNvPr id="22" name="Rectangle 21">
            <a:extLst>
              <a:ext uri="{FF2B5EF4-FFF2-40B4-BE49-F238E27FC236}">
                <a16:creationId xmlns:a16="http://schemas.microsoft.com/office/drawing/2014/main" id="{4F55531D-FACA-341E-301E-CD00828FC5CA}"/>
              </a:ext>
            </a:extLst>
          </p:cNvPr>
          <p:cNvSpPr/>
          <p:nvPr/>
        </p:nvSpPr>
        <p:spPr bwMode="auto">
          <a:xfrm>
            <a:off x="4199950" y="4269051"/>
            <a:ext cx="114300" cy="180976"/>
          </a:xfrm>
          <a:prstGeom prst="rect">
            <a:avLst/>
          </a:prstGeom>
          <a:noFill/>
          <a:ln>
            <a:noFill/>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D98C91E9-EC9E-6C38-5C64-B3559310BE77}"/>
              </a:ext>
            </a:extLst>
          </p:cNvPr>
          <p:cNvSpPr/>
          <p:nvPr/>
        </p:nvSpPr>
        <p:spPr bwMode="auto">
          <a:xfrm>
            <a:off x="4199950" y="3932501"/>
            <a:ext cx="114300" cy="180976"/>
          </a:xfrm>
          <a:prstGeom prst="rect">
            <a:avLst/>
          </a:prstGeom>
          <a:noFill/>
          <a:ln>
            <a:noFill/>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2164A60-5486-1474-9837-F4EB20A3BA5E}"/>
              </a:ext>
            </a:extLst>
          </p:cNvPr>
          <p:cNvSpPr txBox="1"/>
          <p:nvPr/>
        </p:nvSpPr>
        <p:spPr>
          <a:xfrm>
            <a:off x="5753100" y="3197811"/>
            <a:ext cx="754109" cy="338554"/>
          </a:xfrm>
          <a:prstGeom prst="rect">
            <a:avLst/>
          </a:prstGeom>
          <a:noFill/>
          <a:ln>
            <a:solidFill>
              <a:schemeClr val="tx1"/>
            </a:solidFill>
          </a:ln>
        </p:spPr>
        <p:txBody>
          <a:bodyPr wrap="square" rtlCol="0">
            <a:spAutoFit/>
          </a:bodyPr>
          <a:lstStyle/>
          <a:p>
            <a:r>
              <a:rPr lang="en-US" sz="1600" dirty="0">
                <a:latin typeface="Arial" panose="020B0604020202020204" pitchFamily="34" charset="0"/>
                <a:cs typeface="Arial" panose="020B0604020202020204" pitchFamily="34" charset="0"/>
              </a:rPr>
              <a:t>Action</a:t>
            </a:r>
          </a:p>
        </p:txBody>
      </p:sp>
      <p:sp>
        <p:nvSpPr>
          <p:cNvPr id="31" name="TextBox 30">
            <a:extLst>
              <a:ext uri="{FF2B5EF4-FFF2-40B4-BE49-F238E27FC236}">
                <a16:creationId xmlns:a16="http://schemas.microsoft.com/office/drawing/2014/main" id="{DF5EB89B-94B4-A5BD-BC24-B64D2EA343A0}"/>
              </a:ext>
            </a:extLst>
          </p:cNvPr>
          <p:cNvSpPr txBox="1"/>
          <p:nvPr/>
        </p:nvSpPr>
        <p:spPr>
          <a:xfrm>
            <a:off x="4034984" y="3177713"/>
            <a:ext cx="979755" cy="369332"/>
          </a:xfrm>
          <a:prstGeom prst="rect">
            <a:avLst/>
          </a:prstGeom>
          <a:noFill/>
          <a:ln>
            <a:solidFill>
              <a:schemeClr val="tx1"/>
            </a:solidFill>
          </a:ln>
        </p:spPr>
        <p:txBody>
          <a:bodyPr wrap="none" rtlCol="0">
            <a:spAutoFit/>
          </a:bodyPr>
          <a:lstStyle/>
          <a:p>
            <a:r>
              <a:rPr lang="en-US" dirty="0">
                <a:latin typeface="Arial" panose="020B0604020202020204" pitchFamily="34" charset="0"/>
                <a:cs typeface="Arial" panose="020B0604020202020204" pitchFamily="34" charset="0"/>
              </a:rPr>
              <a:t>Reward</a:t>
            </a:r>
          </a:p>
        </p:txBody>
      </p:sp>
      <p:sp>
        <p:nvSpPr>
          <p:cNvPr id="33" name="TextBox 32">
            <a:extLst>
              <a:ext uri="{FF2B5EF4-FFF2-40B4-BE49-F238E27FC236}">
                <a16:creationId xmlns:a16="http://schemas.microsoft.com/office/drawing/2014/main" id="{F0579F75-08AF-F4B8-2309-D1ED4A542F91}"/>
              </a:ext>
            </a:extLst>
          </p:cNvPr>
          <p:cNvSpPr txBox="1"/>
          <p:nvPr/>
        </p:nvSpPr>
        <p:spPr>
          <a:xfrm>
            <a:off x="3821804" y="1901818"/>
            <a:ext cx="723275" cy="369332"/>
          </a:xfrm>
          <a:prstGeom prst="rect">
            <a:avLst/>
          </a:prstGeom>
          <a:noFill/>
          <a:ln>
            <a:solidFill>
              <a:schemeClr val="tx1"/>
            </a:solidFill>
          </a:ln>
        </p:spPr>
        <p:txBody>
          <a:bodyPr wrap="none" rtlCol="0">
            <a:spAutoFit/>
          </a:bodyPr>
          <a:lstStyle/>
          <a:p>
            <a:r>
              <a:rPr lang="en-US" dirty="0">
                <a:latin typeface="Arial" panose="020B0604020202020204" pitchFamily="34" charset="0"/>
                <a:cs typeface="Arial" panose="020B0604020202020204" pitchFamily="34" charset="0"/>
              </a:rPr>
              <a:t>State</a:t>
            </a:r>
          </a:p>
        </p:txBody>
      </p:sp>
      <p:pic>
        <p:nvPicPr>
          <p:cNvPr id="85" name="Picture 84">
            <a:extLst>
              <a:ext uri="{FF2B5EF4-FFF2-40B4-BE49-F238E27FC236}">
                <a16:creationId xmlns:a16="http://schemas.microsoft.com/office/drawing/2014/main" id="{5A67881B-7A9D-0D4A-50CE-852C8733BEDC}"/>
              </a:ext>
            </a:extLst>
          </p:cNvPr>
          <p:cNvPicPr>
            <a:picLocks noChangeAspect="1"/>
          </p:cNvPicPr>
          <p:nvPr/>
        </p:nvPicPr>
        <p:blipFill>
          <a:blip r:embed="rId3"/>
          <a:stretch>
            <a:fillRect/>
          </a:stretch>
        </p:blipFill>
        <p:spPr>
          <a:xfrm>
            <a:off x="5105400" y="883358"/>
            <a:ext cx="3886458" cy="1295486"/>
          </a:xfrm>
          <a:prstGeom prst="rect">
            <a:avLst/>
          </a:prstGeom>
        </p:spPr>
      </p:pic>
      <p:pic>
        <p:nvPicPr>
          <p:cNvPr id="139" name="Picture 138">
            <a:extLst>
              <a:ext uri="{FF2B5EF4-FFF2-40B4-BE49-F238E27FC236}">
                <a16:creationId xmlns:a16="http://schemas.microsoft.com/office/drawing/2014/main" id="{E6A2E0B3-98A8-8CB9-3BAA-D33C4DC1A3A1}"/>
              </a:ext>
            </a:extLst>
          </p:cNvPr>
          <p:cNvPicPr>
            <a:picLocks noChangeAspect="1"/>
          </p:cNvPicPr>
          <p:nvPr/>
        </p:nvPicPr>
        <p:blipFill>
          <a:blip r:embed="rId4"/>
          <a:stretch>
            <a:fillRect/>
          </a:stretch>
        </p:blipFill>
        <p:spPr>
          <a:xfrm>
            <a:off x="5105401" y="4876800"/>
            <a:ext cx="3886458" cy="1294151"/>
          </a:xfrm>
          <a:prstGeom prst="rect">
            <a:avLst/>
          </a:prstGeom>
        </p:spPr>
      </p:pic>
      <p:sp>
        <p:nvSpPr>
          <p:cNvPr id="145" name="Flowchart: Decision 144">
            <a:extLst>
              <a:ext uri="{FF2B5EF4-FFF2-40B4-BE49-F238E27FC236}">
                <a16:creationId xmlns:a16="http://schemas.microsoft.com/office/drawing/2014/main" id="{9F58F427-EC6D-8CE2-7056-B8C34299D8AC}"/>
              </a:ext>
            </a:extLst>
          </p:cNvPr>
          <p:cNvSpPr/>
          <p:nvPr/>
        </p:nvSpPr>
        <p:spPr bwMode="auto">
          <a:xfrm>
            <a:off x="7467600" y="3036332"/>
            <a:ext cx="1447800" cy="697468"/>
          </a:xfrm>
          <a:prstGeom prst="flowChartDecision">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Options</a:t>
            </a:r>
          </a:p>
        </p:txBody>
      </p:sp>
      <p:cxnSp>
        <p:nvCxnSpPr>
          <p:cNvPr id="147" name="Straight Arrow Connector 146">
            <a:extLst>
              <a:ext uri="{FF2B5EF4-FFF2-40B4-BE49-F238E27FC236}">
                <a16:creationId xmlns:a16="http://schemas.microsoft.com/office/drawing/2014/main" id="{803D518E-C581-B97F-5F80-67D3957EBE2F}"/>
              </a:ext>
            </a:extLst>
          </p:cNvPr>
          <p:cNvCxnSpPr>
            <a:cxnSpLocks/>
            <a:stCxn id="30" idx="3"/>
            <a:endCxn id="145" idx="1"/>
          </p:cNvCxnSpPr>
          <p:nvPr/>
        </p:nvCxnSpPr>
        <p:spPr bwMode="auto">
          <a:xfrm>
            <a:off x="6507209" y="3367088"/>
            <a:ext cx="960391" cy="1797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49" name="Connector: Elbow 148">
            <a:extLst>
              <a:ext uri="{FF2B5EF4-FFF2-40B4-BE49-F238E27FC236}">
                <a16:creationId xmlns:a16="http://schemas.microsoft.com/office/drawing/2014/main" id="{1BC5F894-8BF0-68F8-BC56-E35B0172886D}"/>
              </a:ext>
            </a:extLst>
          </p:cNvPr>
          <p:cNvCxnSpPr>
            <a:cxnSpLocks/>
            <a:stCxn id="145" idx="0"/>
            <a:endCxn id="85" idx="2"/>
          </p:cNvCxnSpPr>
          <p:nvPr/>
        </p:nvCxnSpPr>
        <p:spPr bwMode="auto">
          <a:xfrm rot="16200000" flipV="1">
            <a:off x="7191321" y="2036152"/>
            <a:ext cx="857488" cy="1142871"/>
          </a:xfrm>
          <a:prstGeom prst="bentConnector3">
            <a:avLst>
              <a:gd name="adj1" fmla="val 50000"/>
            </a:avLst>
          </a:prstGeom>
          <a:solidFill>
            <a:schemeClr val="accent1"/>
          </a:solidFill>
          <a:ln w="25400" cap="flat" cmpd="sng" algn="ctr">
            <a:solidFill>
              <a:schemeClr val="tx1"/>
            </a:solidFill>
            <a:prstDash val="solid"/>
            <a:round/>
            <a:headEnd type="none" w="med" len="med"/>
            <a:tailEnd type="triangle"/>
          </a:ln>
          <a:effectLst/>
        </p:spPr>
      </p:cxnSp>
      <p:cxnSp>
        <p:nvCxnSpPr>
          <p:cNvPr id="151" name="Connector: Elbow 150">
            <a:extLst>
              <a:ext uri="{FF2B5EF4-FFF2-40B4-BE49-F238E27FC236}">
                <a16:creationId xmlns:a16="http://schemas.microsoft.com/office/drawing/2014/main" id="{66D6AF5C-AC45-C1EF-D135-7413417639D2}"/>
              </a:ext>
            </a:extLst>
          </p:cNvPr>
          <p:cNvCxnSpPr>
            <a:cxnSpLocks/>
            <a:stCxn id="145" idx="2"/>
            <a:endCxn id="139" idx="0"/>
          </p:cNvCxnSpPr>
          <p:nvPr/>
        </p:nvCxnSpPr>
        <p:spPr bwMode="auto">
          <a:xfrm rot="5400000">
            <a:off x="7048565" y="3733865"/>
            <a:ext cx="1143000" cy="1142870"/>
          </a:xfrm>
          <a:prstGeom prst="bentConnector3">
            <a:avLst>
              <a:gd name="adj1" fmla="val 50000"/>
            </a:avLst>
          </a:prstGeom>
          <a:solidFill>
            <a:schemeClr val="accent1"/>
          </a:solid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BA6A153B-08E1-9D4F-9DFE-F0722ECC847E}"/>
              </a:ext>
            </a:extLst>
          </p:cNvPr>
          <p:cNvSpPr txBox="1"/>
          <p:nvPr/>
        </p:nvSpPr>
        <p:spPr>
          <a:xfrm>
            <a:off x="8178800" y="2574132"/>
            <a:ext cx="106952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Increase</a:t>
            </a:r>
          </a:p>
        </p:txBody>
      </p:sp>
      <p:sp>
        <p:nvSpPr>
          <p:cNvPr id="156" name="TextBox 155">
            <a:extLst>
              <a:ext uri="{FF2B5EF4-FFF2-40B4-BE49-F238E27FC236}">
                <a16:creationId xmlns:a16="http://schemas.microsoft.com/office/drawing/2014/main" id="{3654D920-6081-3336-5DC0-FFE87F07E161}"/>
              </a:ext>
            </a:extLst>
          </p:cNvPr>
          <p:cNvSpPr txBox="1"/>
          <p:nvPr/>
        </p:nvSpPr>
        <p:spPr>
          <a:xfrm>
            <a:off x="8110986" y="3802858"/>
            <a:ext cx="117211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Decrease</a:t>
            </a:r>
          </a:p>
        </p:txBody>
      </p:sp>
      <p:cxnSp>
        <p:nvCxnSpPr>
          <p:cNvPr id="252" name="Straight Connector 251">
            <a:extLst>
              <a:ext uri="{FF2B5EF4-FFF2-40B4-BE49-F238E27FC236}">
                <a16:creationId xmlns:a16="http://schemas.microsoft.com/office/drawing/2014/main" id="{A143A3F7-F22D-ACA6-2229-EBC0B4675070}"/>
              </a:ext>
            </a:extLst>
          </p:cNvPr>
          <p:cNvCxnSpPr>
            <a:cxnSpLocks/>
            <a:stCxn id="33" idx="2"/>
          </p:cNvCxnSpPr>
          <p:nvPr/>
        </p:nvCxnSpPr>
        <p:spPr bwMode="auto">
          <a:xfrm flipH="1">
            <a:off x="3352681" y="2271150"/>
            <a:ext cx="830761" cy="397021"/>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54" name="Straight Connector 253">
            <a:extLst>
              <a:ext uri="{FF2B5EF4-FFF2-40B4-BE49-F238E27FC236}">
                <a16:creationId xmlns:a16="http://schemas.microsoft.com/office/drawing/2014/main" id="{F56E19F1-16C3-0F51-9F98-6993CD1DC950}"/>
              </a:ext>
            </a:extLst>
          </p:cNvPr>
          <p:cNvCxnSpPr>
            <a:cxnSpLocks/>
            <a:stCxn id="33" idx="0"/>
          </p:cNvCxnSpPr>
          <p:nvPr/>
        </p:nvCxnSpPr>
        <p:spPr bwMode="auto">
          <a:xfrm flipH="1" flipV="1">
            <a:off x="3341372" y="830262"/>
            <a:ext cx="842070" cy="1071556"/>
          </a:xfrm>
          <a:prstGeom prst="line">
            <a:avLst/>
          </a:prstGeom>
          <a:solidFill>
            <a:schemeClr val="accent1"/>
          </a:solidFill>
          <a:ln w="9525" cap="flat" cmpd="sng" algn="ctr">
            <a:solidFill>
              <a:schemeClr val="tx1"/>
            </a:solidFill>
            <a:prstDash val="sysDot"/>
            <a:round/>
            <a:headEnd type="none" w="med" len="med"/>
            <a:tailEnd type="none" w="med" len="med"/>
          </a:ln>
          <a:effectLst/>
        </p:spPr>
      </p:cxnSp>
      <p:pic>
        <p:nvPicPr>
          <p:cNvPr id="262" name="Picture 261">
            <a:extLst>
              <a:ext uri="{FF2B5EF4-FFF2-40B4-BE49-F238E27FC236}">
                <a16:creationId xmlns:a16="http://schemas.microsoft.com/office/drawing/2014/main" id="{958963E2-1B87-7E67-C8BC-39DB5392AF74}"/>
              </a:ext>
            </a:extLst>
          </p:cNvPr>
          <p:cNvPicPr>
            <a:picLocks noChangeAspect="1"/>
          </p:cNvPicPr>
          <p:nvPr/>
        </p:nvPicPr>
        <p:blipFill>
          <a:blip r:embed="rId5"/>
          <a:stretch>
            <a:fillRect/>
          </a:stretch>
        </p:blipFill>
        <p:spPr>
          <a:xfrm>
            <a:off x="28748" y="811516"/>
            <a:ext cx="3369616" cy="1868978"/>
          </a:xfrm>
          <a:prstGeom prst="rect">
            <a:avLst/>
          </a:prstGeom>
        </p:spPr>
      </p:pic>
      <p:cxnSp>
        <p:nvCxnSpPr>
          <p:cNvPr id="263" name="Connector: Elbow 262">
            <a:extLst>
              <a:ext uri="{FF2B5EF4-FFF2-40B4-BE49-F238E27FC236}">
                <a16:creationId xmlns:a16="http://schemas.microsoft.com/office/drawing/2014/main" id="{80127D7E-5B18-7EC6-0689-CBC09E62312A}"/>
              </a:ext>
            </a:extLst>
          </p:cNvPr>
          <p:cNvCxnSpPr>
            <a:cxnSpLocks/>
          </p:cNvCxnSpPr>
          <p:nvPr/>
        </p:nvCxnSpPr>
        <p:spPr>
          <a:xfrm rot="16200000" flipV="1">
            <a:off x="685802" y="1752599"/>
            <a:ext cx="304800" cy="1"/>
          </a:xfrm>
          <a:prstGeom prst="bentConnector3">
            <a:avLst>
              <a:gd name="adj1" fmla="val 50000"/>
            </a:avLst>
          </a:prstGeom>
          <a:ln w="12700">
            <a:solidFill>
              <a:srgbClr val="FF3300"/>
            </a:solidFill>
            <a:tailEnd type="triangle" w="sm" len="med"/>
          </a:ln>
        </p:spPr>
        <p:style>
          <a:lnRef idx="1">
            <a:schemeClr val="accent1"/>
          </a:lnRef>
          <a:fillRef idx="0">
            <a:schemeClr val="accent1"/>
          </a:fillRef>
          <a:effectRef idx="0">
            <a:schemeClr val="accent1"/>
          </a:effectRef>
          <a:fontRef idx="minor">
            <a:schemeClr val="tx1"/>
          </a:fontRef>
        </p:style>
      </p:cxnSp>
      <p:pic>
        <p:nvPicPr>
          <p:cNvPr id="282" name="Picture 281">
            <a:extLst>
              <a:ext uri="{FF2B5EF4-FFF2-40B4-BE49-F238E27FC236}">
                <a16:creationId xmlns:a16="http://schemas.microsoft.com/office/drawing/2014/main" id="{A48364B4-37EA-560F-CDFD-EE8FFBBC98C2}"/>
              </a:ext>
            </a:extLst>
          </p:cNvPr>
          <p:cNvPicPr>
            <a:picLocks noChangeAspect="1"/>
          </p:cNvPicPr>
          <p:nvPr/>
        </p:nvPicPr>
        <p:blipFill>
          <a:blip r:embed="rId6"/>
          <a:stretch>
            <a:fillRect/>
          </a:stretch>
        </p:blipFill>
        <p:spPr>
          <a:xfrm>
            <a:off x="-15311" y="3070993"/>
            <a:ext cx="3362480" cy="1351472"/>
          </a:xfrm>
          <a:prstGeom prst="rect">
            <a:avLst/>
          </a:prstGeom>
          <a:ln>
            <a:solidFill>
              <a:schemeClr val="tx1"/>
            </a:solidFill>
            <a:prstDash val="sysDot"/>
          </a:ln>
        </p:spPr>
      </p:pic>
      <p:cxnSp>
        <p:nvCxnSpPr>
          <p:cNvPr id="284" name="Straight Connector 283">
            <a:extLst>
              <a:ext uri="{FF2B5EF4-FFF2-40B4-BE49-F238E27FC236}">
                <a16:creationId xmlns:a16="http://schemas.microsoft.com/office/drawing/2014/main" id="{0391430A-0A52-4D6E-848F-0609E4D8BC95}"/>
              </a:ext>
            </a:extLst>
          </p:cNvPr>
          <p:cNvCxnSpPr>
            <a:cxnSpLocks/>
          </p:cNvCxnSpPr>
          <p:nvPr/>
        </p:nvCxnSpPr>
        <p:spPr bwMode="auto">
          <a:xfrm flipH="1" flipV="1">
            <a:off x="3347169" y="3070993"/>
            <a:ext cx="687815" cy="10672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87" name="Straight Connector 286">
            <a:extLst>
              <a:ext uri="{FF2B5EF4-FFF2-40B4-BE49-F238E27FC236}">
                <a16:creationId xmlns:a16="http://schemas.microsoft.com/office/drawing/2014/main" id="{7D5DC584-0084-8944-AD02-BC15BFBAF547}"/>
              </a:ext>
            </a:extLst>
          </p:cNvPr>
          <p:cNvCxnSpPr>
            <a:cxnSpLocks/>
            <a:stCxn id="31" idx="2"/>
          </p:cNvCxnSpPr>
          <p:nvPr/>
        </p:nvCxnSpPr>
        <p:spPr bwMode="auto">
          <a:xfrm flipH="1">
            <a:off x="3358396" y="3547045"/>
            <a:ext cx="1166466" cy="87542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nvGrpSpPr>
          <p:cNvPr id="292" name="Google Shape;2360;p2">
            <a:extLst>
              <a:ext uri="{FF2B5EF4-FFF2-40B4-BE49-F238E27FC236}">
                <a16:creationId xmlns:a16="http://schemas.microsoft.com/office/drawing/2014/main" id="{A40D3696-E4C4-733D-956A-183243B89271}"/>
              </a:ext>
            </a:extLst>
          </p:cNvPr>
          <p:cNvGrpSpPr/>
          <p:nvPr/>
        </p:nvGrpSpPr>
        <p:grpSpPr>
          <a:xfrm>
            <a:off x="1424147" y="4606183"/>
            <a:ext cx="2305535" cy="2169267"/>
            <a:chOff x="7361702" y="1104580"/>
            <a:chExt cx="4685282" cy="4505687"/>
          </a:xfrm>
        </p:grpSpPr>
        <p:pic>
          <p:nvPicPr>
            <p:cNvPr id="293" name="Google Shape;2361;p2">
              <a:extLst>
                <a:ext uri="{FF2B5EF4-FFF2-40B4-BE49-F238E27FC236}">
                  <a16:creationId xmlns:a16="http://schemas.microsoft.com/office/drawing/2014/main" id="{9FFB578E-475F-8E5D-BDD3-F3F6EBC1045F}"/>
                </a:ext>
              </a:extLst>
            </p:cNvPr>
            <p:cNvPicPr preferRelativeResize="0"/>
            <p:nvPr/>
          </p:nvPicPr>
          <p:blipFill rotWithShape="1">
            <a:blip r:embed="rId7">
              <a:alphaModFix/>
            </a:blip>
            <a:srcRect r="14880"/>
            <a:stretch/>
          </p:blipFill>
          <p:spPr>
            <a:xfrm>
              <a:off x="7361702" y="1104580"/>
              <a:ext cx="4685282" cy="4505687"/>
            </a:xfrm>
            <a:prstGeom prst="rect">
              <a:avLst/>
            </a:prstGeom>
            <a:noFill/>
            <a:ln>
              <a:solidFill>
                <a:schemeClr val="tx1"/>
              </a:solidFill>
              <a:prstDash val="sysDot"/>
            </a:ln>
          </p:spPr>
        </p:pic>
        <p:sp>
          <p:nvSpPr>
            <p:cNvPr id="294" name="Google Shape;2362;p2">
              <a:extLst>
                <a:ext uri="{FF2B5EF4-FFF2-40B4-BE49-F238E27FC236}">
                  <a16:creationId xmlns:a16="http://schemas.microsoft.com/office/drawing/2014/main" id="{C442CAAB-EBD8-1EF2-A665-C9A27A8ACD12}"/>
                </a:ext>
              </a:extLst>
            </p:cNvPr>
            <p:cNvSpPr/>
            <p:nvPr/>
          </p:nvSpPr>
          <p:spPr>
            <a:xfrm>
              <a:off x="10723470" y="1490110"/>
              <a:ext cx="1323514" cy="2688023"/>
            </a:xfrm>
            <a:prstGeom prst="rect">
              <a:avLst/>
            </a:prstGeom>
            <a:solidFill>
              <a:schemeClr val="bg1"/>
            </a:solidFill>
            <a:ln w="12700" cap="flat" cmpd="sng">
              <a:noFill/>
              <a:prstDash val="sys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cxnSp>
        <p:nvCxnSpPr>
          <p:cNvPr id="295" name="Straight Connector 294">
            <a:extLst>
              <a:ext uri="{FF2B5EF4-FFF2-40B4-BE49-F238E27FC236}">
                <a16:creationId xmlns:a16="http://schemas.microsoft.com/office/drawing/2014/main" id="{27F8ADC9-3E15-38C2-1E25-C5B24ACF838F}"/>
              </a:ext>
            </a:extLst>
          </p:cNvPr>
          <p:cNvCxnSpPr>
            <a:cxnSpLocks/>
          </p:cNvCxnSpPr>
          <p:nvPr/>
        </p:nvCxnSpPr>
        <p:spPr bwMode="auto">
          <a:xfrm flipH="1">
            <a:off x="1424147" y="4481512"/>
            <a:ext cx="2775802" cy="113826"/>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9" name="Straight Connector 298">
            <a:extLst>
              <a:ext uri="{FF2B5EF4-FFF2-40B4-BE49-F238E27FC236}">
                <a16:creationId xmlns:a16="http://schemas.microsoft.com/office/drawing/2014/main" id="{52038B14-CF05-D873-93C0-019201E34831}"/>
              </a:ext>
            </a:extLst>
          </p:cNvPr>
          <p:cNvCxnSpPr>
            <a:cxnSpLocks/>
            <a:stCxn id="4" idx="2"/>
          </p:cNvCxnSpPr>
          <p:nvPr/>
        </p:nvCxnSpPr>
        <p:spPr bwMode="auto">
          <a:xfrm flipH="1">
            <a:off x="3729682" y="4481512"/>
            <a:ext cx="1594220" cy="2300288"/>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 name="TextBox 1">
            <a:extLst>
              <a:ext uri="{FF2B5EF4-FFF2-40B4-BE49-F238E27FC236}">
                <a16:creationId xmlns:a16="http://schemas.microsoft.com/office/drawing/2014/main" id="{785D707C-5515-1374-ED57-96C3CCF6F899}"/>
              </a:ext>
            </a:extLst>
          </p:cNvPr>
          <p:cNvSpPr txBox="1"/>
          <p:nvPr/>
        </p:nvSpPr>
        <p:spPr>
          <a:xfrm>
            <a:off x="3920663" y="6306411"/>
            <a:ext cx="5327661" cy="338554"/>
          </a:xfrm>
          <a:prstGeom prst="rect">
            <a:avLst/>
          </a:prstGeom>
          <a:noFill/>
        </p:spPr>
        <p:txBody>
          <a:bodyPr wrap="square" rtlCol="0">
            <a:spAutoFit/>
          </a:bodyPr>
          <a:lstStyle/>
          <a:p>
            <a:r>
              <a:rPr lang="en-US" sz="1600" dirty="0">
                <a:solidFill>
                  <a:srgbClr val="FF0000"/>
                </a:solidFill>
              </a:rPr>
              <a:t>W. Jiang (UMN), V. Chhabria, S. </a:t>
            </a:r>
            <a:r>
              <a:rPr lang="en-US" sz="1600" dirty="0" err="1">
                <a:solidFill>
                  <a:srgbClr val="FF0000"/>
                </a:solidFill>
              </a:rPr>
              <a:t>Sapatnekar</a:t>
            </a:r>
            <a:r>
              <a:rPr lang="en-US" sz="1600" dirty="0">
                <a:solidFill>
                  <a:srgbClr val="FF0000"/>
                </a:solidFill>
              </a:rPr>
              <a:t> (UMN), 2023</a:t>
            </a:r>
          </a:p>
        </p:txBody>
      </p:sp>
    </p:spTree>
    <p:extLst>
      <p:ext uri="{BB962C8B-B14F-4D97-AF65-F5344CB8AC3E}">
        <p14:creationId xmlns:p14="http://schemas.microsoft.com/office/powerpoint/2010/main" val="2461829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p:bldP spid="16" grpId="0"/>
      <p:bldP spid="22" grpId="0"/>
      <p:bldP spid="23" grpId="0"/>
      <p:bldP spid="30" grpId="0" animBg="1"/>
      <p:bldP spid="31" grpId="0" animBg="1"/>
      <p:bldP spid="33" grpId="0" animBg="1"/>
      <p:bldP spid="145" grpId="0" animBg="1"/>
      <p:bldP spid="155" grpId="0"/>
      <p:bldP spid="15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16B276-2D16-B9BF-96C4-51E96130D02E}"/>
              </a:ext>
            </a:extLst>
          </p:cNvPr>
          <p:cNvSpPr/>
          <p:nvPr/>
        </p:nvSpPr>
        <p:spPr bwMode="auto">
          <a:xfrm>
            <a:off x="4199952" y="3886200"/>
            <a:ext cx="2247900" cy="595312"/>
          </a:xfrm>
          <a:prstGeom prst="rect">
            <a:avLst/>
          </a:prstGeom>
          <a:ln>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Environment</a:t>
            </a:r>
          </a:p>
        </p:txBody>
      </p:sp>
      <p:sp>
        <p:nvSpPr>
          <p:cNvPr id="5" name="Rectangle 4">
            <a:extLst>
              <a:ext uri="{FF2B5EF4-FFF2-40B4-BE49-F238E27FC236}">
                <a16:creationId xmlns:a16="http://schemas.microsoft.com/office/drawing/2014/main" id="{E637576B-7CED-565F-4D55-E339522ED2C0}"/>
              </a:ext>
            </a:extLst>
          </p:cNvPr>
          <p:cNvSpPr/>
          <p:nvPr/>
        </p:nvSpPr>
        <p:spPr bwMode="auto">
          <a:xfrm>
            <a:off x="4733352" y="2376488"/>
            <a:ext cx="1181100" cy="595312"/>
          </a:xfrm>
          <a:prstGeom prst="rect">
            <a:avLst/>
          </a:prstGeom>
          <a:ln>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Agent</a:t>
            </a:r>
          </a:p>
        </p:txBody>
      </p:sp>
      <p:cxnSp>
        <p:nvCxnSpPr>
          <p:cNvPr id="7" name="Connector: Elbow 6">
            <a:extLst>
              <a:ext uri="{FF2B5EF4-FFF2-40B4-BE49-F238E27FC236}">
                <a16:creationId xmlns:a16="http://schemas.microsoft.com/office/drawing/2014/main" id="{7A622D2B-7274-4425-6F00-43761B1EEBF0}"/>
              </a:ext>
            </a:extLst>
          </p:cNvPr>
          <p:cNvCxnSpPr>
            <a:cxnSpLocks/>
            <a:stCxn id="5" idx="3"/>
            <a:endCxn id="4" idx="3"/>
          </p:cNvCxnSpPr>
          <p:nvPr/>
        </p:nvCxnSpPr>
        <p:spPr bwMode="auto">
          <a:xfrm>
            <a:off x="5914452" y="2674144"/>
            <a:ext cx="533400" cy="1509712"/>
          </a:xfrm>
          <a:prstGeom prst="bentConnector3">
            <a:avLst>
              <a:gd name="adj1" fmla="val 130952"/>
            </a:avLst>
          </a:prstGeom>
          <a:solidFill>
            <a:schemeClr val="accent1"/>
          </a:solidFill>
          <a:ln w="25400" cap="flat" cmpd="sng" algn="ctr">
            <a:solidFill>
              <a:schemeClr val="tx1"/>
            </a:solidFill>
            <a:prstDash val="solid"/>
            <a:round/>
            <a:headEnd type="none" w="med" len="med"/>
            <a:tailEnd type="triangle"/>
          </a:ln>
          <a:effectLst/>
        </p:spPr>
      </p:cxnSp>
      <p:cxnSp>
        <p:nvCxnSpPr>
          <p:cNvPr id="9" name="Connector: Elbow 8">
            <a:extLst>
              <a:ext uri="{FF2B5EF4-FFF2-40B4-BE49-F238E27FC236}">
                <a16:creationId xmlns:a16="http://schemas.microsoft.com/office/drawing/2014/main" id="{2F28694B-5225-FCDC-0963-3E168B12ACFE}"/>
              </a:ext>
            </a:extLst>
          </p:cNvPr>
          <p:cNvCxnSpPr>
            <a:cxnSpLocks/>
            <a:stCxn id="23" idx="1"/>
            <a:endCxn id="15" idx="1"/>
          </p:cNvCxnSpPr>
          <p:nvPr/>
        </p:nvCxnSpPr>
        <p:spPr bwMode="auto">
          <a:xfrm rot="10800000" flipH="1">
            <a:off x="4199950" y="2833689"/>
            <a:ext cx="533402" cy="1189301"/>
          </a:xfrm>
          <a:prstGeom prst="bentConnector3">
            <a:avLst>
              <a:gd name="adj1" fmla="val -42857"/>
            </a:avLst>
          </a:prstGeom>
          <a:solidFill>
            <a:schemeClr val="accent1"/>
          </a:solidFill>
          <a:ln w="25400" cap="flat" cmpd="sng" algn="ctr">
            <a:solidFill>
              <a:schemeClr val="tx1"/>
            </a:solidFill>
            <a:prstDash val="solid"/>
            <a:round/>
            <a:headEnd type="none" w="med" len="med"/>
            <a:tailEnd type="triangle"/>
          </a:ln>
          <a:effectLst/>
        </p:spPr>
      </p:cxnSp>
      <p:sp>
        <p:nvSpPr>
          <p:cNvPr id="15" name="Rectangle 14">
            <a:extLst>
              <a:ext uri="{FF2B5EF4-FFF2-40B4-BE49-F238E27FC236}">
                <a16:creationId xmlns:a16="http://schemas.microsoft.com/office/drawing/2014/main" id="{1A60DF9E-D7D3-3225-2B67-5A6631721585}"/>
              </a:ext>
            </a:extLst>
          </p:cNvPr>
          <p:cNvSpPr/>
          <p:nvPr/>
        </p:nvSpPr>
        <p:spPr bwMode="auto">
          <a:xfrm>
            <a:off x="4733352" y="2743200"/>
            <a:ext cx="114300" cy="180976"/>
          </a:xfrm>
          <a:prstGeom prst="rect">
            <a:avLst/>
          </a:prstGeom>
          <a:noFill/>
          <a:ln>
            <a:noFill/>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F288177-1D3D-CDE7-DDCB-0A73DCFEF161}"/>
              </a:ext>
            </a:extLst>
          </p:cNvPr>
          <p:cNvSpPr/>
          <p:nvPr/>
        </p:nvSpPr>
        <p:spPr bwMode="auto">
          <a:xfrm>
            <a:off x="4733352" y="2406650"/>
            <a:ext cx="114300" cy="180976"/>
          </a:xfrm>
          <a:prstGeom prst="rect">
            <a:avLst/>
          </a:prstGeom>
          <a:noFill/>
          <a:ln>
            <a:noFill/>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18" name="Connector: Elbow 17">
            <a:extLst>
              <a:ext uri="{FF2B5EF4-FFF2-40B4-BE49-F238E27FC236}">
                <a16:creationId xmlns:a16="http://schemas.microsoft.com/office/drawing/2014/main" id="{E743F1A6-49B9-9310-C5BC-6E90980ED9BA}"/>
              </a:ext>
            </a:extLst>
          </p:cNvPr>
          <p:cNvCxnSpPr>
            <a:cxnSpLocks/>
            <a:stCxn id="22" idx="1"/>
            <a:endCxn id="16" idx="1"/>
          </p:cNvCxnSpPr>
          <p:nvPr/>
        </p:nvCxnSpPr>
        <p:spPr bwMode="auto">
          <a:xfrm rot="10800000" flipH="1">
            <a:off x="4199950" y="2497139"/>
            <a:ext cx="533402" cy="1862401"/>
          </a:xfrm>
          <a:prstGeom prst="bentConnector3">
            <a:avLst>
              <a:gd name="adj1" fmla="val -88888"/>
            </a:avLst>
          </a:prstGeom>
          <a:solidFill>
            <a:schemeClr val="accent1"/>
          </a:solidFill>
          <a:ln w="25400" cap="flat" cmpd="sng" algn="ctr">
            <a:solidFill>
              <a:schemeClr val="tx1"/>
            </a:solidFill>
            <a:prstDash val="solid"/>
            <a:round/>
            <a:headEnd type="none" w="med" len="med"/>
            <a:tailEnd type="triangle"/>
          </a:ln>
          <a:effectLst/>
        </p:spPr>
      </p:cxnSp>
      <p:sp>
        <p:nvSpPr>
          <p:cNvPr id="22" name="Rectangle 21">
            <a:extLst>
              <a:ext uri="{FF2B5EF4-FFF2-40B4-BE49-F238E27FC236}">
                <a16:creationId xmlns:a16="http://schemas.microsoft.com/office/drawing/2014/main" id="{4F55531D-FACA-341E-301E-CD00828FC5CA}"/>
              </a:ext>
            </a:extLst>
          </p:cNvPr>
          <p:cNvSpPr/>
          <p:nvPr/>
        </p:nvSpPr>
        <p:spPr bwMode="auto">
          <a:xfrm>
            <a:off x="4199950" y="4269051"/>
            <a:ext cx="114300" cy="180976"/>
          </a:xfrm>
          <a:prstGeom prst="rect">
            <a:avLst/>
          </a:prstGeom>
          <a:noFill/>
          <a:ln>
            <a:noFill/>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D98C91E9-EC9E-6C38-5C64-B3559310BE77}"/>
              </a:ext>
            </a:extLst>
          </p:cNvPr>
          <p:cNvSpPr/>
          <p:nvPr/>
        </p:nvSpPr>
        <p:spPr bwMode="auto">
          <a:xfrm>
            <a:off x="4199950" y="3932501"/>
            <a:ext cx="114300" cy="180976"/>
          </a:xfrm>
          <a:prstGeom prst="rect">
            <a:avLst/>
          </a:prstGeom>
          <a:noFill/>
          <a:ln>
            <a:noFill/>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2164A60-5486-1474-9837-F4EB20A3BA5E}"/>
              </a:ext>
            </a:extLst>
          </p:cNvPr>
          <p:cNvSpPr txBox="1"/>
          <p:nvPr/>
        </p:nvSpPr>
        <p:spPr>
          <a:xfrm>
            <a:off x="5753100" y="3197811"/>
            <a:ext cx="754109" cy="338554"/>
          </a:xfrm>
          <a:prstGeom prst="rect">
            <a:avLst/>
          </a:prstGeom>
          <a:noFill/>
          <a:ln>
            <a:solidFill>
              <a:schemeClr val="tx1"/>
            </a:solidFill>
          </a:ln>
        </p:spPr>
        <p:txBody>
          <a:bodyPr wrap="square" rtlCol="0">
            <a:spAutoFit/>
          </a:bodyPr>
          <a:lstStyle/>
          <a:p>
            <a:r>
              <a:rPr lang="en-US" sz="1600" dirty="0">
                <a:latin typeface="Arial" panose="020B0604020202020204" pitchFamily="34" charset="0"/>
                <a:cs typeface="Arial" panose="020B0604020202020204" pitchFamily="34" charset="0"/>
              </a:rPr>
              <a:t>Action</a:t>
            </a:r>
          </a:p>
        </p:txBody>
      </p:sp>
      <p:sp>
        <p:nvSpPr>
          <p:cNvPr id="31" name="TextBox 30">
            <a:extLst>
              <a:ext uri="{FF2B5EF4-FFF2-40B4-BE49-F238E27FC236}">
                <a16:creationId xmlns:a16="http://schemas.microsoft.com/office/drawing/2014/main" id="{DF5EB89B-94B4-A5BD-BC24-B64D2EA343A0}"/>
              </a:ext>
            </a:extLst>
          </p:cNvPr>
          <p:cNvSpPr txBox="1"/>
          <p:nvPr/>
        </p:nvSpPr>
        <p:spPr>
          <a:xfrm>
            <a:off x="4034984" y="3177713"/>
            <a:ext cx="979755" cy="369332"/>
          </a:xfrm>
          <a:prstGeom prst="rect">
            <a:avLst/>
          </a:prstGeom>
          <a:noFill/>
          <a:ln>
            <a:solidFill>
              <a:schemeClr val="tx1"/>
            </a:solidFill>
          </a:ln>
        </p:spPr>
        <p:txBody>
          <a:bodyPr wrap="none" rtlCol="0">
            <a:spAutoFit/>
          </a:bodyPr>
          <a:lstStyle/>
          <a:p>
            <a:r>
              <a:rPr lang="en-US" dirty="0">
                <a:latin typeface="Arial" panose="020B0604020202020204" pitchFamily="34" charset="0"/>
                <a:cs typeface="Arial" panose="020B0604020202020204" pitchFamily="34" charset="0"/>
              </a:rPr>
              <a:t>Reward</a:t>
            </a:r>
          </a:p>
        </p:txBody>
      </p:sp>
      <p:sp>
        <p:nvSpPr>
          <p:cNvPr id="33" name="TextBox 32">
            <a:extLst>
              <a:ext uri="{FF2B5EF4-FFF2-40B4-BE49-F238E27FC236}">
                <a16:creationId xmlns:a16="http://schemas.microsoft.com/office/drawing/2014/main" id="{F0579F75-08AF-F4B8-2309-D1ED4A542F91}"/>
              </a:ext>
            </a:extLst>
          </p:cNvPr>
          <p:cNvSpPr txBox="1"/>
          <p:nvPr/>
        </p:nvSpPr>
        <p:spPr>
          <a:xfrm>
            <a:off x="3821804" y="1901818"/>
            <a:ext cx="723275" cy="369332"/>
          </a:xfrm>
          <a:prstGeom prst="rect">
            <a:avLst/>
          </a:prstGeom>
          <a:noFill/>
          <a:ln>
            <a:solidFill>
              <a:schemeClr val="tx1"/>
            </a:solidFill>
          </a:ln>
        </p:spPr>
        <p:txBody>
          <a:bodyPr wrap="none" rtlCol="0">
            <a:spAutoFit/>
          </a:bodyPr>
          <a:lstStyle/>
          <a:p>
            <a:r>
              <a:rPr lang="en-US" dirty="0">
                <a:latin typeface="Arial" panose="020B0604020202020204" pitchFamily="34" charset="0"/>
                <a:cs typeface="Arial" panose="020B0604020202020204" pitchFamily="34" charset="0"/>
              </a:rPr>
              <a:t>State</a:t>
            </a:r>
          </a:p>
        </p:txBody>
      </p:sp>
      <p:pic>
        <p:nvPicPr>
          <p:cNvPr id="85" name="Picture 84">
            <a:extLst>
              <a:ext uri="{FF2B5EF4-FFF2-40B4-BE49-F238E27FC236}">
                <a16:creationId xmlns:a16="http://schemas.microsoft.com/office/drawing/2014/main" id="{5A67881B-7A9D-0D4A-50CE-852C8733BEDC}"/>
              </a:ext>
            </a:extLst>
          </p:cNvPr>
          <p:cNvPicPr>
            <a:picLocks noChangeAspect="1"/>
          </p:cNvPicPr>
          <p:nvPr/>
        </p:nvPicPr>
        <p:blipFill>
          <a:blip r:embed="rId3"/>
          <a:stretch>
            <a:fillRect/>
          </a:stretch>
        </p:blipFill>
        <p:spPr>
          <a:xfrm>
            <a:off x="5105400" y="883358"/>
            <a:ext cx="3886458" cy="1295486"/>
          </a:xfrm>
          <a:prstGeom prst="rect">
            <a:avLst/>
          </a:prstGeom>
        </p:spPr>
      </p:pic>
      <p:pic>
        <p:nvPicPr>
          <p:cNvPr id="139" name="Picture 138">
            <a:extLst>
              <a:ext uri="{FF2B5EF4-FFF2-40B4-BE49-F238E27FC236}">
                <a16:creationId xmlns:a16="http://schemas.microsoft.com/office/drawing/2014/main" id="{E6A2E0B3-98A8-8CB9-3BAA-D33C4DC1A3A1}"/>
              </a:ext>
            </a:extLst>
          </p:cNvPr>
          <p:cNvPicPr>
            <a:picLocks noChangeAspect="1"/>
          </p:cNvPicPr>
          <p:nvPr/>
        </p:nvPicPr>
        <p:blipFill>
          <a:blip r:embed="rId4"/>
          <a:stretch>
            <a:fillRect/>
          </a:stretch>
        </p:blipFill>
        <p:spPr>
          <a:xfrm>
            <a:off x="5105401" y="4876800"/>
            <a:ext cx="3886458" cy="1294151"/>
          </a:xfrm>
          <a:prstGeom prst="rect">
            <a:avLst/>
          </a:prstGeom>
        </p:spPr>
      </p:pic>
      <p:sp>
        <p:nvSpPr>
          <p:cNvPr id="145" name="Flowchart: Decision 144">
            <a:extLst>
              <a:ext uri="{FF2B5EF4-FFF2-40B4-BE49-F238E27FC236}">
                <a16:creationId xmlns:a16="http://schemas.microsoft.com/office/drawing/2014/main" id="{9F58F427-EC6D-8CE2-7056-B8C34299D8AC}"/>
              </a:ext>
            </a:extLst>
          </p:cNvPr>
          <p:cNvSpPr/>
          <p:nvPr/>
        </p:nvSpPr>
        <p:spPr bwMode="auto">
          <a:xfrm>
            <a:off x="7467600" y="3036332"/>
            <a:ext cx="1447800" cy="697468"/>
          </a:xfrm>
          <a:prstGeom prst="flowChartDecision">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Options</a:t>
            </a:r>
          </a:p>
        </p:txBody>
      </p:sp>
      <p:cxnSp>
        <p:nvCxnSpPr>
          <p:cNvPr id="147" name="Straight Arrow Connector 146">
            <a:extLst>
              <a:ext uri="{FF2B5EF4-FFF2-40B4-BE49-F238E27FC236}">
                <a16:creationId xmlns:a16="http://schemas.microsoft.com/office/drawing/2014/main" id="{803D518E-C581-B97F-5F80-67D3957EBE2F}"/>
              </a:ext>
            </a:extLst>
          </p:cNvPr>
          <p:cNvCxnSpPr>
            <a:cxnSpLocks/>
            <a:stCxn id="30" idx="3"/>
            <a:endCxn id="145" idx="1"/>
          </p:cNvCxnSpPr>
          <p:nvPr/>
        </p:nvCxnSpPr>
        <p:spPr bwMode="auto">
          <a:xfrm>
            <a:off x="6507209" y="3367088"/>
            <a:ext cx="960391" cy="1797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49" name="Connector: Elbow 148">
            <a:extLst>
              <a:ext uri="{FF2B5EF4-FFF2-40B4-BE49-F238E27FC236}">
                <a16:creationId xmlns:a16="http://schemas.microsoft.com/office/drawing/2014/main" id="{1BC5F894-8BF0-68F8-BC56-E35B0172886D}"/>
              </a:ext>
            </a:extLst>
          </p:cNvPr>
          <p:cNvCxnSpPr>
            <a:cxnSpLocks/>
            <a:stCxn id="145" idx="0"/>
            <a:endCxn id="85" idx="2"/>
          </p:cNvCxnSpPr>
          <p:nvPr/>
        </p:nvCxnSpPr>
        <p:spPr bwMode="auto">
          <a:xfrm rot="16200000" flipV="1">
            <a:off x="7191321" y="2036152"/>
            <a:ext cx="857488" cy="1142871"/>
          </a:xfrm>
          <a:prstGeom prst="bentConnector3">
            <a:avLst>
              <a:gd name="adj1" fmla="val 50000"/>
            </a:avLst>
          </a:prstGeom>
          <a:solidFill>
            <a:schemeClr val="accent1"/>
          </a:solidFill>
          <a:ln w="25400" cap="flat" cmpd="sng" algn="ctr">
            <a:solidFill>
              <a:schemeClr val="tx1"/>
            </a:solidFill>
            <a:prstDash val="solid"/>
            <a:round/>
            <a:headEnd type="none" w="med" len="med"/>
            <a:tailEnd type="triangle"/>
          </a:ln>
          <a:effectLst/>
        </p:spPr>
      </p:cxnSp>
      <p:cxnSp>
        <p:nvCxnSpPr>
          <p:cNvPr id="151" name="Connector: Elbow 150">
            <a:extLst>
              <a:ext uri="{FF2B5EF4-FFF2-40B4-BE49-F238E27FC236}">
                <a16:creationId xmlns:a16="http://schemas.microsoft.com/office/drawing/2014/main" id="{66D6AF5C-AC45-C1EF-D135-7413417639D2}"/>
              </a:ext>
            </a:extLst>
          </p:cNvPr>
          <p:cNvCxnSpPr>
            <a:cxnSpLocks/>
            <a:stCxn id="145" idx="2"/>
            <a:endCxn id="139" idx="0"/>
          </p:cNvCxnSpPr>
          <p:nvPr/>
        </p:nvCxnSpPr>
        <p:spPr bwMode="auto">
          <a:xfrm rot="5400000">
            <a:off x="7048565" y="3733865"/>
            <a:ext cx="1143000" cy="1142870"/>
          </a:xfrm>
          <a:prstGeom prst="bentConnector3">
            <a:avLst>
              <a:gd name="adj1" fmla="val 50000"/>
            </a:avLst>
          </a:prstGeom>
          <a:solidFill>
            <a:schemeClr val="accent1"/>
          </a:solid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BA6A153B-08E1-9D4F-9DFE-F0722ECC847E}"/>
              </a:ext>
            </a:extLst>
          </p:cNvPr>
          <p:cNvSpPr txBox="1"/>
          <p:nvPr/>
        </p:nvSpPr>
        <p:spPr>
          <a:xfrm>
            <a:off x="8178800" y="2574132"/>
            <a:ext cx="106952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Increase</a:t>
            </a:r>
          </a:p>
        </p:txBody>
      </p:sp>
      <p:sp>
        <p:nvSpPr>
          <p:cNvPr id="156" name="TextBox 155">
            <a:extLst>
              <a:ext uri="{FF2B5EF4-FFF2-40B4-BE49-F238E27FC236}">
                <a16:creationId xmlns:a16="http://schemas.microsoft.com/office/drawing/2014/main" id="{3654D920-6081-3336-5DC0-FFE87F07E161}"/>
              </a:ext>
            </a:extLst>
          </p:cNvPr>
          <p:cNvSpPr txBox="1"/>
          <p:nvPr/>
        </p:nvSpPr>
        <p:spPr>
          <a:xfrm>
            <a:off x="8110986" y="3802858"/>
            <a:ext cx="117211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Decrease</a:t>
            </a:r>
          </a:p>
        </p:txBody>
      </p:sp>
      <p:cxnSp>
        <p:nvCxnSpPr>
          <p:cNvPr id="252" name="Straight Connector 251">
            <a:extLst>
              <a:ext uri="{FF2B5EF4-FFF2-40B4-BE49-F238E27FC236}">
                <a16:creationId xmlns:a16="http://schemas.microsoft.com/office/drawing/2014/main" id="{A143A3F7-F22D-ACA6-2229-EBC0B4675070}"/>
              </a:ext>
            </a:extLst>
          </p:cNvPr>
          <p:cNvCxnSpPr>
            <a:cxnSpLocks/>
            <a:stCxn id="33" idx="2"/>
          </p:cNvCxnSpPr>
          <p:nvPr/>
        </p:nvCxnSpPr>
        <p:spPr bwMode="auto">
          <a:xfrm flipH="1">
            <a:off x="3352681" y="2271150"/>
            <a:ext cx="830761" cy="397021"/>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54" name="Straight Connector 253">
            <a:extLst>
              <a:ext uri="{FF2B5EF4-FFF2-40B4-BE49-F238E27FC236}">
                <a16:creationId xmlns:a16="http://schemas.microsoft.com/office/drawing/2014/main" id="{F56E19F1-16C3-0F51-9F98-6993CD1DC950}"/>
              </a:ext>
            </a:extLst>
          </p:cNvPr>
          <p:cNvCxnSpPr>
            <a:cxnSpLocks/>
            <a:stCxn id="33" idx="0"/>
          </p:cNvCxnSpPr>
          <p:nvPr/>
        </p:nvCxnSpPr>
        <p:spPr bwMode="auto">
          <a:xfrm flipH="1" flipV="1">
            <a:off x="3341372" y="830262"/>
            <a:ext cx="842070" cy="1071556"/>
          </a:xfrm>
          <a:prstGeom prst="line">
            <a:avLst/>
          </a:prstGeom>
          <a:solidFill>
            <a:schemeClr val="accent1"/>
          </a:solidFill>
          <a:ln w="9525" cap="flat" cmpd="sng" algn="ctr">
            <a:solidFill>
              <a:schemeClr val="tx1"/>
            </a:solidFill>
            <a:prstDash val="sysDot"/>
            <a:round/>
            <a:headEnd type="none" w="med" len="med"/>
            <a:tailEnd type="none" w="med" len="med"/>
          </a:ln>
          <a:effectLst/>
        </p:spPr>
      </p:cxnSp>
      <p:pic>
        <p:nvPicPr>
          <p:cNvPr id="262" name="Picture 261">
            <a:extLst>
              <a:ext uri="{FF2B5EF4-FFF2-40B4-BE49-F238E27FC236}">
                <a16:creationId xmlns:a16="http://schemas.microsoft.com/office/drawing/2014/main" id="{958963E2-1B87-7E67-C8BC-39DB5392AF74}"/>
              </a:ext>
            </a:extLst>
          </p:cNvPr>
          <p:cNvPicPr>
            <a:picLocks noChangeAspect="1"/>
          </p:cNvPicPr>
          <p:nvPr/>
        </p:nvPicPr>
        <p:blipFill>
          <a:blip r:embed="rId5"/>
          <a:stretch>
            <a:fillRect/>
          </a:stretch>
        </p:blipFill>
        <p:spPr>
          <a:xfrm>
            <a:off x="28748" y="811516"/>
            <a:ext cx="3369616" cy="1868978"/>
          </a:xfrm>
          <a:prstGeom prst="rect">
            <a:avLst/>
          </a:prstGeom>
        </p:spPr>
      </p:pic>
      <p:cxnSp>
        <p:nvCxnSpPr>
          <p:cNvPr id="263" name="Connector: Elbow 262">
            <a:extLst>
              <a:ext uri="{FF2B5EF4-FFF2-40B4-BE49-F238E27FC236}">
                <a16:creationId xmlns:a16="http://schemas.microsoft.com/office/drawing/2014/main" id="{80127D7E-5B18-7EC6-0689-CBC09E62312A}"/>
              </a:ext>
            </a:extLst>
          </p:cNvPr>
          <p:cNvCxnSpPr>
            <a:cxnSpLocks/>
          </p:cNvCxnSpPr>
          <p:nvPr/>
        </p:nvCxnSpPr>
        <p:spPr>
          <a:xfrm rot="16200000" flipV="1">
            <a:off x="685802" y="1752599"/>
            <a:ext cx="304800" cy="1"/>
          </a:xfrm>
          <a:prstGeom prst="bentConnector3">
            <a:avLst>
              <a:gd name="adj1" fmla="val 50000"/>
            </a:avLst>
          </a:prstGeom>
          <a:ln w="12700">
            <a:solidFill>
              <a:srgbClr val="FF3300"/>
            </a:solidFill>
            <a:tailEnd type="triangle" w="sm" len="med"/>
          </a:ln>
        </p:spPr>
        <p:style>
          <a:lnRef idx="1">
            <a:schemeClr val="accent1"/>
          </a:lnRef>
          <a:fillRef idx="0">
            <a:schemeClr val="accent1"/>
          </a:fillRef>
          <a:effectRef idx="0">
            <a:schemeClr val="accent1"/>
          </a:effectRef>
          <a:fontRef idx="minor">
            <a:schemeClr val="tx1"/>
          </a:fontRef>
        </p:style>
      </p:cxnSp>
      <p:pic>
        <p:nvPicPr>
          <p:cNvPr id="282" name="Picture 281">
            <a:extLst>
              <a:ext uri="{FF2B5EF4-FFF2-40B4-BE49-F238E27FC236}">
                <a16:creationId xmlns:a16="http://schemas.microsoft.com/office/drawing/2014/main" id="{A48364B4-37EA-560F-CDFD-EE8FFBBC98C2}"/>
              </a:ext>
            </a:extLst>
          </p:cNvPr>
          <p:cNvPicPr>
            <a:picLocks noChangeAspect="1"/>
          </p:cNvPicPr>
          <p:nvPr/>
        </p:nvPicPr>
        <p:blipFill>
          <a:blip r:embed="rId6"/>
          <a:stretch>
            <a:fillRect/>
          </a:stretch>
        </p:blipFill>
        <p:spPr>
          <a:xfrm>
            <a:off x="-15311" y="3070993"/>
            <a:ext cx="3362480" cy="1351472"/>
          </a:xfrm>
          <a:prstGeom prst="rect">
            <a:avLst/>
          </a:prstGeom>
          <a:ln>
            <a:solidFill>
              <a:schemeClr val="tx1"/>
            </a:solidFill>
            <a:prstDash val="sysDot"/>
          </a:ln>
        </p:spPr>
      </p:pic>
      <p:cxnSp>
        <p:nvCxnSpPr>
          <p:cNvPr id="284" name="Straight Connector 283">
            <a:extLst>
              <a:ext uri="{FF2B5EF4-FFF2-40B4-BE49-F238E27FC236}">
                <a16:creationId xmlns:a16="http://schemas.microsoft.com/office/drawing/2014/main" id="{0391430A-0A52-4D6E-848F-0609E4D8BC95}"/>
              </a:ext>
            </a:extLst>
          </p:cNvPr>
          <p:cNvCxnSpPr>
            <a:cxnSpLocks/>
          </p:cNvCxnSpPr>
          <p:nvPr/>
        </p:nvCxnSpPr>
        <p:spPr bwMode="auto">
          <a:xfrm flipH="1" flipV="1">
            <a:off x="3347169" y="3070993"/>
            <a:ext cx="687815" cy="10672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87" name="Straight Connector 286">
            <a:extLst>
              <a:ext uri="{FF2B5EF4-FFF2-40B4-BE49-F238E27FC236}">
                <a16:creationId xmlns:a16="http://schemas.microsoft.com/office/drawing/2014/main" id="{7D5DC584-0084-8944-AD02-BC15BFBAF547}"/>
              </a:ext>
            </a:extLst>
          </p:cNvPr>
          <p:cNvCxnSpPr>
            <a:cxnSpLocks/>
            <a:stCxn id="31" idx="2"/>
          </p:cNvCxnSpPr>
          <p:nvPr/>
        </p:nvCxnSpPr>
        <p:spPr bwMode="auto">
          <a:xfrm flipH="1">
            <a:off x="3358396" y="3547045"/>
            <a:ext cx="1166466" cy="87542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nvGrpSpPr>
          <p:cNvPr id="292" name="Google Shape;2360;p2">
            <a:extLst>
              <a:ext uri="{FF2B5EF4-FFF2-40B4-BE49-F238E27FC236}">
                <a16:creationId xmlns:a16="http://schemas.microsoft.com/office/drawing/2014/main" id="{A40D3696-E4C4-733D-956A-183243B89271}"/>
              </a:ext>
            </a:extLst>
          </p:cNvPr>
          <p:cNvGrpSpPr/>
          <p:nvPr/>
        </p:nvGrpSpPr>
        <p:grpSpPr>
          <a:xfrm>
            <a:off x="1424147" y="4606183"/>
            <a:ext cx="2305535" cy="2169267"/>
            <a:chOff x="7361702" y="1104580"/>
            <a:chExt cx="4685282" cy="4505687"/>
          </a:xfrm>
        </p:grpSpPr>
        <p:pic>
          <p:nvPicPr>
            <p:cNvPr id="293" name="Google Shape;2361;p2">
              <a:extLst>
                <a:ext uri="{FF2B5EF4-FFF2-40B4-BE49-F238E27FC236}">
                  <a16:creationId xmlns:a16="http://schemas.microsoft.com/office/drawing/2014/main" id="{9FFB578E-475F-8E5D-BDD3-F3F6EBC1045F}"/>
                </a:ext>
              </a:extLst>
            </p:cNvPr>
            <p:cNvPicPr preferRelativeResize="0"/>
            <p:nvPr/>
          </p:nvPicPr>
          <p:blipFill rotWithShape="1">
            <a:blip r:embed="rId7">
              <a:alphaModFix/>
            </a:blip>
            <a:srcRect r="14880"/>
            <a:stretch/>
          </p:blipFill>
          <p:spPr>
            <a:xfrm>
              <a:off x="7361702" y="1104580"/>
              <a:ext cx="4685282" cy="4505687"/>
            </a:xfrm>
            <a:prstGeom prst="rect">
              <a:avLst/>
            </a:prstGeom>
            <a:noFill/>
            <a:ln>
              <a:solidFill>
                <a:schemeClr val="tx1"/>
              </a:solidFill>
              <a:prstDash val="sysDot"/>
            </a:ln>
          </p:spPr>
        </p:pic>
        <p:sp>
          <p:nvSpPr>
            <p:cNvPr id="294" name="Google Shape;2362;p2">
              <a:extLst>
                <a:ext uri="{FF2B5EF4-FFF2-40B4-BE49-F238E27FC236}">
                  <a16:creationId xmlns:a16="http://schemas.microsoft.com/office/drawing/2014/main" id="{C442CAAB-EBD8-1EF2-A665-C9A27A8ACD12}"/>
                </a:ext>
              </a:extLst>
            </p:cNvPr>
            <p:cNvSpPr/>
            <p:nvPr/>
          </p:nvSpPr>
          <p:spPr>
            <a:xfrm>
              <a:off x="10723470" y="1490110"/>
              <a:ext cx="1323514" cy="2688023"/>
            </a:xfrm>
            <a:prstGeom prst="rect">
              <a:avLst/>
            </a:prstGeom>
            <a:solidFill>
              <a:schemeClr val="bg1"/>
            </a:solidFill>
            <a:ln w="12700" cap="flat" cmpd="sng">
              <a:noFill/>
              <a:prstDash val="sys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cxnSp>
        <p:nvCxnSpPr>
          <p:cNvPr id="295" name="Straight Connector 294">
            <a:extLst>
              <a:ext uri="{FF2B5EF4-FFF2-40B4-BE49-F238E27FC236}">
                <a16:creationId xmlns:a16="http://schemas.microsoft.com/office/drawing/2014/main" id="{27F8ADC9-3E15-38C2-1E25-C5B24ACF838F}"/>
              </a:ext>
            </a:extLst>
          </p:cNvPr>
          <p:cNvCxnSpPr>
            <a:cxnSpLocks/>
          </p:cNvCxnSpPr>
          <p:nvPr/>
        </p:nvCxnSpPr>
        <p:spPr bwMode="auto">
          <a:xfrm flipH="1">
            <a:off x="1424147" y="4481512"/>
            <a:ext cx="2775802" cy="113826"/>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9" name="Straight Connector 298">
            <a:extLst>
              <a:ext uri="{FF2B5EF4-FFF2-40B4-BE49-F238E27FC236}">
                <a16:creationId xmlns:a16="http://schemas.microsoft.com/office/drawing/2014/main" id="{52038B14-CF05-D873-93C0-019201E34831}"/>
              </a:ext>
            </a:extLst>
          </p:cNvPr>
          <p:cNvCxnSpPr>
            <a:cxnSpLocks/>
            <a:stCxn id="4" idx="2"/>
          </p:cNvCxnSpPr>
          <p:nvPr/>
        </p:nvCxnSpPr>
        <p:spPr bwMode="auto">
          <a:xfrm flipH="1">
            <a:off x="3729682" y="4481512"/>
            <a:ext cx="1594220" cy="2300288"/>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 name="Title 2">
            <a:extLst>
              <a:ext uri="{FF2B5EF4-FFF2-40B4-BE49-F238E27FC236}">
                <a16:creationId xmlns:a16="http://schemas.microsoft.com/office/drawing/2014/main" id="{DDB5161E-1541-23C4-3B17-76046DFF4E9C}"/>
              </a:ext>
            </a:extLst>
          </p:cNvPr>
          <p:cNvSpPr>
            <a:spLocks noGrp="1"/>
          </p:cNvSpPr>
          <p:nvPr>
            <p:ph type="title"/>
          </p:nvPr>
        </p:nvSpPr>
        <p:spPr>
          <a:xfrm>
            <a:off x="161925" y="144463"/>
            <a:ext cx="8851900" cy="595312"/>
          </a:xfrm>
        </p:spPr>
        <p:txBody>
          <a:bodyPr/>
          <a:lstStyle/>
          <a:p>
            <a:r>
              <a:rPr lang="en-US" dirty="0"/>
              <a:t>Use Case 2: Supporting Python APIs</a:t>
            </a:r>
          </a:p>
        </p:txBody>
      </p:sp>
      <p:sp>
        <p:nvSpPr>
          <p:cNvPr id="3" name="Rectangle 2">
            <a:extLst>
              <a:ext uri="{FF2B5EF4-FFF2-40B4-BE49-F238E27FC236}">
                <a16:creationId xmlns:a16="http://schemas.microsoft.com/office/drawing/2014/main" id="{035B2359-6153-3E12-4884-EED63E2E9A6C}"/>
              </a:ext>
            </a:extLst>
          </p:cNvPr>
          <p:cNvSpPr/>
          <p:nvPr/>
        </p:nvSpPr>
        <p:spPr>
          <a:xfrm>
            <a:off x="0" y="3069191"/>
            <a:ext cx="3348827" cy="1351472"/>
          </a:xfrm>
          <a:prstGeom prst="rect">
            <a:avLst/>
          </a:prstGeom>
          <a:solidFill>
            <a:schemeClr val="bg2">
              <a:lumMod val="90000"/>
            </a:schemeClr>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algn="ctr" defTabSz="1219170">
              <a:buClr>
                <a:srgbClr val="000000"/>
              </a:buClr>
            </a:pPr>
            <a:r>
              <a:rPr lang="en-US" kern="0" dirty="0">
                <a:solidFill>
                  <a:srgbClr val="191919"/>
                </a:solidFill>
                <a:latin typeface="Arial"/>
                <a:sym typeface="Arial"/>
              </a:rPr>
              <a:t>Rewards example:</a:t>
            </a:r>
          </a:p>
          <a:p>
            <a:pPr defTabSz="1219170">
              <a:buClr>
                <a:srgbClr val="000000"/>
              </a:buClr>
            </a:pPr>
            <a:endParaRPr lang="en-US" kern="0" dirty="0">
              <a:solidFill>
                <a:srgbClr val="191919"/>
              </a:solidFill>
              <a:latin typeface="Arial"/>
              <a:sym typeface="Arial"/>
            </a:endParaRPr>
          </a:p>
          <a:p>
            <a:pPr defTabSz="1219170">
              <a:buClr>
                <a:srgbClr val="000000"/>
              </a:buClr>
            </a:pPr>
            <a:r>
              <a:rPr lang="en-US" sz="1200" kern="0" dirty="0" err="1">
                <a:solidFill>
                  <a:srgbClr val="191919"/>
                </a:solidFill>
                <a:latin typeface="Arial"/>
                <a:sym typeface="Arial"/>
              </a:rPr>
              <a:t>timing.getPinSlack</a:t>
            </a:r>
            <a:r>
              <a:rPr lang="en-US" sz="1200" kern="0" dirty="0">
                <a:solidFill>
                  <a:srgbClr val="191919"/>
                </a:solidFill>
                <a:latin typeface="Arial"/>
                <a:sym typeface="Arial"/>
              </a:rPr>
              <a:t>(</a:t>
            </a:r>
            <a:r>
              <a:rPr lang="en-US" sz="1200" kern="0" dirty="0" err="1">
                <a:solidFill>
                  <a:srgbClr val="191919"/>
                </a:solidFill>
                <a:latin typeface="Arial"/>
                <a:sym typeface="Arial"/>
              </a:rPr>
              <a:t>iTerm</a:t>
            </a:r>
            <a:r>
              <a:rPr lang="en-US" sz="1200" kern="0" dirty="0">
                <a:solidFill>
                  <a:srgbClr val="191919"/>
                </a:solidFill>
                <a:latin typeface="Arial"/>
                <a:sym typeface="Arial"/>
              </a:rPr>
              <a:t>, </a:t>
            </a:r>
            <a:r>
              <a:rPr lang="en-US" sz="1200" kern="0" dirty="0" err="1">
                <a:solidFill>
                  <a:srgbClr val="191919"/>
                </a:solidFill>
                <a:latin typeface="Arial"/>
                <a:sym typeface="Arial"/>
              </a:rPr>
              <a:t>Timing.Rise</a:t>
            </a:r>
            <a:r>
              <a:rPr lang="en-US" sz="1200" kern="0" dirty="0">
                <a:solidFill>
                  <a:srgbClr val="191919"/>
                </a:solidFill>
                <a:latin typeface="Arial"/>
                <a:sym typeface="Arial"/>
              </a:rPr>
              <a:t>, </a:t>
            </a:r>
            <a:r>
              <a:rPr lang="en-US" sz="1200" kern="0" dirty="0" err="1">
                <a:solidFill>
                  <a:srgbClr val="191919"/>
                </a:solidFill>
                <a:latin typeface="Arial"/>
                <a:sym typeface="Arial"/>
              </a:rPr>
              <a:t>Timing.Max</a:t>
            </a:r>
            <a:r>
              <a:rPr lang="en-US" sz="1200" kern="0" dirty="0">
                <a:solidFill>
                  <a:srgbClr val="191919"/>
                </a:solidFill>
                <a:latin typeface="Arial"/>
                <a:sym typeface="Arial"/>
              </a:rPr>
              <a:t>)</a:t>
            </a:r>
          </a:p>
        </p:txBody>
      </p:sp>
      <p:sp>
        <p:nvSpPr>
          <p:cNvPr id="6" name="Rectangle 5">
            <a:extLst>
              <a:ext uri="{FF2B5EF4-FFF2-40B4-BE49-F238E27FC236}">
                <a16:creationId xmlns:a16="http://schemas.microsoft.com/office/drawing/2014/main" id="{0AA20D1B-6694-2440-66BB-486299E8000C}"/>
              </a:ext>
            </a:extLst>
          </p:cNvPr>
          <p:cNvSpPr/>
          <p:nvPr/>
        </p:nvSpPr>
        <p:spPr>
          <a:xfrm>
            <a:off x="56882" y="841258"/>
            <a:ext cx="3291835" cy="1825742"/>
          </a:xfrm>
          <a:prstGeom prst="rect">
            <a:avLst/>
          </a:prstGeom>
          <a:solidFill>
            <a:schemeClr val="bg2">
              <a:lumMod val="90000"/>
            </a:schemeClr>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algn="ctr" defTabSz="1219170">
              <a:buClr>
                <a:srgbClr val="000000"/>
              </a:buClr>
            </a:pPr>
            <a:r>
              <a:rPr lang="en-US" kern="0" dirty="0">
                <a:solidFill>
                  <a:srgbClr val="191919"/>
                </a:solidFill>
                <a:latin typeface="Arial"/>
                <a:sym typeface="Arial"/>
              </a:rPr>
              <a:t>State example:</a:t>
            </a:r>
          </a:p>
          <a:p>
            <a:pPr algn="ctr" defTabSz="1219170">
              <a:buClr>
                <a:srgbClr val="000000"/>
              </a:buClr>
            </a:pPr>
            <a:endParaRPr lang="en-US" sz="2000" kern="0" dirty="0">
              <a:solidFill>
                <a:srgbClr val="191919"/>
              </a:solidFill>
              <a:latin typeface="Arial"/>
              <a:sym typeface="Arial"/>
            </a:endParaRPr>
          </a:p>
          <a:p>
            <a:pPr defTabSz="1219170">
              <a:buClr>
                <a:srgbClr val="000000"/>
              </a:buClr>
            </a:pPr>
            <a:r>
              <a:rPr lang="en-US" sz="1200" kern="0" dirty="0" err="1">
                <a:solidFill>
                  <a:srgbClr val="191919"/>
                </a:solidFill>
                <a:latin typeface="Arial"/>
                <a:sym typeface="Arial"/>
              </a:rPr>
              <a:t>timing.getPinArrival</a:t>
            </a:r>
            <a:r>
              <a:rPr lang="en-US" sz="1200" kern="0" dirty="0">
                <a:solidFill>
                  <a:srgbClr val="191919"/>
                </a:solidFill>
                <a:latin typeface="Arial"/>
                <a:sym typeface="Arial"/>
              </a:rPr>
              <a:t>(</a:t>
            </a:r>
            <a:r>
              <a:rPr lang="en-US" sz="1200" kern="0" dirty="0" err="1">
                <a:solidFill>
                  <a:srgbClr val="191919"/>
                </a:solidFill>
                <a:latin typeface="Arial"/>
                <a:sym typeface="Arial"/>
              </a:rPr>
              <a:t>iTerm</a:t>
            </a:r>
            <a:r>
              <a:rPr lang="en-US" sz="1200" kern="0" dirty="0">
                <a:solidFill>
                  <a:srgbClr val="191919"/>
                </a:solidFill>
                <a:latin typeface="Arial"/>
                <a:sym typeface="Arial"/>
              </a:rPr>
              <a:t>, </a:t>
            </a:r>
            <a:r>
              <a:rPr lang="en-US" sz="1200" kern="0" dirty="0" err="1">
                <a:solidFill>
                  <a:srgbClr val="191919"/>
                </a:solidFill>
                <a:latin typeface="Arial"/>
                <a:sym typeface="Arial"/>
              </a:rPr>
              <a:t>Timing.Rise</a:t>
            </a:r>
            <a:r>
              <a:rPr lang="en-US" sz="1200" kern="0" dirty="0">
                <a:solidFill>
                  <a:srgbClr val="191919"/>
                </a:solidFill>
                <a:latin typeface="Arial"/>
                <a:sym typeface="Arial"/>
              </a:rPr>
              <a:t>)</a:t>
            </a:r>
          </a:p>
          <a:p>
            <a:pPr defTabSz="1219170">
              <a:buClr>
                <a:srgbClr val="000000"/>
              </a:buClr>
            </a:pPr>
            <a:r>
              <a:rPr lang="en-US" sz="1200" kern="0" dirty="0" err="1">
                <a:solidFill>
                  <a:srgbClr val="191919"/>
                </a:solidFill>
                <a:latin typeface="Arial"/>
                <a:sym typeface="Arial"/>
              </a:rPr>
              <a:t>timing.getPinSlew</a:t>
            </a:r>
            <a:r>
              <a:rPr lang="en-US" sz="1200" kern="0" dirty="0">
                <a:solidFill>
                  <a:srgbClr val="191919"/>
                </a:solidFill>
                <a:latin typeface="Arial"/>
                <a:sym typeface="Arial"/>
              </a:rPr>
              <a:t>(</a:t>
            </a:r>
            <a:r>
              <a:rPr lang="en-US" sz="1200" kern="0" dirty="0" err="1">
                <a:solidFill>
                  <a:srgbClr val="191919"/>
                </a:solidFill>
                <a:latin typeface="Arial"/>
                <a:sym typeface="Arial"/>
              </a:rPr>
              <a:t>iTerm</a:t>
            </a:r>
            <a:r>
              <a:rPr lang="en-US" sz="1200" kern="0" dirty="0">
                <a:solidFill>
                  <a:srgbClr val="191919"/>
                </a:solidFill>
                <a:latin typeface="Arial"/>
                <a:sym typeface="Arial"/>
              </a:rPr>
              <a:t>) </a:t>
            </a:r>
            <a:r>
              <a:rPr lang="en-US" sz="1200" kern="0" dirty="0" err="1">
                <a:solidFill>
                  <a:srgbClr val="191919"/>
                </a:solidFill>
                <a:latin typeface="Arial"/>
                <a:sym typeface="Arial"/>
              </a:rPr>
              <a:t>timing.getNetCap</a:t>
            </a:r>
            <a:r>
              <a:rPr lang="en-US" sz="1200" kern="0" dirty="0">
                <a:solidFill>
                  <a:srgbClr val="191919"/>
                </a:solidFill>
                <a:latin typeface="Arial"/>
                <a:sym typeface="Arial"/>
              </a:rPr>
              <a:t>(net, corner, </a:t>
            </a:r>
            <a:r>
              <a:rPr lang="en-US" sz="1200" kern="0" dirty="0" err="1">
                <a:solidFill>
                  <a:srgbClr val="191919"/>
                </a:solidFill>
                <a:latin typeface="Arial"/>
                <a:sym typeface="Arial"/>
              </a:rPr>
              <a:t>Timing.Max</a:t>
            </a:r>
            <a:r>
              <a:rPr lang="en-US" sz="1200" kern="0" dirty="0">
                <a:solidFill>
                  <a:srgbClr val="191919"/>
                </a:solidFill>
                <a:latin typeface="Arial"/>
                <a:sym typeface="Arial"/>
              </a:rPr>
              <a:t>)</a:t>
            </a:r>
          </a:p>
          <a:p>
            <a:pPr defTabSz="1219170">
              <a:buClr>
                <a:srgbClr val="000000"/>
              </a:buClr>
            </a:pPr>
            <a:r>
              <a:rPr lang="en-US" sz="1200" kern="0" dirty="0" err="1">
                <a:solidFill>
                  <a:srgbClr val="191919"/>
                </a:solidFill>
                <a:latin typeface="Arial"/>
                <a:sym typeface="Arial"/>
              </a:rPr>
              <a:t>timing.getNetCap</a:t>
            </a:r>
            <a:r>
              <a:rPr lang="en-US" sz="1200" kern="0" dirty="0">
                <a:solidFill>
                  <a:srgbClr val="191919"/>
                </a:solidFill>
                <a:latin typeface="Arial"/>
                <a:sym typeface="Arial"/>
              </a:rPr>
              <a:t>(net, corner, </a:t>
            </a:r>
            <a:r>
              <a:rPr lang="en-US" sz="1200" kern="0" dirty="0" err="1">
                <a:solidFill>
                  <a:srgbClr val="191919"/>
                </a:solidFill>
                <a:latin typeface="Arial"/>
                <a:sym typeface="Arial"/>
              </a:rPr>
              <a:t>Timing.Max</a:t>
            </a:r>
            <a:r>
              <a:rPr lang="en-US" sz="1200" kern="0" dirty="0">
                <a:solidFill>
                  <a:srgbClr val="191919"/>
                </a:solidFill>
                <a:latin typeface="Arial"/>
                <a:sym typeface="Arial"/>
              </a:rPr>
              <a:t>)</a:t>
            </a:r>
          </a:p>
          <a:p>
            <a:pPr defTabSz="1219170">
              <a:buClr>
                <a:srgbClr val="000000"/>
              </a:buClr>
            </a:pPr>
            <a:r>
              <a:rPr lang="en-US" sz="1200" kern="0" dirty="0" err="1">
                <a:solidFill>
                  <a:srgbClr val="191919"/>
                </a:solidFill>
                <a:latin typeface="Arial"/>
                <a:sym typeface="Arial"/>
              </a:rPr>
              <a:t>odb.getNets</a:t>
            </a:r>
            <a:r>
              <a:rPr lang="en-US" sz="1200" kern="0" dirty="0">
                <a:solidFill>
                  <a:srgbClr val="191919"/>
                </a:solidFill>
                <a:latin typeface="Arial"/>
                <a:sym typeface="Arial"/>
              </a:rPr>
              <a:t>()</a:t>
            </a:r>
          </a:p>
          <a:p>
            <a:pPr defTabSz="1219170">
              <a:buClr>
                <a:srgbClr val="000000"/>
              </a:buClr>
            </a:pPr>
            <a:r>
              <a:rPr lang="en-US" sz="1200" kern="0" dirty="0" err="1">
                <a:solidFill>
                  <a:srgbClr val="191919"/>
                </a:solidFill>
                <a:latin typeface="Arial"/>
                <a:sym typeface="Arial"/>
              </a:rPr>
              <a:t>odb.getNets</a:t>
            </a:r>
            <a:r>
              <a:rPr lang="en-US" sz="1200" kern="0" dirty="0">
                <a:solidFill>
                  <a:srgbClr val="191919"/>
                </a:solidFill>
                <a:latin typeface="Arial"/>
                <a:sym typeface="Arial"/>
              </a:rPr>
              <a:t>().</a:t>
            </a:r>
            <a:r>
              <a:rPr lang="en-US" sz="1200" kern="0" dirty="0" err="1">
                <a:solidFill>
                  <a:srgbClr val="191919"/>
                </a:solidFill>
                <a:latin typeface="Arial"/>
                <a:sym typeface="Arial"/>
              </a:rPr>
              <a:t>getITerms</a:t>
            </a:r>
            <a:r>
              <a:rPr lang="en-US" sz="1200" kern="0" dirty="0">
                <a:solidFill>
                  <a:srgbClr val="191919"/>
                </a:solidFill>
                <a:latin typeface="Arial"/>
                <a:sym typeface="Arial"/>
              </a:rPr>
              <a:t>()</a:t>
            </a:r>
          </a:p>
          <a:p>
            <a:pPr defTabSz="1219170">
              <a:buClr>
                <a:srgbClr val="000000"/>
              </a:buClr>
            </a:pPr>
            <a:endParaRPr lang="en-US" sz="2000" kern="0" dirty="0">
              <a:solidFill>
                <a:srgbClr val="191919"/>
              </a:solidFill>
              <a:latin typeface="Arial"/>
              <a:sym typeface="Arial"/>
            </a:endParaRPr>
          </a:p>
        </p:txBody>
      </p:sp>
      <p:sp>
        <p:nvSpPr>
          <p:cNvPr id="8" name="Rectangle 7">
            <a:extLst>
              <a:ext uri="{FF2B5EF4-FFF2-40B4-BE49-F238E27FC236}">
                <a16:creationId xmlns:a16="http://schemas.microsoft.com/office/drawing/2014/main" id="{44081080-E588-2402-6FAC-476C9BAAE930}"/>
              </a:ext>
            </a:extLst>
          </p:cNvPr>
          <p:cNvSpPr/>
          <p:nvPr/>
        </p:nvSpPr>
        <p:spPr>
          <a:xfrm>
            <a:off x="7467599" y="2667000"/>
            <a:ext cx="1676401" cy="1518700"/>
          </a:xfrm>
          <a:prstGeom prst="rect">
            <a:avLst/>
          </a:prstGeom>
          <a:solidFill>
            <a:schemeClr val="bg2">
              <a:lumMod val="90000"/>
            </a:schemeClr>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algn="ctr" defTabSz="1219170">
              <a:buClr>
                <a:srgbClr val="000000"/>
              </a:buClr>
            </a:pPr>
            <a:r>
              <a:rPr lang="en-US" kern="0" dirty="0">
                <a:solidFill>
                  <a:srgbClr val="191919"/>
                </a:solidFill>
                <a:latin typeface="Arial"/>
                <a:sym typeface="Arial"/>
              </a:rPr>
              <a:t>Action example:</a:t>
            </a:r>
          </a:p>
          <a:p>
            <a:pPr defTabSz="1219170">
              <a:buClr>
                <a:srgbClr val="000000"/>
              </a:buClr>
            </a:pPr>
            <a:endParaRPr lang="en-US" kern="0" dirty="0">
              <a:solidFill>
                <a:srgbClr val="191919"/>
              </a:solidFill>
              <a:latin typeface="Arial"/>
              <a:sym typeface="Arial"/>
            </a:endParaRPr>
          </a:p>
          <a:p>
            <a:pPr defTabSz="1219170">
              <a:buClr>
                <a:srgbClr val="000000"/>
              </a:buClr>
            </a:pPr>
            <a:r>
              <a:rPr lang="en-US" sz="1200" kern="0" dirty="0" err="1">
                <a:solidFill>
                  <a:srgbClr val="191919"/>
                </a:solidFill>
                <a:latin typeface="Arial"/>
                <a:sym typeface="Arial"/>
              </a:rPr>
              <a:t>inst.swapMaster</a:t>
            </a:r>
            <a:br>
              <a:rPr lang="en-US" sz="1200" kern="0" dirty="0">
                <a:solidFill>
                  <a:srgbClr val="191919"/>
                </a:solidFill>
                <a:latin typeface="Arial"/>
                <a:sym typeface="Arial"/>
              </a:rPr>
            </a:br>
            <a:r>
              <a:rPr lang="en-US" sz="1200" kern="0" dirty="0">
                <a:solidFill>
                  <a:srgbClr val="191919"/>
                </a:solidFill>
                <a:latin typeface="Arial"/>
                <a:sym typeface="Arial"/>
              </a:rPr>
              <a:t>(</a:t>
            </a:r>
            <a:r>
              <a:rPr lang="en-US" sz="1200" kern="0" dirty="0" err="1">
                <a:solidFill>
                  <a:srgbClr val="191919"/>
                </a:solidFill>
                <a:latin typeface="Arial"/>
                <a:sym typeface="Arial"/>
              </a:rPr>
              <a:t>n_master</a:t>
            </a:r>
            <a:r>
              <a:rPr lang="en-US" sz="1200" kern="0" dirty="0">
                <a:solidFill>
                  <a:srgbClr val="191919"/>
                </a:solidFill>
                <a:latin typeface="Arial"/>
                <a:sym typeface="Arial"/>
              </a:rPr>
              <a:t>)</a:t>
            </a:r>
          </a:p>
        </p:txBody>
      </p:sp>
    </p:spTree>
    <p:extLst>
      <p:ext uri="{BB962C8B-B14F-4D97-AF65-F5344CB8AC3E}">
        <p14:creationId xmlns:p14="http://schemas.microsoft.com/office/powerpoint/2010/main" val="420074423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40C3E3-18A4-6D41-4FD1-BAA7DB157664}"/>
              </a:ext>
            </a:extLst>
          </p:cNvPr>
          <p:cNvSpPr>
            <a:spLocks noGrp="1"/>
          </p:cNvSpPr>
          <p:nvPr>
            <p:ph type="title"/>
          </p:nvPr>
        </p:nvSpPr>
        <p:spPr/>
        <p:txBody>
          <a:bodyPr/>
          <a:lstStyle/>
          <a:p>
            <a:r>
              <a:rPr lang="en-US" dirty="0"/>
              <a:t>Use Case 2: RL-based Gate Sizing</a:t>
            </a:r>
          </a:p>
        </p:txBody>
      </p:sp>
      <p:grpSp>
        <p:nvGrpSpPr>
          <p:cNvPr id="32" name="Google Shape;2371;p3">
            <a:extLst>
              <a:ext uri="{FF2B5EF4-FFF2-40B4-BE49-F238E27FC236}">
                <a16:creationId xmlns:a16="http://schemas.microsoft.com/office/drawing/2014/main" id="{D27F9DDE-3128-1C04-1B67-63F608A5C792}"/>
              </a:ext>
            </a:extLst>
          </p:cNvPr>
          <p:cNvGrpSpPr/>
          <p:nvPr/>
        </p:nvGrpSpPr>
        <p:grpSpPr>
          <a:xfrm>
            <a:off x="594542" y="2526740"/>
            <a:ext cx="4167673" cy="2876123"/>
            <a:chOff x="4420710" y="1079354"/>
            <a:chExt cx="4167673" cy="2876123"/>
          </a:xfrm>
        </p:grpSpPr>
        <p:grpSp>
          <p:nvGrpSpPr>
            <p:cNvPr id="33" name="Google Shape;2372;p3">
              <a:extLst>
                <a:ext uri="{FF2B5EF4-FFF2-40B4-BE49-F238E27FC236}">
                  <a16:creationId xmlns:a16="http://schemas.microsoft.com/office/drawing/2014/main" id="{E72A3AE7-26AA-CFAC-9925-59472DA929FB}"/>
                </a:ext>
              </a:extLst>
            </p:cNvPr>
            <p:cNvGrpSpPr/>
            <p:nvPr/>
          </p:nvGrpSpPr>
          <p:grpSpPr>
            <a:xfrm>
              <a:off x="4420710" y="1079354"/>
              <a:ext cx="4167673" cy="2876123"/>
              <a:chOff x="3893986" y="1464592"/>
              <a:chExt cx="4785727" cy="2965828"/>
            </a:xfrm>
          </p:grpSpPr>
          <p:sp>
            <p:nvSpPr>
              <p:cNvPr id="38" name="Google Shape;2373;p3">
                <a:extLst>
                  <a:ext uri="{FF2B5EF4-FFF2-40B4-BE49-F238E27FC236}">
                    <a16:creationId xmlns:a16="http://schemas.microsoft.com/office/drawing/2014/main" id="{1FFDD49F-F603-1C1B-AD5F-C10C74613F28}"/>
                  </a:ext>
                </a:extLst>
              </p:cNvPr>
              <p:cNvSpPr/>
              <p:nvPr/>
            </p:nvSpPr>
            <p:spPr>
              <a:xfrm>
                <a:off x="5277390" y="1464592"/>
                <a:ext cx="1953208" cy="1125894"/>
              </a:xfrm>
              <a:prstGeom prst="rect">
                <a:avLst/>
              </a:prstGeom>
              <a:solidFill>
                <a:srgbClr val="E8E8E8"/>
              </a:solidFill>
              <a:ln w="25400"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TCL wrapper</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9" name="Google Shape;2374;p3">
                <a:extLst>
                  <a:ext uri="{FF2B5EF4-FFF2-40B4-BE49-F238E27FC236}">
                    <a16:creationId xmlns:a16="http://schemas.microsoft.com/office/drawing/2014/main" id="{E38CC0DD-441A-2921-13BB-02939120DFDC}"/>
                  </a:ext>
                </a:extLst>
              </p:cNvPr>
              <p:cNvSpPr/>
              <p:nvPr/>
            </p:nvSpPr>
            <p:spPr>
              <a:xfrm>
                <a:off x="5437435" y="1745794"/>
                <a:ext cx="1608236" cy="781050"/>
              </a:xfrm>
              <a:prstGeom prst="rect">
                <a:avLst/>
              </a:prstGeom>
              <a:solidFill>
                <a:srgbClr val="FFC627"/>
              </a:solidFill>
              <a:ln w="25400" cap="flat" cmpd="sng">
                <a:solidFill>
                  <a:srgbClr val="191919"/>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191919"/>
                    </a:solidFill>
                    <a:effectLst/>
                    <a:uLnTx/>
                    <a:uFillTx/>
                    <a:latin typeface="Arial" panose="020B0604020202020204" pitchFamily="34" charset="0"/>
                    <a:cs typeface="Arial" panose="020B0604020202020204" pitchFamily="34" charset="0"/>
                    <a:sym typeface="Arial"/>
                  </a:rPr>
                  <a:t>EDA developer environment (C++)</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Google Shape;2375;p3">
                <a:extLst>
                  <a:ext uri="{FF2B5EF4-FFF2-40B4-BE49-F238E27FC236}">
                    <a16:creationId xmlns:a16="http://schemas.microsoft.com/office/drawing/2014/main" id="{988F0374-2FB1-4E72-0D85-B55286886F51}"/>
                  </a:ext>
                </a:extLst>
              </p:cNvPr>
              <p:cNvSpPr/>
              <p:nvPr/>
            </p:nvSpPr>
            <p:spPr>
              <a:xfrm>
                <a:off x="5437435" y="3649370"/>
                <a:ext cx="1608235" cy="781050"/>
              </a:xfrm>
              <a:prstGeom prst="rect">
                <a:avLst/>
              </a:prstGeom>
              <a:solidFill>
                <a:srgbClr val="8C1D40"/>
              </a:solidFill>
              <a:ln w="25400" cap="flat" cmpd="sng">
                <a:solidFill>
                  <a:srgbClr val="191919"/>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ML environment (e.g., RL gate sizing) (Python)</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1" name="Google Shape;2376;p3">
                <a:extLst>
                  <a:ext uri="{FF2B5EF4-FFF2-40B4-BE49-F238E27FC236}">
                    <a16:creationId xmlns:a16="http://schemas.microsoft.com/office/drawing/2014/main" id="{0F22C741-CAB0-695F-A8D6-359ACB143A8B}"/>
                  </a:ext>
                </a:extLst>
              </p:cNvPr>
              <p:cNvSpPr txBox="1"/>
              <p:nvPr/>
            </p:nvSpPr>
            <p:spPr>
              <a:xfrm>
                <a:off x="5930297" y="3003534"/>
                <a:ext cx="1020145" cy="285597"/>
              </a:xfrm>
              <a:prstGeom prst="rect">
                <a:avLst/>
              </a:prstGeom>
              <a:noFill/>
              <a:ln w="9525" cap="flat" cmpd="sng">
                <a:solidFill>
                  <a:srgbClr val="191919"/>
                </a:solidFill>
                <a:prstDash val="solid"/>
                <a:round/>
                <a:headEnd type="none" w="sm" len="sm"/>
                <a:tailEnd type="none" w="sm" len="sm"/>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TCL script</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2" name="Google Shape;2377;p3">
                <a:extLst>
                  <a:ext uri="{FF2B5EF4-FFF2-40B4-BE49-F238E27FC236}">
                    <a16:creationId xmlns:a16="http://schemas.microsoft.com/office/drawing/2014/main" id="{CD338AA9-B274-08AA-E533-DCE3489921CE}"/>
                  </a:ext>
                </a:extLst>
              </p:cNvPr>
              <p:cNvSpPr/>
              <p:nvPr/>
            </p:nvSpPr>
            <p:spPr>
              <a:xfrm>
                <a:off x="3893986" y="2932631"/>
                <a:ext cx="1474232" cy="434292"/>
              </a:xfrm>
              <a:prstGeom prst="rect">
                <a:avLst/>
              </a:prstGeom>
              <a:noFill/>
              <a:ln w="25400" cap="flat" cmpd="sng">
                <a:solidFill>
                  <a:srgbClr val="191919"/>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LEF/DEF data, netlist, RC</a:t>
                </a:r>
                <a:endParaRPr kumimoji="0"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Google Shape;2378;p3">
                <a:extLst>
                  <a:ext uri="{FF2B5EF4-FFF2-40B4-BE49-F238E27FC236}">
                    <a16:creationId xmlns:a16="http://schemas.microsoft.com/office/drawing/2014/main" id="{1A8AF408-FE05-C8B4-57BC-EEB050E8EB28}"/>
                  </a:ext>
                </a:extLst>
              </p:cNvPr>
              <p:cNvSpPr/>
              <p:nvPr/>
            </p:nvSpPr>
            <p:spPr>
              <a:xfrm>
                <a:off x="7205477" y="2687518"/>
                <a:ext cx="1474236" cy="921425"/>
              </a:xfrm>
              <a:prstGeom prst="rect">
                <a:avLst/>
              </a:prstGeom>
              <a:noFill/>
              <a:ln w="25400" cap="flat" cmpd="sng">
                <a:solidFill>
                  <a:srgbClr val="191919"/>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findInstance</a:t>
                </a: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swapMaster</a:t>
                </a: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updateTiming</a:t>
                </a: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cxnSp>
            <p:nvCxnSpPr>
              <p:cNvPr id="44" name="Google Shape;2379;p3">
                <a:extLst>
                  <a:ext uri="{FF2B5EF4-FFF2-40B4-BE49-F238E27FC236}">
                    <a16:creationId xmlns:a16="http://schemas.microsoft.com/office/drawing/2014/main" id="{B74FC6E8-2214-E054-5150-62BEB7504F86}"/>
                  </a:ext>
                </a:extLst>
              </p:cNvPr>
              <p:cNvCxnSpPr/>
              <p:nvPr/>
            </p:nvCxnSpPr>
            <p:spPr>
              <a:xfrm rot="10800000" flipH="1">
                <a:off x="6950442" y="2687518"/>
                <a:ext cx="255036" cy="304379"/>
              </a:xfrm>
              <a:prstGeom prst="straightConnector1">
                <a:avLst/>
              </a:prstGeom>
              <a:noFill/>
              <a:ln w="9525" cap="flat" cmpd="sng">
                <a:solidFill>
                  <a:srgbClr val="FEC320"/>
                </a:solidFill>
                <a:prstDash val="solid"/>
                <a:round/>
                <a:headEnd type="none" w="sm" len="sm"/>
                <a:tailEnd type="none" w="sm" len="sm"/>
              </a:ln>
            </p:spPr>
          </p:cxnSp>
          <p:cxnSp>
            <p:nvCxnSpPr>
              <p:cNvPr id="45" name="Google Shape;2380;p3">
                <a:extLst>
                  <a:ext uri="{FF2B5EF4-FFF2-40B4-BE49-F238E27FC236}">
                    <a16:creationId xmlns:a16="http://schemas.microsoft.com/office/drawing/2014/main" id="{107E36F3-4434-C60E-149F-3427DCDDB60D}"/>
                  </a:ext>
                </a:extLst>
              </p:cNvPr>
              <p:cNvCxnSpPr/>
              <p:nvPr/>
            </p:nvCxnSpPr>
            <p:spPr>
              <a:xfrm>
                <a:off x="6950442" y="3292206"/>
                <a:ext cx="255037" cy="316738"/>
              </a:xfrm>
              <a:prstGeom prst="straightConnector1">
                <a:avLst/>
              </a:prstGeom>
              <a:noFill/>
              <a:ln w="9525" cap="flat" cmpd="sng">
                <a:solidFill>
                  <a:srgbClr val="FEC320"/>
                </a:solidFill>
                <a:prstDash val="solid"/>
                <a:round/>
                <a:headEnd type="none" w="sm" len="sm"/>
                <a:tailEnd type="none" w="sm" len="sm"/>
              </a:ln>
            </p:spPr>
          </p:cxnSp>
        </p:grpSp>
        <p:cxnSp>
          <p:nvCxnSpPr>
            <p:cNvPr id="34" name="Google Shape;2381;p3">
              <a:extLst>
                <a:ext uri="{FF2B5EF4-FFF2-40B4-BE49-F238E27FC236}">
                  <a16:creationId xmlns:a16="http://schemas.microsoft.com/office/drawing/2014/main" id="{B6233974-5E87-B6B0-F8D3-E2F814F1D5FB}"/>
                </a:ext>
              </a:extLst>
            </p:cNvPr>
            <p:cNvCxnSpPr>
              <a:stCxn id="40" idx="3"/>
              <a:endCxn id="43" idx="2"/>
            </p:cNvCxnSpPr>
            <p:nvPr/>
          </p:nvCxnSpPr>
          <p:spPr>
            <a:xfrm rot="10800000" flipH="1">
              <a:off x="7165369" y="3158865"/>
              <a:ext cx="781200" cy="417900"/>
            </a:xfrm>
            <a:prstGeom prst="bentConnector2">
              <a:avLst/>
            </a:prstGeom>
            <a:noFill/>
            <a:ln w="9525" cap="flat" cmpd="sng">
              <a:solidFill>
                <a:srgbClr val="191919"/>
              </a:solidFill>
              <a:prstDash val="solid"/>
              <a:round/>
              <a:headEnd type="none" w="sm" len="sm"/>
              <a:tailEnd type="triangle" w="med" len="med"/>
            </a:ln>
          </p:spPr>
        </p:cxnSp>
        <p:cxnSp>
          <p:nvCxnSpPr>
            <p:cNvPr id="35" name="Google Shape;2382;p3">
              <a:extLst>
                <a:ext uri="{FF2B5EF4-FFF2-40B4-BE49-F238E27FC236}">
                  <a16:creationId xmlns:a16="http://schemas.microsoft.com/office/drawing/2014/main" id="{B5A017D9-4536-CA27-6D50-D7CD60AB1739}"/>
                </a:ext>
              </a:extLst>
            </p:cNvPr>
            <p:cNvCxnSpPr>
              <a:stCxn id="38" idx="1"/>
              <a:endCxn id="42" idx="0"/>
            </p:cNvCxnSpPr>
            <p:nvPr/>
          </p:nvCxnSpPr>
          <p:spPr>
            <a:xfrm flipH="1">
              <a:off x="5062654" y="1625274"/>
              <a:ext cx="562800" cy="877800"/>
            </a:xfrm>
            <a:prstGeom prst="bentConnector2">
              <a:avLst/>
            </a:prstGeom>
            <a:noFill/>
            <a:ln w="9525" cap="flat" cmpd="sng">
              <a:solidFill>
                <a:srgbClr val="191919"/>
              </a:solidFill>
              <a:prstDash val="solid"/>
              <a:round/>
              <a:headEnd type="none" w="sm" len="sm"/>
              <a:tailEnd type="triangle" w="med" len="med"/>
            </a:ln>
          </p:spPr>
        </p:cxnSp>
        <p:cxnSp>
          <p:nvCxnSpPr>
            <p:cNvPr id="36" name="Google Shape;2383;p3">
              <a:extLst>
                <a:ext uri="{FF2B5EF4-FFF2-40B4-BE49-F238E27FC236}">
                  <a16:creationId xmlns:a16="http://schemas.microsoft.com/office/drawing/2014/main" id="{3C80EDE3-265C-ECB7-7E03-CE60D32A31AF}"/>
                </a:ext>
              </a:extLst>
            </p:cNvPr>
            <p:cNvCxnSpPr>
              <a:stCxn id="42" idx="2"/>
              <a:endCxn id="40" idx="1"/>
            </p:cNvCxnSpPr>
            <p:nvPr/>
          </p:nvCxnSpPr>
          <p:spPr>
            <a:xfrm rot="-5400000" flipH="1">
              <a:off x="5087531" y="2899247"/>
              <a:ext cx="652500" cy="702300"/>
            </a:xfrm>
            <a:prstGeom prst="bentConnector2">
              <a:avLst/>
            </a:prstGeom>
            <a:noFill/>
            <a:ln w="9525" cap="flat" cmpd="sng">
              <a:solidFill>
                <a:srgbClr val="191919"/>
              </a:solidFill>
              <a:prstDash val="solid"/>
              <a:round/>
              <a:headEnd type="none" w="sm" len="sm"/>
              <a:tailEnd type="triangle" w="med" len="med"/>
            </a:ln>
          </p:spPr>
        </p:cxnSp>
        <p:cxnSp>
          <p:nvCxnSpPr>
            <p:cNvPr id="37" name="Google Shape;2384;p3">
              <a:extLst>
                <a:ext uri="{FF2B5EF4-FFF2-40B4-BE49-F238E27FC236}">
                  <a16:creationId xmlns:a16="http://schemas.microsoft.com/office/drawing/2014/main" id="{2916F1F7-F93E-2CF6-584A-5612E9D03BD6}"/>
                </a:ext>
              </a:extLst>
            </p:cNvPr>
            <p:cNvCxnSpPr>
              <a:stCxn id="43" idx="0"/>
              <a:endCxn id="38" idx="3"/>
            </p:cNvCxnSpPr>
            <p:nvPr/>
          </p:nvCxnSpPr>
          <p:spPr>
            <a:xfrm rot="5400000" flipH="1">
              <a:off x="7316460" y="1635292"/>
              <a:ext cx="639900" cy="620100"/>
            </a:xfrm>
            <a:prstGeom prst="bentConnector2">
              <a:avLst/>
            </a:prstGeom>
            <a:noFill/>
            <a:ln w="9525" cap="flat" cmpd="sng">
              <a:solidFill>
                <a:srgbClr val="191919"/>
              </a:solidFill>
              <a:prstDash val="solid"/>
              <a:round/>
              <a:headEnd type="none" w="sm" len="sm"/>
              <a:tailEnd type="triangle" w="med" len="med"/>
            </a:ln>
          </p:spPr>
        </p:cxnSp>
      </p:grpSp>
      <p:sp>
        <p:nvSpPr>
          <p:cNvPr id="46" name="TextBox 45">
            <a:extLst>
              <a:ext uri="{FF2B5EF4-FFF2-40B4-BE49-F238E27FC236}">
                <a16:creationId xmlns:a16="http://schemas.microsoft.com/office/drawing/2014/main" id="{8A0A9E24-B18E-FC0D-6449-2386EECD96E6}"/>
              </a:ext>
            </a:extLst>
          </p:cNvPr>
          <p:cNvSpPr txBox="1"/>
          <p:nvPr/>
        </p:nvSpPr>
        <p:spPr>
          <a:xfrm flipH="1">
            <a:off x="183047" y="5240832"/>
            <a:ext cx="1755539" cy="646331"/>
          </a:xfrm>
          <a:prstGeom prst="rect">
            <a:avLst/>
          </a:prstGeom>
          <a:noFill/>
          <a:ln w="19050">
            <a:solidFill>
              <a:schemeClr val="tx1"/>
            </a:solidFill>
            <a:prstDash val="sysDash"/>
          </a:ln>
        </p:spPr>
        <p:txBody>
          <a:bodyPr wrap="square" rtlCol="0">
            <a:spAutoFit/>
          </a:bodyPr>
          <a:lstStyle/>
          <a:p>
            <a:r>
              <a:rPr lang="en-US" dirty="0">
                <a:latin typeface="Arial" panose="020B0604020202020204" pitchFamily="34" charset="0"/>
                <a:cs typeface="Arial" panose="020B0604020202020204" pitchFamily="34" charset="0"/>
              </a:rPr>
              <a:t>Slow file-based data transfer  </a:t>
            </a:r>
          </a:p>
        </p:txBody>
      </p:sp>
      <p:cxnSp>
        <p:nvCxnSpPr>
          <p:cNvPr id="48" name="Straight Arrow Connector 47">
            <a:extLst>
              <a:ext uri="{FF2B5EF4-FFF2-40B4-BE49-F238E27FC236}">
                <a16:creationId xmlns:a16="http://schemas.microsoft.com/office/drawing/2014/main" id="{5219FEEE-3063-63C8-3EE7-A1A95CD48460}"/>
              </a:ext>
            </a:extLst>
          </p:cNvPr>
          <p:cNvCxnSpPr>
            <a:cxnSpLocks/>
            <a:endCxn id="46" idx="0"/>
          </p:cNvCxnSpPr>
          <p:nvPr/>
        </p:nvCxnSpPr>
        <p:spPr bwMode="auto">
          <a:xfrm>
            <a:off x="1059275" y="4365878"/>
            <a:ext cx="1541" cy="874954"/>
          </a:xfrm>
          <a:prstGeom prst="straightConnector1">
            <a:avLst/>
          </a:prstGeom>
          <a:solidFill>
            <a:schemeClr val="accent1"/>
          </a:solidFill>
          <a:ln w="25400" cap="flat" cmpd="sng" algn="ctr">
            <a:solidFill>
              <a:schemeClr val="tx1"/>
            </a:solidFill>
            <a:prstDash val="sysDash"/>
            <a:round/>
            <a:headEnd type="none" w="med" len="med"/>
            <a:tailEnd type="triangle"/>
          </a:ln>
          <a:effectLst/>
        </p:spPr>
      </p:cxnSp>
      <p:sp>
        <p:nvSpPr>
          <p:cNvPr id="50" name="TextBox 49">
            <a:extLst>
              <a:ext uri="{FF2B5EF4-FFF2-40B4-BE49-F238E27FC236}">
                <a16:creationId xmlns:a16="http://schemas.microsoft.com/office/drawing/2014/main" id="{FD6880B6-63F6-F15B-2CB2-238D7C854BC7}"/>
              </a:ext>
            </a:extLst>
          </p:cNvPr>
          <p:cNvSpPr txBox="1"/>
          <p:nvPr/>
        </p:nvSpPr>
        <p:spPr>
          <a:xfrm flipH="1">
            <a:off x="3100085" y="1426607"/>
            <a:ext cx="1259429" cy="923330"/>
          </a:xfrm>
          <a:prstGeom prst="rect">
            <a:avLst/>
          </a:prstGeom>
          <a:noFill/>
          <a:ln w="19050">
            <a:solidFill>
              <a:schemeClr val="tx1"/>
            </a:solidFill>
            <a:prstDash val="sysDash"/>
          </a:ln>
        </p:spPr>
        <p:txBody>
          <a:bodyPr wrap="square" rtlCol="0">
            <a:spAutoFit/>
          </a:bodyPr>
          <a:lstStyle/>
          <a:p>
            <a:r>
              <a:rPr lang="en-US" dirty="0">
                <a:latin typeface="Arial" panose="020B0604020202020204" pitchFamily="34" charset="0"/>
                <a:cs typeface="Arial" panose="020B0604020202020204" pitchFamily="34" charset="0"/>
              </a:rPr>
              <a:t>Need to reinvent the wheel</a:t>
            </a:r>
          </a:p>
        </p:txBody>
      </p:sp>
      <p:cxnSp>
        <p:nvCxnSpPr>
          <p:cNvPr id="52" name="Connector: Elbow 51">
            <a:extLst>
              <a:ext uri="{FF2B5EF4-FFF2-40B4-BE49-F238E27FC236}">
                <a16:creationId xmlns:a16="http://schemas.microsoft.com/office/drawing/2014/main" id="{FAA09D5D-98ED-24A4-61BB-9123A87DC5E0}"/>
              </a:ext>
            </a:extLst>
          </p:cNvPr>
          <p:cNvCxnSpPr>
            <a:cxnSpLocks/>
            <a:stCxn id="38" idx="0"/>
            <a:endCxn id="50" idx="3"/>
          </p:cNvCxnSpPr>
          <p:nvPr/>
        </p:nvCxnSpPr>
        <p:spPr bwMode="auto">
          <a:xfrm rot="5400000" flipH="1" flipV="1">
            <a:off x="2555691" y="1982347"/>
            <a:ext cx="638468" cy="450319"/>
          </a:xfrm>
          <a:prstGeom prst="bentConnector2">
            <a:avLst/>
          </a:prstGeom>
          <a:solidFill>
            <a:schemeClr val="accent1"/>
          </a:solidFill>
          <a:ln w="25400" cap="flat" cmpd="sng" algn="ctr">
            <a:solidFill>
              <a:schemeClr val="tx1"/>
            </a:solidFill>
            <a:prstDash val="sysDash"/>
            <a:round/>
            <a:headEnd type="none" w="med" len="med"/>
            <a:tailEnd type="triangle"/>
          </a:ln>
          <a:effectLst/>
        </p:spPr>
      </p:cxnSp>
      <p:cxnSp>
        <p:nvCxnSpPr>
          <p:cNvPr id="54" name="Connector: Elbow 53">
            <a:extLst>
              <a:ext uri="{FF2B5EF4-FFF2-40B4-BE49-F238E27FC236}">
                <a16:creationId xmlns:a16="http://schemas.microsoft.com/office/drawing/2014/main" id="{3BEABCE3-37CD-8DEB-D557-C2944001C95E}"/>
              </a:ext>
            </a:extLst>
          </p:cNvPr>
          <p:cNvCxnSpPr>
            <a:cxnSpLocks/>
            <a:stCxn id="43" idx="3"/>
            <a:endCxn id="50" idx="1"/>
          </p:cNvCxnSpPr>
          <p:nvPr/>
        </p:nvCxnSpPr>
        <p:spPr bwMode="auto">
          <a:xfrm flipH="1" flipV="1">
            <a:off x="4359514" y="1888272"/>
            <a:ext cx="402701" cy="2271183"/>
          </a:xfrm>
          <a:prstGeom prst="bentConnector3">
            <a:avLst>
              <a:gd name="adj1" fmla="val -24083"/>
            </a:avLst>
          </a:prstGeom>
          <a:solidFill>
            <a:schemeClr val="accent1"/>
          </a:solidFill>
          <a:ln w="25400" cap="flat" cmpd="sng" algn="ctr">
            <a:solidFill>
              <a:schemeClr val="tx1"/>
            </a:solidFill>
            <a:prstDash val="sysDash"/>
            <a:round/>
            <a:headEnd type="none" w="med" len="med"/>
            <a:tailEnd type="triangle"/>
          </a:ln>
          <a:effectLst/>
        </p:spPr>
      </p:cxnSp>
      <p:grpSp>
        <p:nvGrpSpPr>
          <p:cNvPr id="83" name="Google Shape;2427;p8">
            <a:extLst>
              <a:ext uri="{FF2B5EF4-FFF2-40B4-BE49-F238E27FC236}">
                <a16:creationId xmlns:a16="http://schemas.microsoft.com/office/drawing/2014/main" id="{D3905DF9-2E44-60C0-A7B4-AB2B10532DA1}"/>
              </a:ext>
            </a:extLst>
          </p:cNvPr>
          <p:cNvGrpSpPr/>
          <p:nvPr/>
        </p:nvGrpSpPr>
        <p:grpSpPr>
          <a:xfrm>
            <a:off x="5833560" y="1426607"/>
            <a:ext cx="3310440" cy="3309777"/>
            <a:chOff x="5706563" y="892073"/>
            <a:chExt cx="3310440" cy="3309777"/>
          </a:xfrm>
        </p:grpSpPr>
        <p:sp>
          <p:nvSpPr>
            <p:cNvPr id="87" name="Google Shape;2428;p8">
              <a:extLst>
                <a:ext uri="{FF2B5EF4-FFF2-40B4-BE49-F238E27FC236}">
                  <a16:creationId xmlns:a16="http://schemas.microsoft.com/office/drawing/2014/main" id="{7B1A66A0-CF8E-95F0-297F-F1BBF013DA26}"/>
                </a:ext>
              </a:extLst>
            </p:cNvPr>
            <p:cNvSpPr/>
            <p:nvPr/>
          </p:nvSpPr>
          <p:spPr>
            <a:xfrm>
              <a:off x="5706563" y="892073"/>
              <a:ext cx="1700960" cy="1091840"/>
            </a:xfrm>
            <a:prstGeom prst="rect">
              <a:avLst/>
            </a:prstGeom>
            <a:solidFill>
              <a:srgbClr val="E8E8E8"/>
            </a:solidFill>
            <a:ln w="25400"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sng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sym typeface="Arial"/>
                </a:rPr>
                <a:t>TCL</a:t>
              </a: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a:t>
              </a:r>
              <a:r>
                <a:rPr kumimoji="0" lang="en-US" sz="12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sym typeface="Arial"/>
                </a:rPr>
                <a:t>Python wrapper</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grpSp>
          <p:nvGrpSpPr>
            <p:cNvPr id="88" name="Google Shape;2429;p8">
              <a:extLst>
                <a:ext uri="{FF2B5EF4-FFF2-40B4-BE49-F238E27FC236}">
                  <a16:creationId xmlns:a16="http://schemas.microsoft.com/office/drawing/2014/main" id="{BE07A109-806B-4D11-A6D4-2A4A923ED779}"/>
                </a:ext>
              </a:extLst>
            </p:cNvPr>
            <p:cNvGrpSpPr/>
            <p:nvPr/>
          </p:nvGrpSpPr>
          <p:grpSpPr>
            <a:xfrm>
              <a:off x="5706563" y="1141294"/>
              <a:ext cx="3310440" cy="3060556"/>
              <a:chOff x="5648658" y="1352050"/>
              <a:chExt cx="3310440" cy="3060556"/>
            </a:xfrm>
          </p:grpSpPr>
          <p:grpSp>
            <p:nvGrpSpPr>
              <p:cNvPr id="89" name="Google Shape;2430;p8">
                <a:extLst>
                  <a:ext uri="{FF2B5EF4-FFF2-40B4-BE49-F238E27FC236}">
                    <a16:creationId xmlns:a16="http://schemas.microsoft.com/office/drawing/2014/main" id="{6384A17A-08FB-E58A-D3C2-C3C276F2B475}"/>
                  </a:ext>
                </a:extLst>
              </p:cNvPr>
              <p:cNvGrpSpPr/>
              <p:nvPr/>
            </p:nvGrpSpPr>
            <p:grpSpPr>
              <a:xfrm>
                <a:off x="5764831" y="1352050"/>
                <a:ext cx="3194267" cy="3060556"/>
                <a:chOff x="5437434" y="1745794"/>
                <a:chExt cx="3667966" cy="3156014"/>
              </a:xfrm>
            </p:grpSpPr>
            <p:sp>
              <p:nvSpPr>
                <p:cNvPr id="93" name="Google Shape;2431;p8">
                  <a:extLst>
                    <a:ext uri="{FF2B5EF4-FFF2-40B4-BE49-F238E27FC236}">
                      <a16:creationId xmlns:a16="http://schemas.microsoft.com/office/drawing/2014/main" id="{7DA742BE-63DF-79E5-F149-DD6AC8CC1A3C}"/>
                    </a:ext>
                  </a:extLst>
                </p:cNvPr>
                <p:cNvSpPr/>
                <p:nvPr/>
              </p:nvSpPr>
              <p:spPr>
                <a:xfrm>
                  <a:off x="5437436" y="1745794"/>
                  <a:ext cx="1768043" cy="781050"/>
                </a:xfrm>
                <a:prstGeom prst="rect">
                  <a:avLst/>
                </a:prstGeom>
                <a:solidFill>
                  <a:srgbClr val="FFC627"/>
                </a:solidFill>
                <a:ln w="25400" cap="flat" cmpd="sng">
                  <a:solidFill>
                    <a:srgbClr val="191919"/>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191919"/>
                      </a:solidFill>
                      <a:effectLst/>
                      <a:uLnTx/>
                      <a:uFillTx/>
                      <a:latin typeface="Arial" panose="020B0604020202020204" pitchFamily="34" charset="0"/>
                      <a:cs typeface="Arial" panose="020B0604020202020204" pitchFamily="34" charset="0"/>
                      <a:sym typeface="Arial"/>
                    </a:rPr>
                    <a:t>EDA developer environment (C++)</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94" name="Google Shape;2432;p8">
                  <a:extLst>
                    <a:ext uri="{FF2B5EF4-FFF2-40B4-BE49-F238E27FC236}">
                      <a16:creationId xmlns:a16="http://schemas.microsoft.com/office/drawing/2014/main" id="{98C9A18F-CE0B-D1B9-7EDA-85A95F1B9AA7}"/>
                    </a:ext>
                  </a:extLst>
                </p:cNvPr>
                <p:cNvSpPr/>
                <p:nvPr/>
              </p:nvSpPr>
              <p:spPr>
                <a:xfrm>
                  <a:off x="5437434" y="4120758"/>
                  <a:ext cx="1608235" cy="781050"/>
                </a:xfrm>
                <a:prstGeom prst="rect">
                  <a:avLst/>
                </a:prstGeom>
                <a:solidFill>
                  <a:srgbClr val="8C1D40"/>
                </a:solidFill>
                <a:ln w="25400" cap="flat" cmpd="sng">
                  <a:solidFill>
                    <a:srgbClr val="191919"/>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ML environment (e.g., RL gate sizing) (Python)</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95" name="Google Shape;2433;p8">
                  <a:extLst>
                    <a:ext uri="{FF2B5EF4-FFF2-40B4-BE49-F238E27FC236}">
                      <a16:creationId xmlns:a16="http://schemas.microsoft.com/office/drawing/2014/main" id="{AFB4EA4B-271B-99FD-D564-B9FB258F89D4}"/>
                    </a:ext>
                  </a:extLst>
                </p:cNvPr>
                <p:cNvSpPr txBox="1"/>
                <p:nvPr/>
              </p:nvSpPr>
              <p:spPr>
                <a:xfrm>
                  <a:off x="5930297" y="3003534"/>
                  <a:ext cx="1020146" cy="285597"/>
                </a:xfrm>
                <a:prstGeom prst="rect">
                  <a:avLst/>
                </a:prstGeom>
                <a:noFill/>
                <a:ln w="9525" cap="flat" cmpd="sng">
                  <a:solidFill>
                    <a:srgbClr val="191919"/>
                  </a:solidFill>
                  <a:prstDash val="solid"/>
                  <a:round/>
                  <a:headEnd type="none" w="sm" len="sm"/>
                  <a:tailEnd type="none" w="sm" len="sm"/>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TCL script</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96" name="Google Shape;2434;p8">
                  <a:extLst>
                    <a:ext uri="{FF2B5EF4-FFF2-40B4-BE49-F238E27FC236}">
                      <a16:creationId xmlns:a16="http://schemas.microsoft.com/office/drawing/2014/main" id="{2E7F6E4E-C002-329C-EA6B-3E8B2FF084FA}"/>
                    </a:ext>
                  </a:extLst>
                </p:cNvPr>
                <p:cNvSpPr/>
                <p:nvPr/>
              </p:nvSpPr>
              <p:spPr>
                <a:xfrm>
                  <a:off x="7205477" y="2687518"/>
                  <a:ext cx="1899923" cy="921425"/>
                </a:xfrm>
                <a:prstGeom prst="rect">
                  <a:avLst/>
                </a:prstGeom>
                <a:noFill/>
                <a:ln w="25400" cap="flat" cmpd="sng">
                  <a:solidFill>
                    <a:srgbClr val="191919"/>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sym typeface="Arial"/>
                    </a:rPr>
                    <a:t>ML node and edge transformations; Transformation to API translators</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grpSp>
          <p:cxnSp>
            <p:nvCxnSpPr>
              <p:cNvPr id="90" name="Google Shape;2435;p8">
                <a:extLst>
                  <a:ext uri="{FF2B5EF4-FFF2-40B4-BE49-F238E27FC236}">
                    <a16:creationId xmlns:a16="http://schemas.microsoft.com/office/drawing/2014/main" id="{FFB0E8DD-491D-DF49-E9FB-765607107BD6}"/>
                  </a:ext>
                </a:extLst>
              </p:cNvPr>
              <p:cNvCxnSpPr>
                <a:stCxn id="94" idx="3"/>
                <a:endCxn id="96" idx="2"/>
              </p:cNvCxnSpPr>
              <p:nvPr/>
            </p:nvCxnSpPr>
            <p:spPr>
              <a:xfrm rot="10800000" flipH="1">
                <a:off x="7165369" y="3158795"/>
                <a:ext cx="966300" cy="875100"/>
              </a:xfrm>
              <a:prstGeom prst="bentConnector2">
                <a:avLst/>
              </a:prstGeom>
              <a:noFill/>
              <a:ln w="12700" cap="flat" cmpd="sng">
                <a:solidFill>
                  <a:srgbClr val="191919"/>
                </a:solidFill>
                <a:prstDash val="solid"/>
                <a:round/>
                <a:headEnd type="none" w="sm" len="sm"/>
                <a:tailEnd type="triangle" w="med" len="med"/>
              </a:ln>
            </p:spPr>
          </p:cxnSp>
          <p:cxnSp>
            <p:nvCxnSpPr>
              <p:cNvPr id="91" name="Google Shape;2436;p8">
                <a:extLst>
                  <a:ext uri="{FF2B5EF4-FFF2-40B4-BE49-F238E27FC236}">
                    <a16:creationId xmlns:a16="http://schemas.microsoft.com/office/drawing/2014/main" id="{5C0CEDFB-ABEA-6229-FE7D-59C1730ECA2A}"/>
                  </a:ext>
                </a:extLst>
              </p:cNvPr>
              <p:cNvCxnSpPr>
                <a:stCxn id="87" idx="1"/>
                <a:endCxn id="94" idx="1"/>
              </p:cNvCxnSpPr>
              <p:nvPr/>
            </p:nvCxnSpPr>
            <p:spPr>
              <a:xfrm>
                <a:off x="5648658" y="1648749"/>
                <a:ext cx="116100" cy="2385000"/>
              </a:xfrm>
              <a:prstGeom prst="bentConnector3">
                <a:avLst>
                  <a:gd name="adj1" fmla="val -578683"/>
                </a:avLst>
              </a:prstGeom>
              <a:noFill/>
              <a:ln w="12700" cap="flat" cmpd="sng">
                <a:solidFill>
                  <a:srgbClr val="191919"/>
                </a:solidFill>
                <a:prstDash val="solid"/>
                <a:round/>
                <a:headEnd type="none" w="sm" len="sm"/>
                <a:tailEnd type="triangle" w="med" len="med"/>
              </a:ln>
            </p:spPr>
          </p:cxnSp>
          <p:cxnSp>
            <p:nvCxnSpPr>
              <p:cNvPr id="92" name="Google Shape;2437;p8">
                <a:extLst>
                  <a:ext uri="{FF2B5EF4-FFF2-40B4-BE49-F238E27FC236}">
                    <a16:creationId xmlns:a16="http://schemas.microsoft.com/office/drawing/2014/main" id="{215A3A9C-9799-8B9E-67CA-D8192BDB5AA3}"/>
                  </a:ext>
                </a:extLst>
              </p:cNvPr>
              <p:cNvCxnSpPr>
                <a:stCxn id="96" idx="0"/>
              </p:cNvCxnSpPr>
              <p:nvPr/>
            </p:nvCxnSpPr>
            <p:spPr>
              <a:xfrm rot="5400000" flipH="1">
                <a:off x="7409117" y="1542592"/>
                <a:ext cx="639900" cy="805500"/>
              </a:xfrm>
              <a:prstGeom prst="bentConnector2">
                <a:avLst/>
              </a:prstGeom>
              <a:noFill/>
              <a:ln w="12700" cap="flat" cmpd="sng">
                <a:solidFill>
                  <a:srgbClr val="191919"/>
                </a:solidFill>
                <a:prstDash val="solid"/>
                <a:round/>
                <a:headEnd type="none" w="sm" len="sm"/>
                <a:tailEnd type="triangle" w="med" len="med"/>
              </a:ln>
            </p:spPr>
          </p:cxnSp>
        </p:grpSp>
      </p:grpSp>
      <p:sp>
        <p:nvSpPr>
          <p:cNvPr id="84" name="Google Shape;2440;p8">
            <a:extLst>
              <a:ext uri="{FF2B5EF4-FFF2-40B4-BE49-F238E27FC236}">
                <a16:creationId xmlns:a16="http://schemas.microsoft.com/office/drawing/2014/main" id="{44A96B13-6679-5C9F-BEA7-0F48692F0039}"/>
              </a:ext>
            </a:extLst>
          </p:cNvPr>
          <p:cNvSpPr/>
          <p:nvPr/>
        </p:nvSpPr>
        <p:spPr>
          <a:xfrm>
            <a:off x="5307812" y="3282726"/>
            <a:ext cx="1283842" cy="421156"/>
          </a:xfrm>
          <a:prstGeom prst="rect">
            <a:avLst/>
          </a:prstGeom>
          <a:noFill/>
          <a:ln w="12700" cap="flat" cmpd="sng">
            <a:solidFill>
              <a:srgbClr val="191919"/>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LEF/DEF data, netlist, RC</a:t>
            </a: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85" name="Google Shape;2443;p8">
            <a:extLst>
              <a:ext uri="{FF2B5EF4-FFF2-40B4-BE49-F238E27FC236}">
                <a16:creationId xmlns:a16="http://schemas.microsoft.com/office/drawing/2014/main" id="{95AD7A4E-9BEF-750B-831E-9878613C378E}"/>
              </a:ext>
            </a:extLst>
          </p:cNvPr>
          <p:cNvSpPr/>
          <p:nvPr/>
        </p:nvSpPr>
        <p:spPr>
          <a:xfrm>
            <a:off x="5429190" y="2902583"/>
            <a:ext cx="1075249" cy="1074420"/>
          </a:xfrm>
          <a:prstGeom prst="mathMultiply">
            <a:avLst>
              <a:gd name="adj1" fmla="val 7208"/>
            </a:avLst>
          </a:prstGeom>
          <a:solidFill>
            <a:srgbClr val="FF000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86" name="Google Shape;2444;p8">
            <a:extLst>
              <a:ext uri="{FF2B5EF4-FFF2-40B4-BE49-F238E27FC236}">
                <a16:creationId xmlns:a16="http://schemas.microsoft.com/office/drawing/2014/main" id="{85ACA805-AA95-06DF-79CC-934640788904}"/>
              </a:ext>
            </a:extLst>
          </p:cNvPr>
          <p:cNvSpPr/>
          <p:nvPr/>
        </p:nvSpPr>
        <p:spPr>
          <a:xfrm>
            <a:off x="6285518" y="2493119"/>
            <a:ext cx="1075249" cy="1074420"/>
          </a:xfrm>
          <a:prstGeom prst="mathMultiply">
            <a:avLst>
              <a:gd name="adj1" fmla="val 7208"/>
            </a:avLst>
          </a:prstGeom>
          <a:solidFill>
            <a:srgbClr val="FF000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97" name="TextBox 96">
            <a:extLst>
              <a:ext uri="{FF2B5EF4-FFF2-40B4-BE49-F238E27FC236}">
                <a16:creationId xmlns:a16="http://schemas.microsoft.com/office/drawing/2014/main" id="{A92683A8-B082-7BA7-25C4-FEB3B74FB61D}"/>
              </a:ext>
            </a:extLst>
          </p:cNvPr>
          <p:cNvSpPr txBox="1"/>
          <p:nvPr/>
        </p:nvSpPr>
        <p:spPr>
          <a:xfrm>
            <a:off x="198653" y="986855"/>
            <a:ext cx="3359461"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Existing EDA Flows </a:t>
            </a:r>
            <a:r>
              <a:rPr lang="en-US" b="1" dirty="0">
                <a:latin typeface="Arial" panose="020B0604020202020204" pitchFamily="34" charset="0"/>
                <a:cs typeface="Arial" panose="020B0604020202020204" pitchFamily="34" charset="0"/>
              </a:rPr>
              <a:t>without</a:t>
            </a:r>
            <a:r>
              <a:rPr lang="en-US" dirty="0">
                <a:latin typeface="Arial" panose="020B0604020202020204" pitchFamily="34" charset="0"/>
                <a:cs typeface="Arial" panose="020B0604020202020204" pitchFamily="34" charset="0"/>
              </a:rPr>
              <a:t> Python Enablement </a:t>
            </a:r>
          </a:p>
        </p:txBody>
      </p:sp>
      <p:sp>
        <p:nvSpPr>
          <p:cNvPr id="98" name="TextBox 97">
            <a:extLst>
              <a:ext uri="{FF2B5EF4-FFF2-40B4-BE49-F238E27FC236}">
                <a16:creationId xmlns:a16="http://schemas.microsoft.com/office/drawing/2014/main" id="{D3D8835B-10D0-02D4-94F5-1B2326110494}"/>
              </a:ext>
            </a:extLst>
          </p:cNvPr>
          <p:cNvSpPr txBox="1"/>
          <p:nvPr/>
        </p:nvSpPr>
        <p:spPr>
          <a:xfrm>
            <a:off x="4971763" y="986547"/>
            <a:ext cx="4019049"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With</a:t>
            </a:r>
            <a:r>
              <a:rPr lang="en-US" dirty="0">
                <a:latin typeface="Arial" panose="020B0604020202020204" pitchFamily="34" charset="0"/>
                <a:cs typeface="Arial" panose="020B0604020202020204" pitchFamily="34" charset="0"/>
              </a:rPr>
              <a:t> OpenROAD Python Enablement</a:t>
            </a:r>
          </a:p>
        </p:txBody>
      </p:sp>
    </p:spTree>
    <p:extLst>
      <p:ext uri="{BB962C8B-B14F-4D97-AF65-F5344CB8AC3E}">
        <p14:creationId xmlns:p14="http://schemas.microsoft.com/office/powerpoint/2010/main" val="118906487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36C3-7836-D139-21B8-1F5F0865102F}"/>
              </a:ext>
            </a:extLst>
          </p:cNvPr>
          <p:cNvSpPr>
            <a:spLocks noGrp="1"/>
          </p:cNvSpPr>
          <p:nvPr>
            <p:ph type="title"/>
          </p:nvPr>
        </p:nvSpPr>
        <p:spPr/>
        <p:txBody>
          <a:bodyPr/>
          <a:lstStyle/>
          <a:p>
            <a:r>
              <a:rPr lang="en-US" dirty="0" err="1"/>
              <a:t>Hands-ON</a:t>
            </a:r>
            <a:r>
              <a:rPr lang="en-US" dirty="0"/>
              <a:t> Session</a:t>
            </a:r>
          </a:p>
        </p:txBody>
      </p:sp>
      <p:sp>
        <p:nvSpPr>
          <p:cNvPr id="3" name="Text Placeholder 2">
            <a:extLst>
              <a:ext uri="{FF2B5EF4-FFF2-40B4-BE49-F238E27FC236}">
                <a16:creationId xmlns:a16="http://schemas.microsoft.com/office/drawing/2014/main" id="{E70586D5-6EA3-5D71-AB34-44BBB8DC3A46}"/>
              </a:ext>
            </a:extLst>
          </p:cNvPr>
          <p:cNvSpPr>
            <a:spLocks noGrp="1"/>
          </p:cNvSpPr>
          <p:nvPr>
            <p:ph type="body" idx="1"/>
          </p:nvPr>
        </p:nvSpPr>
        <p:spPr/>
        <p:txBody>
          <a:bodyPr/>
          <a:lstStyle/>
          <a:p>
            <a:r>
              <a:rPr lang="en-US" dirty="0"/>
              <a:t>OpenROAD Python APIs </a:t>
            </a:r>
          </a:p>
        </p:txBody>
      </p:sp>
      <p:sp>
        <p:nvSpPr>
          <p:cNvPr id="4" name="Google Shape;113;p1">
            <a:extLst>
              <a:ext uri="{FF2B5EF4-FFF2-40B4-BE49-F238E27FC236}">
                <a16:creationId xmlns:a16="http://schemas.microsoft.com/office/drawing/2014/main" id="{DD62F010-0874-E1BD-5641-009B241F5432}"/>
              </a:ext>
            </a:extLst>
          </p:cNvPr>
          <p:cNvSpPr txBox="1"/>
          <p:nvPr/>
        </p:nvSpPr>
        <p:spPr>
          <a:xfrm>
            <a:off x="341313" y="821621"/>
            <a:ext cx="8534400" cy="707846"/>
          </a:xfrm>
          <a:prstGeom prst="rect">
            <a:avLst/>
          </a:prstGeom>
          <a:solidFill>
            <a:srgbClr val="FFFF00"/>
          </a:solidFill>
          <a:ln w="57150"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dirty="0">
                <a:solidFill>
                  <a:schemeClr val="dk1"/>
                </a:solidFill>
                <a:latin typeface="Tahoma"/>
                <a:ea typeface="Tahoma"/>
                <a:cs typeface="Tahoma"/>
                <a:sym typeface="Tahoma"/>
              </a:rPr>
              <a:t>QuickStart: </a:t>
            </a:r>
            <a:r>
              <a:rPr lang="en-US" sz="2000" b="1" i="0" u="none" strike="noStrike" cap="none" dirty="0">
                <a:solidFill>
                  <a:schemeClr val="dk1"/>
                </a:solidFill>
                <a:latin typeface="Tahoma"/>
                <a:ea typeface="Tahoma"/>
                <a:cs typeface="Tahoma"/>
                <a:sym typeface="Tahoma"/>
                <a:hlinkClick r:id="rId2"/>
              </a:rPr>
              <a:t>https://bit.ly/3SrE827</a:t>
            </a:r>
            <a:r>
              <a:rPr lang="en-US" sz="2000" b="1" i="0" u="sng" strike="noStrike" cap="none" dirty="0">
                <a:solidFill>
                  <a:schemeClr val="dk1"/>
                </a:solidFill>
                <a:latin typeface="Tahoma"/>
                <a:ea typeface="Tahoma"/>
                <a:cs typeface="Tahoma"/>
                <a:sym typeface="Tahoma"/>
              </a:rPr>
              <a:t> </a:t>
            </a:r>
            <a:r>
              <a:rPr lang="en-US" sz="2000" b="1" i="0" u="none" strike="noStrike" cap="none" dirty="0">
                <a:solidFill>
                  <a:schemeClr val="dk1"/>
                </a:solidFill>
                <a:latin typeface="Tahoma"/>
                <a:ea typeface="Tahoma"/>
                <a:cs typeface="Tahoma"/>
                <a:sym typeface="Tahoma"/>
              </a:rPr>
              <a:t> </a:t>
            </a:r>
            <a:r>
              <a:rPr lang="en-US" sz="2000" b="0" i="0" u="none" strike="noStrike" cap="none" dirty="0">
                <a:solidFill>
                  <a:schemeClr val="dk1"/>
                </a:solidFill>
                <a:latin typeface="Tahoma"/>
                <a:ea typeface="Tahoma"/>
                <a:cs typeface="Tahoma"/>
                <a:sym typeface="Tahoma"/>
              </a:rPr>
              <a:t>Please follow these instructions to prepare for your participation in the hands-on parts of today’s tutorial ! </a:t>
            </a:r>
            <a:endParaRPr dirty="0"/>
          </a:p>
        </p:txBody>
      </p:sp>
      <p:pic>
        <p:nvPicPr>
          <p:cNvPr id="6" name="Picture 5">
            <a:extLst>
              <a:ext uri="{FF2B5EF4-FFF2-40B4-BE49-F238E27FC236}">
                <a16:creationId xmlns:a16="http://schemas.microsoft.com/office/drawing/2014/main" id="{EA94DF8B-8B0F-819E-1324-F2C1A41CE4B4}"/>
              </a:ext>
            </a:extLst>
          </p:cNvPr>
          <p:cNvPicPr>
            <a:picLocks noChangeAspect="1"/>
          </p:cNvPicPr>
          <p:nvPr/>
        </p:nvPicPr>
        <p:blipFill>
          <a:blip r:embed="rId3"/>
          <a:stretch>
            <a:fillRect/>
          </a:stretch>
        </p:blipFill>
        <p:spPr>
          <a:xfrm>
            <a:off x="3505200" y="1821459"/>
            <a:ext cx="1878460" cy="1800623"/>
          </a:xfrm>
          <a:prstGeom prst="rect">
            <a:avLst/>
          </a:prstGeom>
        </p:spPr>
      </p:pic>
    </p:spTree>
    <p:extLst>
      <p:ext uri="{BB962C8B-B14F-4D97-AF65-F5344CB8AC3E}">
        <p14:creationId xmlns:p14="http://schemas.microsoft.com/office/powerpoint/2010/main" val="249841982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22DB1D-A1E1-0612-41CC-024A69FEF435}"/>
              </a:ext>
            </a:extLst>
          </p:cNvPr>
          <p:cNvSpPr>
            <a:spLocks noGrp="1"/>
          </p:cNvSpPr>
          <p:nvPr>
            <p:ph idx="1"/>
          </p:nvPr>
        </p:nvSpPr>
        <p:spPr/>
        <p:txBody>
          <a:bodyPr/>
          <a:lstStyle/>
          <a:p>
            <a:pPr marL="0" indent="0">
              <a:buNone/>
            </a:pPr>
            <a:r>
              <a:rPr lang="en-US" dirty="0"/>
              <a:t>1. Introduction  </a:t>
            </a:r>
            <a:r>
              <a:rPr lang="en-US" sz="2000" dirty="0">
                <a:solidFill>
                  <a:srgbClr val="1B00C0"/>
                </a:solidFill>
              </a:rPr>
              <a:t>(1400-1415, Andrew)</a:t>
            </a:r>
            <a:endParaRPr lang="en-US" dirty="0">
              <a:solidFill>
                <a:srgbClr val="1B00C0"/>
              </a:solidFill>
            </a:endParaRPr>
          </a:p>
          <a:p>
            <a:pPr marL="0" indent="0">
              <a:buNone/>
            </a:pPr>
            <a:r>
              <a:rPr lang="en-US" dirty="0"/>
              <a:t>2. Tutorial Section 1</a:t>
            </a:r>
          </a:p>
          <a:p>
            <a:pPr lvl="1"/>
            <a:r>
              <a:rPr lang="en-US" dirty="0"/>
              <a:t>OpenROAD Python APIs </a:t>
            </a:r>
            <a:r>
              <a:rPr lang="en-US" sz="2000" dirty="0">
                <a:solidFill>
                  <a:srgbClr val="1B00C0"/>
                </a:solidFill>
              </a:rPr>
              <a:t>(1415-1440, Vidya)</a:t>
            </a:r>
            <a:endParaRPr lang="en-US" dirty="0">
              <a:solidFill>
                <a:srgbClr val="1B00C0"/>
              </a:solidFill>
            </a:endParaRPr>
          </a:p>
          <a:p>
            <a:pPr lvl="1"/>
            <a:r>
              <a:rPr lang="en-US" dirty="0"/>
              <a:t>Hands-on session: Demo on OpenROAD Python APIs and what it enables  </a:t>
            </a:r>
            <a:r>
              <a:rPr lang="en-US" sz="2000" dirty="0">
                <a:solidFill>
                  <a:srgbClr val="1B00C0"/>
                </a:solidFill>
              </a:rPr>
              <a:t>(1440-1525, Bing-Yue)</a:t>
            </a:r>
            <a:endParaRPr lang="en-US" dirty="0">
              <a:solidFill>
                <a:srgbClr val="1B00C0"/>
              </a:solidFill>
            </a:endParaRPr>
          </a:p>
          <a:p>
            <a:pPr marL="0" indent="0">
              <a:buNone/>
            </a:pPr>
            <a:r>
              <a:rPr lang="en-US" dirty="0"/>
              <a:t>BREAK </a:t>
            </a:r>
            <a:r>
              <a:rPr lang="en-US" sz="2000" dirty="0">
                <a:solidFill>
                  <a:srgbClr val="1B00C0"/>
                </a:solidFill>
              </a:rPr>
              <a:t>(1525-1545 minutes)</a:t>
            </a:r>
            <a:endParaRPr lang="en-US" dirty="0"/>
          </a:p>
          <a:p>
            <a:pPr marL="0" indent="0">
              <a:buNone/>
            </a:pPr>
            <a:r>
              <a:rPr lang="en-US" dirty="0"/>
              <a:t>3. Tutorial Section 2</a:t>
            </a:r>
          </a:p>
          <a:p>
            <a:pPr lvl="1"/>
            <a:r>
              <a:rPr lang="en-US" dirty="0" err="1"/>
              <a:t>CircuitOps</a:t>
            </a:r>
            <a:r>
              <a:rPr lang="en-US" dirty="0"/>
              <a:t>  </a:t>
            </a:r>
            <a:r>
              <a:rPr lang="en-US" sz="2000" dirty="0">
                <a:solidFill>
                  <a:srgbClr val="1B00C0"/>
                </a:solidFill>
              </a:rPr>
              <a:t>(1545-1605, Vidya)</a:t>
            </a:r>
            <a:r>
              <a:rPr lang="en-US" dirty="0"/>
              <a:t> </a:t>
            </a:r>
          </a:p>
          <a:p>
            <a:pPr lvl="1"/>
            <a:r>
              <a:rPr lang="en-US" dirty="0"/>
              <a:t>Hands-on session: Demo on </a:t>
            </a:r>
            <a:r>
              <a:rPr lang="en-US" dirty="0" err="1"/>
              <a:t>CircuitOps</a:t>
            </a:r>
            <a:r>
              <a:rPr lang="en-US" dirty="0"/>
              <a:t> and what it enables  </a:t>
            </a:r>
            <a:r>
              <a:rPr lang="en-US" sz="2000" dirty="0">
                <a:solidFill>
                  <a:srgbClr val="1B00C0"/>
                </a:solidFill>
              </a:rPr>
              <a:t>(1605-1635, Bing-Yue)</a:t>
            </a:r>
            <a:endParaRPr lang="en-US" dirty="0"/>
          </a:p>
          <a:p>
            <a:pPr marL="0" indent="0">
              <a:buNone/>
            </a:pPr>
            <a:r>
              <a:rPr lang="en-US" dirty="0"/>
              <a:t>4. Other ML EDA Infrastructure Efforts + Conclusion </a:t>
            </a:r>
            <a:r>
              <a:rPr lang="en-US" sz="2000" dirty="0">
                <a:solidFill>
                  <a:srgbClr val="1B00C0"/>
                </a:solidFill>
              </a:rPr>
              <a:t>(1635-1650, Andrew)</a:t>
            </a:r>
          </a:p>
          <a:p>
            <a:pPr marL="0" indent="0">
              <a:buNone/>
            </a:pPr>
            <a:r>
              <a:rPr lang="en-US" dirty="0"/>
              <a:t>5. Overflow Q&amp;A </a:t>
            </a:r>
            <a:r>
              <a:rPr lang="en-US" sz="2000" dirty="0">
                <a:solidFill>
                  <a:srgbClr val="1B00C0"/>
                </a:solidFill>
              </a:rPr>
              <a:t>(1650- , Vidya and Bing-Yue)</a:t>
            </a:r>
            <a:endParaRPr lang="en-US" sz="3200" dirty="0">
              <a:solidFill>
                <a:srgbClr val="1B00C0"/>
              </a:solidFill>
            </a:endParaRPr>
          </a:p>
        </p:txBody>
      </p:sp>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5239447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36C3-7836-D139-21B8-1F5F0865102F}"/>
              </a:ext>
            </a:extLst>
          </p:cNvPr>
          <p:cNvSpPr>
            <a:spLocks noGrp="1"/>
          </p:cNvSpPr>
          <p:nvPr>
            <p:ph type="title"/>
          </p:nvPr>
        </p:nvSpPr>
        <p:spPr/>
        <p:txBody>
          <a:bodyPr/>
          <a:lstStyle/>
          <a:p>
            <a:r>
              <a:rPr lang="en-US" dirty="0"/>
              <a:t>3. Tutorial Section 2:</a:t>
            </a:r>
          </a:p>
        </p:txBody>
      </p:sp>
      <p:sp>
        <p:nvSpPr>
          <p:cNvPr id="3" name="Text Placeholder 2">
            <a:extLst>
              <a:ext uri="{FF2B5EF4-FFF2-40B4-BE49-F238E27FC236}">
                <a16:creationId xmlns:a16="http://schemas.microsoft.com/office/drawing/2014/main" id="{E70586D5-6EA3-5D71-AB34-44BBB8DC3A46}"/>
              </a:ext>
            </a:extLst>
          </p:cNvPr>
          <p:cNvSpPr>
            <a:spLocks noGrp="1"/>
          </p:cNvSpPr>
          <p:nvPr>
            <p:ph type="body" idx="1"/>
          </p:nvPr>
        </p:nvSpPr>
        <p:spPr/>
        <p:txBody>
          <a:bodyPr/>
          <a:lstStyle/>
          <a:p>
            <a:r>
              <a:rPr lang="en-US" dirty="0" err="1"/>
              <a:t>CircuitOps</a:t>
            </a:r>
            <a:r>
              <a:rPr lang="en-US" dirty="0"/>
              <a:t>: ML-friendly data representation format</a:t>
            </a:r>
          </a:p>
        </p:txBody>
      </p:sp>
    </p:spTree>
    <p:extLst>
      <p:ext uri="{BB962C8B-B14F-4D97-AF65-F5344CB8AC3E}">
        <p14:creationId xmlns:p14="http://schemas.microsoft.com/office/powerpoint/2010/main" val="196229451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3.1 </a:t>
            </a:r>
            <a:r>
              <a:rPr lang="en-US" dirty="0" err="1"/>
              <a:t>CircuitOps</a:t>
            </a:r>
            <a:r>
              <a:rPr lang="en-US" dirty="0"/>
              <a:t>: The Why and What</a:t>
            </a:r>
          </a:p>
        </p:txBody>
      </p:sp>
      <p:pic>
        <p:nvPicPr>
          <p:cNvPr id="2" name="Google Shape;112;p1">
            <a:extLst>
              <a:ext uri="{FF2B5EF4-FFF2-40B4-BE49-F238E27FC236}">
                <a16:creationId xmlns:a16="http://schemas.microsoft.com/office/drawing/2014/main" id="{41F8A87C-B4D6-1A64-60D1-62CC1EDCB9DD}"/>
              </a:ext>
            </a:extLst>
          </p:cNvPr>
          <p:cNvPicPr preferRelativeResize="0"/>
          <p:nvPr/>
        </p:nvPicPr>
        <p:blipFill rotWithShape="1">
          <a:blip r:embed="rId3">
            <a:alphaModFix/>
          </a:blip>
          <a:srcRect/>
          <a:stretch/>
        </p:blipFill>
        <p:spPr>
          <a:xfrm>
            <a:off x="1066800" y="6477000"/>
            <a:ext cx="1223513" cy="340315"/>
          </a:xfrm>
          <a:prstGeom prst="rect">
            <a:avLst/>
          </a:prstGeom>
          <a:noFill/>
          <a:ln>
            <a:noFill/>
          </a:ln>
        </p:spPr>
      </p:pic>
    </p:spTree>
    <p:extLst>
      <p:ext uri="{BB962C8B-B14F-4D97-AF65-F5344CB8AC3E}">
        <p14:creationId xmlns:p14="http://schemas.microsoft.com/office/powerpoint/2010/main" val="364616073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319F3A-B60D-967C-13F6-94035FF09369}"/>
              </a:ext>
            </a:extLst>
          </p:cNvPr>
          <p:cNvSpPr>
            <a:spLocks noGrp="1"/>
          </p:cNvSpPr>
          <p:nvPr>
            <p:ph type="title"/>
          </p:nvPr>
        </p:nvSpPr>
        <p:spPr/>
        <p:txBody>
          <a:bodyPr/>
          <a:lstStyle/>
          <a:p>
            <a:r>
              <a:rPr lang="en-US" dirty="0"/>
              <a:t>Motivation</a:t>
            </a:r>
          </a:p>
        </p:txBody>
      </p:sp>
      <p:sp>
        <p:nvSpPr>
          <p:cNvPr id="5" name="Subtitle 9">
            <a:extLst>
              <a:ext uri="{FF2B5EF4-FFF2-40B4-BE49-F238E27FC236}">
                <a16:creationId xmlns:a16="http://schemas.microsoft.com/office/drawing/2014/main" id="{75ECA474-2E6F-95FE-B6B7-39E69BBFAB63}"/>
              </a:ext>
            </a:extLst>
          </p:cNvPr>
          <p:cNvSpPr>
            <a:spLocks noGrp="1"/>
          </p:cNvSpPr>
          <p:nvPr>
            <p:ph idx="1"/>
          </p:nvPr>
        </p:nvSpPr>
        <p:spPr>
          <a:xfrm>
            <a:off x="171450" y="838200"/>
            <a:ext cx="8836025" cy="2479232"/>
          </a:xfrm>
        </p:spPr>
        <p:txBody>
          <a:bodyPr/>
          <a:lstStyle/>
          <a:p>
            <a:r>
              <a:rPr lang="en-US" sz="2000" b="1" dirty="0">
                <a:solidFill>
                  <a:srgbClr val="00B050"/>
                </a:solidFill>
              </a:rPr>
              <a:t>AI-unfriendly data structures and interfaces </a:t>
            </a:r>
            <a:r>
              <a:rPr lang="en-US" sz="2000" dirty="0"/>
              <a:t>of EDA tools, hindering high volumes of data queries, transfer and processing</a:t>
            </a:r>
          </a:p>
          <a:p>
            <a:r>
              <a:rPr lang="en-US" sz="2000" b="1" dirty="0">
                <a:solidFill>
                  <a:srgbClr val="00B050"/>
                </a:solidFill>
              </a:rPr>
              <a:t>Steep learning curve of EDA knowledge and tools </a:t>
            </a:r>
            <a:r>
              <a:rPr lang="en-US" sz="2000" dirty="0"/>
              <a:t>for AI experts</a:t>
            </a:r>
          </a:p>
          <a:p>
            <a:r>
              <a:rPr lang="en-US" sz="2000" b="1" dirty="0">
                <a:solidFill>
                  <a:srgbClr val="00B050"/>
                </a:solidFill>
              </a:rPr>
              <a:t>Lack of shared IR </a:t>
            </a:r>
            <a:r>
              <a:rPr lang="en-US" sz="2000" dirty="0"/>
              <a:t>(intermediate representation), hindering data reuse across projects</a:t>
            </a:r>
          </a:p>
        </p:txBody>
      </p:sp>
      <p:pic>
        <p:nvPicPr>
          <p:cNvPr id="10" name="Picture 4" descr="Cartoon Barrier Stock Illustrations – 8,022 Cartoon Barrier Stock  Illustrations, Vectors &amp; Clipart - Dreamstime">
            <a:extLst>
              <a:ext uri="{FF2B5EF4-FFF2-40B4-BE49-F238E27FC236}">
                <a16:creationId xmlns:a16="http://schemas.microsoft.com/office/drawing/2014/main" id="{671EF7F3-AB33-112B-F600-129977629D6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698" t="22616" r="5873" b="15460"/>
          <a:stretch/>
        </p:blipFill>
        <p:spPr bwMode="auto">
          <a:xfrm>
            <a:off x="3087694" y="3276785"/>
            <a:ext cx="3538385" cy="132222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2A5EC000-CED1-CABD-D3A6-777D13FD9207}"/>
              </a:ext>
            </a:extLst>
          </p:cNvPr>
          <p:cNvGrpSpPr/>
          <p:nvPr/>
        </p:nvGrpSpPr>
        <p:grpSpPr>
          <a:xfrm>
            <a:off x="542245" y="3241990"/>
            <a:ext cx="2235654" cy="1560805"/>
            <a:chOff x="2229271" y="3373320"/>
            <a:chExt cx="5676893" cy="4568984"/>
          </a:xfrm>
        </p:grpSpPr>
        <p:sp>
          <p:nvSpPr>
            <p:cNvPr id="72" name="Flowchart: Delay 71">
              <a:extLst>
                <a:ext uri="{FF2B5EF4-FFF2-40B4-BE49-F238E27FC236}">
                  <a16:creationId xmlns:a16="http://schemas.microsoft.com/office/drawing/2014/main" id="{D9C8FA3A-3643-F712-B086-BEC7F248EF40}"/>
                </a:ext>
              </a:extLst>
            </p:cNvPr>
            <p:cNvSpPr/>
            <p:nvPr/>
          </p:nvSpPr>
          <p:spPr>
            <a:xfrm>
              <a:off x="2229271" y="683922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3" name="Flowchart: Delay 72">
              <a:extLst>
                <a:ext uri="{FF2B5EF4-FFF2-40B4-BE49-F238E27FC236}">
                  <a16:creationId xmlns:a16="http://schemas.microsoft.com/office/drawing/2014/main" id="{DCC10129-A2ED-0089-2A43-F912887D904D}"/>
                </a:ext>
              </a:extLst>
            </p:cNvPr>
            <p:cNvSpPr/>
            <p:nvPr/>
          </p:nvSpPr>
          <p:spPr>
            <a:xfrm>
              <a:off x="2229272" y="4349500"/>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4" name="Flowchart: Delay 73">
              <a:extLst>
                <a:ext uri="{FF2B5EF4-FFF2-40B4-BE49-F238E27FC236}">
                  <a16:creationId xmlns:a16="http://schemas.microsoft.com/office/drawing/2014/main" id="{4DC4A0F8-A276-B0EC-AEDE-00AB6EA3EFB0}"/>
                </a:ext>
              </a:extLst>
            </p:cNvPr>
            <p:cNvSpPr/>
            <p:nvPr/>
          </p:nvSpPr>
          <p:spPr>
            <a:xfrm>
              <a:off x="4627097" y="338238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5" name="Flowchart: Delay 74">
              <a:extLst>
                <a:ext uri="{FF2B5EF4-FFF2-40B4-BE49-F238E27FC236}">
                  <a16:creationId xmlns:a16="http://schemas.microsoft.com/office/drawing/2014/main" id="{C001E85C-BFA1-E422-1C4A-1960FFB490E0}"/>
                </a:ext>
              </a:extLst>
            </p:cNvPr>
            <p:cNvSpPr/>
            <p:nvPr/>
          </p:nvSpPr>
          <p:spPr>
            <a:xfrm>
              <a:off x="4633035" y="5205466"/>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6" name="Flowchart: Delay 75">
              <a:extLst>
                <a:ext uri="{FF2B5EF4-FFF2-40B4-BE49-F238E27FC236}">
                  <a16:creationId xmlns:a16="http://schemas.microsoft.com/office/drawing/2014/main" id="{F1C7D417-F7D0-4AD3-1815-A06049F62102}"/>
                </a:ext>
              </a:extLst>
            </p:cNvPr>
            <p:cNvSpPr/>
            <p:nvPr/>
          </p:nvSpPr>
          <p:spPr>
            <a:xfrm>
              <a:off x="4577095" y="683922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7" name="Flowchart: Delay 76">
              <a:extLst>
                <a:ext uri="{FF2B5EF4-FFF2-40B4-BE49-F238E27FC236}">
                  <a16:creationId xmlns:a16="http://schemas.microsoft.com/office/drawing/2014/main" id="{F3ADF413-248E-DC3E-65EF-DCCC1440B216}"/>
                </a:ext>
              </a:extLst>
            </p:cNvPr>
            <p:cNvSpPr/>
            <p:nvPr/>
          </p:nvSpPr>
          <p:spPr>
            <a:xfrm>
              <a:off x="6810143" y="3373320"/>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8" name="Flowchart: Delay 77">
              <a:extLst>
                <a:ext uri="{FF2B5EF4-FFF2-40B4-BE49-F238E27FC236}">
                  <a16:creationId xmlns:a16="http://schemas.microsoft.com/office/drawing/2014/main" id="{A56BB30E-895B-8582-440B-C48326A1AA95}"/>
                </a:ext>
              </a:extLst>
            </p:cNvPr>
            <p:cNvSpPr/>
            <p:nvPr/>
          </p:nvSpPr>
          <p:spPr>
            <a:xfrm>
              <a:off x="6866083" y="5205466"/>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9" name="Flowchart: Delay 78">
              <a:extLst>
                <a:ext uri="{FF2B5EF4-FFF2-40B4-BE49-F238E27FC236}">
                  <a16:creationId xmlns:a16="http://schemas.microsoft.com/office/drawing/2014/main" id="{2E08C503-6E34-74BC-072B-C9164764FF0E}"/>
                </a:ext>
              </a:extLst>
            </p:cNvPr>
            <p:cNvSpPr/>
            <p:nvPr/>
          </p:nvSpPr>
          <p:spPr>
            <a:xfrm>
              <a:off x="6836417" y="6880058"/>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9B440E34-8C40-7264-72EA-D8B89108A74E}"/>
                </a:ext>
              </a:extLst>
            </p:cNvPr>
            <p:cNvCxnSpPr>
              <a:stCxn id="73" idx="3"/>
              <a:endCxn id="74" idx="1"/>
            </p:cNvCxnSpPr>
            <p:nvPr/>
          </p:nvCxnSpPr>
          <p:spPr>
            <a:xfrm flipV="1">
              <a:off x="3269353" y="3913506"/>
              <a:ext cx="1357744" cy="967117"/>
            </a:xfrm>
            <a:prstGeom prst="straightConnector1">
              <a:avLst/>
            </a:prstGeom>
            <a:noFill/>
            <a:ln w="15875" cap="flat" cmpd="sng" algn="ctr">
              <a:solidFill>
                <a:srgbClr val="8C8C8C"/>
              </a:solidFill>
              <a:prstDash val="solid"/>
              <a:tailEnd type="stealth" w="lg" len="lg"/>
            </a:ln>
            <a:effectLst/>
          </p:spPr>
        </p:cxnSp>
        <p:cxnSp>
          <p:nvCxnSpPr>
            <p:cNvPr id="81" name="Straight Arrow Connector 80">
              <a:extLst>
                <a:ext uri="{FF2B5EF4-FFF2-40B4-BE49-F238E27FC236}">
                  <a16:creationId xmlns:a16="http://schemas.microsoft.com/office/drawing/2014/main" id="{8F86A865-FFFB-34E2-B6DB-7262AFC0140D}"/>
                </a:ext>
              </a:extLst>
            </p:cNvPr>
            <p:cNvCxnSpPr>
              <a:cxnSpLocks/>
              <a:stCxn id="73" idx="3"/>
            </p:cNvCxnSpPr>
            <p:nvPr/>
          </p:nvCxnSpPr>
          <p:spPr>
            <a:xfrm>
              <a:off x="3269353" y="4880623"/>
              <a:ext cx="1357744" cy="1045863"/>
            </a:xfrm>
            <a:prstGeom prst="straightConnector1">
              <a:avLst/>
            </a:prstGeom>
            <a:noFill/>
            <a:ln w="15875" cap="flat" cmpd="sng" algn="ctr">
              <a:solidFill>
                <a:srgbClr val="8C8C8C"/>
              </a:solidFill>
              <a:prstDash val="solid"/>
              <a:tailEnd type="stealth" w="lg" len="lg"/>
            </a:ln>
            <a:effectLst/>
          </p:spPr>
        </p:cxnSp>
        <p:cxnSp>
          <p:nvCxnSpPr>
            <p:cNvPr id="82" name="Straight Arrow Connector 81">
              <a:extLst>
                <a:ext uri="{FF2B5EF4-FFF2-40B4-BE49-F238E27FC236}">
                  <a16:creationId xmlns:a16="http://schemas.microsoft.com/office/drawing/2014/main" id="{77FCE00A-7563-7754-B208-7C9F2F5DBA4C}"/>
                </a:ext>
              </a:extLst>
            </p:cNvPr>
            <p:cNvCxnSpPr>
              <a:cxnSpLocks/>
            </p:cNvCxnSpPr>
            <p:nvPr/>
          </p:nvCxnSpPr>
          <p:spPr>
            <a:xfrm>
              <a:off x="5667178" y="3913506"/>
              <a:ext cx="1142965" cy="0"/>
            </a:xfrm>
            <a:prstGeom prst="straightConnector1">
              <a:avLst/>
            </a:prstGeom>
            <a:noFill/>
            <a:ln w="15875" cap="flat" cmpd="sng" algn="ctr">
              <a:solidFill>
                <a:srgbClr val="8C8C8C"/>
              </a:solidFill>
              <a:prstDash val="solid"/>
              <a:tailEnd type="stealth" w="lg" len="lg"/>
            </a:ln>
            <a:effectLst/>
          </p:spPr>
        </p:cxnSp>
        <p:cxnSp>
          <p:nvCxnSpPr>
            <p:cNvPr id="83" name="Straight Arrow Connector 82">
              <a:extLst>
                <a:ext uri="{FF2B5EF4-FFF2-40B4-BE49-F238E27FC236}">
                  <a16:creationId xmlns:a16="http://schemas.microsoft.com/office/drawing/2014/main" id="{0F0EA596-8CDC-7AE7-747C-E588FBED3983}"/>
                </a:ext>
              </a:extLst>
            </p:cNvPr>
            <p:cNvCxnSpPr>
              <a:cxnSpLocks/>
              <a:stCxn id="74" idx="3"/>
            </p:cNvCxnSpPr>
            <p:nvPr/>
          </p:nvCxnSpPr>
          <p:spPr>
            <a:xfrm>
              <a:off x="5667178" y="3913506"/>
              <a:ext cx="1142965" cy="1599297"/>
            </a:xfrm>
            <a:prstGeom prst="straightConnector1">
              <a:avLst/>
            </a:prstGeom>
            <a:noFill/>
            <a:ln w="15875" cap="flat" cmpd="sng" algn="ctr">
              <a:solidFill>
                <a:srgbClr val="8C8C8C"/>
              </a:solidFill>
              <a:prstDash val="solid"/>
              <a:tailEnd type="stealth" w="lg" len="lg"/>
            </a:ln>
            <a:effectLst/>
          </p:spPr>
        </p:cxnSp>
        <p:cxnSp>
          <p:nvCxnSpPr>
            <p:cNvPr id="84" name="Straight Arrow Connector 83">
              <a:extLst>
                <a:ext uri="{FF2B5EF4-FFF2-40B4-BE49-F238E27FC236}">
                  <a16:creationId xmlns:a16="http://schemas.microsoft.com/office/drawing/2014/main" id="{FE9EE835-D705-540A-C26E-2C19D114401B}"/>
                </a:ext>
              </a:extLst>
            </p:cNvPr>
            <p:cNvCxnSpPr>
              <a:cxnSpLocks/>
              <a:stCxn id="73" idx="3"/>
            </p:cNvCxnSpPr>
            <p:nvPr/>
          </p:nvCxnSpPr>
          <p:spPr>
            <a:xfrm>
              <a:off x="3269353" y="4880623"/>
              <a:ext cx="1267898" cy="2317242"/>
            </a:xfrm>
            <a:prstGeom prst="straightConnector1">
              <a:avLst/>
            </a:prstGeom>
            <a:noFill/>
            <a:ln w="15875" cap="flat" cmpd="sng" algn="ctr">
              <a:solidFill>
                <a:srgbClr val="8C8C8C"/>
              </a:solidFill>
              <a:prstDash val="solid"/>
              <a:tailEnd type="stealth" w="lg" len="lg"/>
            </a:ln>
            <a:effectLst/>
          </p:spPr>
        </p:cxnSp>
        <p:cxnSp>
          <p:nvCxnSpPr>
            <p:cNvPr id="85" name="Straight Arrow Connector 84">
              <a:extLst>
                <a:ext uri="{FF2B5EF4-FFF2-40B4-BE49-F238E27FC236}">
                  <a16:creationId xmlns:a16="http://schemas.microsoft.com/office/drawing/2014/main" id="{FC0C06A8-BD78-B061-8669-65072DC8CC80}"/>
                </a:ext>
              </a:extLst>
            </p:cNvPr>
            <p:cNvCxnSpPr>
              <a:cxnSpLocks/>
              <a:stCxn id="72" idx="3"/>
              <a:endCxn id="76" idx="1"/>
            </p:cNvCxnSpPr>
            <p:nvPr/>
          </p:nvCxnSpPr>
          <p:spPr>
            <a:xfrm>
              <a:off x="3269352" y="7370346"/>
              <a:ext cx="1307743" cy="0"/>
            </a:xfrm>
            <a:prstGeom prst="straightConnector1">
              <a:avLst/>
            </a:prstGeom>
            <a:noFill/>
            <a:ln w="15875" cap="flat" cmpd="sng" algn="ctr">
              <a:solidFill>
                <a:srgbClr val="8C8C8C"/>
              </a:solidFill>
              <a:prstDash val="solid"/>
              <a:tailEnd type="stealth" w="lg" len="lg"/>
            </a:ln>
            <a:effectLst/>
          </p:spPr>
        </p:cxnSp>
        <p:cxnSp>
          <p:nvCxnSpPr>
            <p:cNvPr id="86" name="Straight Arrow Connector 85">
              <a:extLst>
                <a:ext uri="{FF2B5EF4-FFF2-40B4-BE49-F238E27FC236}">
                  <a16:creationId xmlns:a16="http://schemas.microsoft.com/office/drawing/2014/main" id="{4E421C81-C84B-35C5-451E-0D81C09C4005}"/>
                </a:ext>
              </a:extLst>
            </p:cNvPr>
            <p:cNvCxnSpPr>
              <a:cxnSpLocks/>
              <a:endCxn id="78" idx="1"/>
            </p:cNvCxnSpPr>
            <p:nvPr/>
          </p:nvCxnSpPr>
          <p:spPr>
            <a:xfrm>
              <a:off x="5667178" y="5736589"/>
              <a:ext cx="1198905" cy="0"/>
            </a:xfrm>
            <a:prstGeom prst="straightConnector1">
              <a:avLst/>
            </a:prstGeom>
            <a:noFill/>
            <a:ln w="15875" cap="flat" cmpd="sng" algn="ctr">
              <a:solidFill>
                <a:srgbClr val="8C8C8C"/>
              </a:solidFill>
              <a:prstDash val="solid"/>
              <a:tailEnd type="stealth" w="lg" len="lg"/>
            </a:ln>
            <a:effectLst/>
          </p:spPr>
        </p:cxnSp>
        <p:cxnSp>
          <p:nvCxnSpPr>
            <p:cNvPr id="87" name="Straight Arrow Connector 86">
              <a:extLst>
                <a:ext uri="{FF2B5EF4-FFF2-40B4-BE49-F238E27FC236}">
                  <a16:creationId xmlns:a16="http://schemas.microsoft.com/office/drawing/2014/main" id="{F8B89E08-E124-2196-A1A1-C01C97B06413}"/>
                </a:ext>
              </a:extLst>
            </p:cNvPr>
            <p:cNvCxnSpPr>
              <a:cxnSpLocks/>
            </p:cNvCxnSpPr>
            <p:nvPr/>
          </p:nvCxnSpPr>
          <p:spPr>
            <a:xfrm>
              <a:off x="5611238" y="7378881"/>
              <a:ext cx="1198905" cy="0"/>
            </a:xfrm>
            <a:prstGeom prst="straightConnector1">
              <a:avLst/>
            </a:prstGeom>
            <a:noFill/>
            <a:ln w="15875" cap="flat" cmpd="sng" algn="ctr">
              <a:solidFill>
                <a:srgbClr val="8C8C8C"/>
              </a:solidFill>
              <a:prstDash val="solid"/>
              <a:tailEnd type="stealth" w="lg" len="lg"/>
            </a:ln>
            <a:effectLst/>
          </p:spPr>
        </p:cxnSp>
      </p:grpSp>
      <p:sp>
        <p:nvSpPr>
          <p:cNvPr id="88" name="Subtitle 9">
            <a:extLst>
              <a:ext uri="{FF2B5EF4-FFF2-40B4-BE49-F238E27FC236}">
                <a16:creationId xmlns:a16="http://schemas.microsoft.com/office/drawing/2014/main" id="{A4EC82DF-24D0-6557-C920-96B71017EF4D}"/>
              </a:ext>
            </a:extLst>
          </p:cNvPr>
          <p:cNvSpPr txBox="1">
            <a:spLocks/>
          </p:cNvSpPr>
          <p:nvPr/>
        </p:nvSpPr>
        <p:spPr>
          <a:xfrm>
            <a:off x="272143" y="2754960"/>
            <a:ext cx="2775857" cy="440918"/>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Arial" panose="020B0604020202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Arial" panose="020B0604020202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Arial" panose="020B0604020202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Arial" panose="020B0604020202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Arial" panose="020B0604020202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marR="0" lvl="0" indent="0" algn="l" defTabSz="2743200" rtl="0" eaLnBrk="1" fontAlgn="auto" latinLnBrk="0" hangingPunct="1">
              <a:lnSpc>
                <a:spcPct val="90000"/>
              </a:lnSpc>
              <a:spcBef>
                <a:spcPts val="3000"/>
              </a:spcBef>
              <a:spcAft>
                <a:spcPts val="0"/>
              </a:spcAft>
              <a:buClr>
                <a:srgbClr val="76B900"/>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Unoptimized netlist</a:t>
            </a:r>
            <a:endParaRPr kumimoji="0" lang="en-US" sz="2000" b="0"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AA527B62-CA15-CF8E-97EB-5CB4559EF147}"/>
              </a:ext>
            </a:extLst>
          </p:cNvPr>
          <p:cNvGrpSpPr/>
          <p:nvPr/>
        </p:nvGrpSpPr>
        <p:grpSpPr>
          <a:xfrm>
            <a:off x="6655164" y="3214849"/>
            <a:ext cx="2263977" cy="1789809"/>
            <a:chOff x="2095532" y="10287000"/>
            <a:chExt cx="6050115" cy="4568984"/>
          </a:xfrm>
        </p:grpSpPr>
        <p:sp>
          <p:nvSpPr>
            <p:cNvPr id="28" name="Flowchart: Delay 27">
              <a:extLst>
                <a:ext uri="{FF2B5EF4-FFF2-40B4-BE49-F238E27FC236}">
                  <a16:creationId xmlns:a16="http://schemas.microsoft.com/office/drawing/2014/main" id="{69036234-C104-B6A4-2184-A5FD647CAB55}"/>
                </a:ext>
              </a:extLst>
            </p:cNvPr>
            <p:cNvSpPr/>
            <p:nvPr/>
          </p:nvSpPr>
          <p:spPr>
            <a:xfrm>
              <a:off x="2229271" y="1375290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29" name="Flowchart: Delay 28">
              <a:extLst>
                <a:ext uri="{FF2B5EF4-FFF2-40B4-BE49-F238E27FC236}">
                  <a16:creationId xmlns:a16="http://schemas.microsoft.com/office/drawing/2014/main" id="{FDD34774-7EC2-0F7B-E78B-BD535526EF04}"/>
                </a:ext>
              </a:extLst>
            </p:cNvPr>
            <p:cNvSpPr/>
            <p:nvPr/>
          </p:nvSpPr>
          <p:spPr>
            <a:xfrm>
              <a:off x="2095532" y="11467374"/>
              <a:ext cx="1040083" cy="1029954"/>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0" name="Flowchart: Delay 29">
              <a:extLst>
                <a:ext uri="{FF2B5EF4-FFF2-40B4-BE49-F238E27FC236}">
                  <a16:creationId xmlns:a16="http://schemas.microsoft.com/office/drawing/2014/main" id="{B4BDBC57-23FC-6658-4DC4-9058D45298F9}"/>
                </a:ext>
              </a:extLst>
            </p:cNvPr>
            <p:cNvSpPr/>
            <p:nvPr/>
          </p:nvSpPr>
          <p:spPr>
            <a:xfrm>
              <a:off x="4627097" y="1029606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1" name="Flowchart: Delay 30">
              <a:extLst>
                <a:ext uri="{FF2B5EF4-FFF2-40B4-BE49-F238E27FC236}">
                  <a16:creationId xmlns:a16="http://schemas.microsoft.com/office/drawing/2014/main" id="{C509E018-7002-771B-0F60-DD5CE331BFB0}"/>
                </a:ext>
              </a:extLst>
            </p:cNvPr>
            <p:cNvSpPr/>
            <p:nvPr/>
          </p:nvSpPr>
          <p:spPr>
            <a:xfrm>
              <a:off x="4590621" y="11900348"/>
              <a:ext cx="951593" cy="951555"/>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2" name="Flowchart: Delay 31">
              <a:extLst>
                <a:ext uri="{FF2B5EF4-FFF2-40B4-BE49-F238E27FC236}">
                  <a16:creationId xmlns:a16="http://schemas.microsoft.com/office/drawing/2014/main" id="{21653E48-7305-1569-5F9D-0F0AE765C3A9}"/>
                </a:ext>
              </a:extLst>
            </p:cNvPr>
            <p:cNvSpPr/>
            <p:nvPr/>
          </p:nvSpPr>
          <p:spPr>
            <a:xfrm>
              <a:off x="4577095" y="1375290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3" name="Flowchart: Delay 32">
              <a:extLst>
                <a:ext uri="{FF2B5EF4-FFF2-40B4-BE49-F238E27FC236}">
                  <a16:creationId xmlns:a16="http://schemas.microsoft.com/office/drawing/2014/main" id="{F7E3DF02-0C92-E225-BFFA-ECC46274C4DA}"/>
                </a:ext>
              </a:extLst>
            </p:cNvPr>
            <p:cNvSpPr/>
            <p:nvPr/>
          </p:nvSpPr>
          <p:spPr>
            <a:xfrm>
              <a:off x="6810140" y="10287000"/>
              <a:ext cx="1010468" cy="1101291"/>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4" name="Flowchart: Delay 33">
              <a:extLst>
                <a:ext uri="{FF2B5EF4-FFF2-40B4-BE49-F238E27FC236}">
                  <a16:creationId xmlns:a16="http://schemas.microsoft.com/office/drawing/2014/main" id="{2267A257-B34F-8640-0C0E-DC72C07181F3}"/>
                </a:ext>
              </a:extLst>
            </p:cNvPr>
            <p:cNvSpPr/>
            <p:nvPr/>
          </p:nvSpPr>
          <p:spPr>
            <a:xfrm>
              <a:off x="6859890" y="11836135"/>
              <a:ext cx="1285757" cy="1313158"/>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5" name="Flowchart: Delay 34">
              <a:extLst>
                <a:ext uri="{FF2B5EF4-FFF2-40B4-BE49-F238E27FC236}">
                  <a16:creationId xmlns:a16="http://schemas.microsoft.com/office/drawing/2014/main" id="{2AF5C867-FC7F-6543-9650-691FB6B2F217}"/>
                </a:ext>
              </a:extLst>
            </p:cNvPr>
            <p:cNvSpPr/>
            <p:nvPr/>
          </p:nvSpPr>
          <p:spPr>
            <a:xfrm>
              <a:off x="6836417" y="13793738"/>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cxnSp>
          <p:nvCxnSpPr>
            <p:cNvPr id="36" name="Straight Arrow Connector 35">
              <a:extLst>
                <a:ext uri="{FF2B5EF4-FFF2-40B4-BE49-F238E27FC236}">
                  <a16:creationId xmlns:a16="http://schemas.microsoft.com/office/drawing/2014/main" id="{4B75B3ED-9AD0-B8AB-C2F3-EDC9E809FC97}"/>
                </a:ext>
              </a:extLst>
            </p:cNvPr>
            <p:cNvCxnSpPr>
              <a:cxnSpLocks/>
              <a:stCxn id="29" idx="3"/>
              <a:endCxn id="44" idx="3"/>
            </p:cNvCxnSpPr>
            <p:nvPr/>
          </p:nvCxnSpPr>
          <p:spPr>
            <a:xfrm flipV="1">
              <a:off x="3135615" y="10906094"/>
              <a:ext cx="520462" cy="1076256"/>
            </a:xfrm>
            <a:prstGeom prst="straightConnector1">
              <a:avLst/>
            </a:prstGeom>
            <a:noFill/>
            <a:ln w="15875" cap="flat" cmpd="sng" algn="ctr">
              <a:solidFill>
                <a:srgbClr val="8C8C8C"/>
              </a:solidFill>
              <a:prstDash val="solid"/>
              <a:tailEnd type="stealth" w="lg" len="lg"/>
            </a:ln>
            <a:effectLst/>
          </p:spPr>
        </p:cxnSp>
        <p:cxnSp>
          <p:nvCxnSpPr>
            <p:cNvPr id="37" name="Straight Arrow Connector 36">
              <a:extLst>
                <a:ext uri="{FF2B5EF4-FFF2-40B4-BE49-F238E27FC236}">
                  <a16:creationId xmlns:a16="http://schemas.microsoft.com/office/drawing/2014/main" id="{67D950B5-DA94-8022-550A-7BE3E3BCBEE6}"/>
                </a:ext>
              </a:extLst>
            </p:cNvPr>
            <p:cNvCxnSpPr>
              <a:cxnSpLocks/>
              <a:stCxn id="29" idx="3"/>
              <a:endCxn id="31" idx="1"/>
            </p:cNvCxnSpPr>
            <p:nvPr/>
          </p:nvCxnSpPr>
          <p:spPr>
            <a:xfrm>
              <a:off x="3135615" y="11982351"/>
              <a:ext cx="1455006" cy="393776"/>
            </a:xfrm>
            <a:prstGeom prst="straightConnector1">
              <a:avLst/>
            </a:prstGeom>
            <a:noFill/>
            <a:ln w="15875" cap="flat" cmpd="sng" algn="ctr">
              <a:solidFill>
                <a:srgbClr val="8C8C8C"/>
              </a:solidFill>
              <a:prstDash val="solid"/>
              <a:tailEnd type="stealth" w="lg" len="lg"/>
            </a:ln>
            <a:effectLst/>
          </p:spPr>
        </p:cxnSp>
        <p:cxnSp>
          <p:nvCxnSpPr>
            <p:cNvPr id="38" name="Straight Arrow Connector 37">
              <a:extLst>
                <a:ext uri="{FF2B5EF4-FFF2-40B4-BE49-F238E27FC236}">
                  <a16:creationId xmlns:a16="http://schemas.microsoft.com/office/drawing/2014/main" id="{7CC28B17-EBD5-EE3B-5321-21363C85A2B3}"/>
                </a:ext>
              </a:extLst>
            </p:cNvPr>
            <p:cNvCxnSpPr>
              <a:cxnSpLocks/>
            </p:cNvCxnSpPr>
            <p:nvPr/>
          </p:nvCxnSpPr>
          <p:spPr>
            <a:xfrm>
              <a:off x="5667178" y="10827186"/>
              <a:ext cx="1142965" cy="0"/>
            </a:xfrm>
            <a:prstGeom prst="straightConnector1">
              <a:avLst/>
            </a:prstGeom>
            <a:noFill/>
            <a:ln w="15875" cap="flat" cmpd="sng" algn="ctr">
              <a:solidFill>
                <a:srgbClr val="8C8C8C"/>
              </a:solidFill>
              <a:prstDash val="solid"/>
              <a:tailEnd type="stealth" w="lg" len="lg"/>
            </a:ln>
            <a:effectLst/>
          </p:spPr>
        </p:cxnSp>
        <p:cxnSp>
          <p:nvCxnSpPr>
            <p:cNvPr id="39" name="Straight Arrow Connector 38">
              <a:extLst>
                <a:ext uri="{FF2B5EF4-FFF2-40B4-BE49-F238E27FC236}">
                  <a16:creationId xmlns:a16="http://schemas.microsoft.com/office/drawing/2014/main" id="{87FA1A33-A833-7EB6-2A5F-07F218216C7C}"/>
                </a:ext>
              </a:extLst>
            </p:cNvPr>
            <p:cNvCxnSpPr>
              <a:cxnSpLocks/>
              <a:stCxn id="30" idx="3"/>
            </p:cNvCxnSpPr>
            <p:nvPr/>
          </p:nvCxnSpPr>
          <p:spPr>
            <a:xfrm>
              <a:off x="5667178" y="10827186"/>
              <a:ext cx="1142965" cy="1599297"/>
            </a:xfrm>
            <a:prstGeom prst="straightConnector1">
              <a:avLst/>
            </a:prstGeom>
            <a:noFill/>
            <a:ln w="15875" cap="flat" cmpd="sng" algn="ctr">
              <a:solidFill>
                <a:srgbClr val="8C8C8C"/>
              </a:solidFill>
              <a:prstDash val="solid"/>
              <a:tailEnd type="stealth" w="lg" len="lg"/>
            </a:ln>
            <a:effectLst/>
          </p:spPr>
        </p:cxnSp>
        <p:cxnSp>
          <p:nvCxnSpPr>
            <p:cNvPr id="40" name="Straight Arrow Connector 39">
              <a:extLst>
                <a:ext uri="{FF2B5EF4-FFF2-40B4-BE49-F238E27FC236}">
                  <a16:creationId xmlns:a16="http://schemas.microsoft.com/office/drawing/2014/main" id="{B0D7E619-50E8-EDD3-AD5C-AE4E3A639471}"/>
                </a:ext>
              </a:extLst>
            </p:cNvPr>
            <p:cNvCxnSpPr>
              <a:cxnSpLocks/>
              <a:stCxn id="29" idx="3"/>
            </p:cNvCxnSpPr>
            <p:nvPr/>
          </p:nvCxnSpPr>
          <p:spPr>
            <a:xfrm>
              <a:off x="3135615" y="11982351"/>
              <a:ext cx="1406212" cy="2726172"/>
            </a:xfrm>
            <a:prstGeom prst="straightConnector1">
              <a:avLst/>
            </a:prstGeom>
            <a:noFill/>
            <a:ln w="15875" cap="flat" cmpd="sng" algn="ctr">
              <a:solidFill>
                <a:srgbClr val="8C8C8C"/>
              </a:solidFill>
              <a:prstDash val="solid"/>
              <a:tailEnd type="stealth" w="lg" len="lg"/>
            </a:ln>
            <a:effectLst/>
          </p:spPr>
        </p:cxnSp>
        <p:cxnSp>
          <p:nvCxnSpPr>
            <p:cNvPr id="41" name="Straight Arrow Connector 40">
              <a:extLst>
                <a:ext uri="{FF2B5EF4-FFF2-40B4-BE49-F238E27FC236}">
                  <a16:creationId xmlns:a16="http://schemas.microsoft.com/office/drawing/2014/main" id="{4E0096BA-BF40-DBE9-9131-164758018184}"/>
                </a:ext>
              </a:extLst>
            </p:cNvPr>
            <p:cNvCxnSpPr>
              <a:cxnSpLocks/>
              <a:stCxn id="28" idx="3"/>
              <a:endCxn id="32" idx="1"/>
            </p:cNvCxnSpPr>
            <p:nvPr/>
          </p:nvCxnSpPr>
          <p:spPr>
            <a:xfrm>
              <a:off x="3269352" y="14284027"/>
              <a:ext cx="1307744" cy="0"/>
            </a:xfrm>
            <a:prstGeom prst="straightConnector1">
              <a:avLst/>
            </a:prstGeom>
            <a:noFill/>
            <a:ln w="15875" cap="flat" cmpd="sng" algn="ctr">
              <a:solidFill>
                <a:srgbClr val="8C8C8C"/>
              </a:solidFill>
              <a:prstDash val="solid"/>
              <a:tailEnd type="stealth" w="lg" len="lg"/>
            </a:ln>
            <a:effectLst/>
          </p:spPr>
        </p:cxnSp>
        <p:cxnSp>
          <p:nvCxnSpPr>
            <p:cNvPr id="42" name="Straight Arrow Connector 41">
              <a:extLst>
                <a:ext uri="{FF2B5EF4-FFF2-40B4-BE49-F238E27FC236}">
                  <a16:creationId xmlns:a16="http://schemas.microsoft.com/office/drawing/2014/main" id="{14E7708E-6105-950A-3892-69BF1843D347}"/>
                </a:ext>
              </a:extLst>
            </p:cNvPr>
            <p:cNvCxnSpPr>
              <a:cxnSpLocks/>
            </p:cNvCxnSpPr>
            <p:nvPr/>
          </p:nvCxnSpPr>
          <p:spPr>
            <a:xfrm>
              <a:off x="5524386" y="12698395"/>
              <a:ext cx="1285757" cy="0"/>
            </a:xfrm>
            <a:prstGeom prst="straightConnector1">
              <a:avLst/>
            </a:prstGeom>
            <a:noFill/>
            <a:ln w="15875" cap="flat" cmpd="sng" algn="ctr">
              <a:solidFill>
                <a:srgbClr val="8C8C8C"/>
              </a:solidFill>
              <a:prstDash val="solid"/>
              <a:tailEnd type="stealth" w="lg" len="lg"/>
            </a:ln>
            <a:effectLst/>
          </p:spPr>
        </p:cxnSp>
        <p:cxnSp>
          <p:nvCxnSpPr>
            <p:cNvPr id="43" name="Straight Arrow Connector 42">
              <a:extLst>
                <a:ext uri="{FF2B5EF4-FFF2-40B4-BE49-F238E27FC236}">
                  <a16:creationId xmlns:a16="http://schemas.microsoft.com/office/drawing/2014/main" id="{AC22C5E2-7006-B1CE-5B72-0FF14FE4745A}"/>
                </a:ext>
              </a:extLst>
            </p:cNvPr>
            <p:cNvCxnSpPr>
              <a:cxnSpLocks/>
            </p:cNvCxnSpPr>
            <p:nvPr/>
          </p:nvCxnSpPr>
          <p:spPr>
            <a:xfrm>
              <a:off x="5611238" y="14292561"/>
              <a:ext cx="1198905" cy="0"/>
            </a:xfrm>
            <a:prstGeom prst="straightConnector1">
              <a:avLst/>
            </a:prstGeom>
            <a:noFill/>
            <a:ln w="15875" cap="flat" cmpd="sng" algn="ctr">
              <a:solidFill>
                <a:srgbClr val="8C8C8C"/>
              </a:solidFill>
              <a:prstDash val="solid"/>
              <a:tailEnd type="stealth" w="lg" len="lg"/>
            </a:ln>
            <a:effectLst/>
          </p:spPr>
        </p:cxnSp>
        <p:sp>
          <p:nvSpPr>
            <p:cNvPr id="44" name="Isosceles Triangle 43">
              <a:extLst>
                <a:ext uri="{FF2B5EF4-FFF2-40B4-BE49-F238E27FC236}">
                  <a16:creationId xmlns:a16="http://schemas.microsoft.com/office/drawing/2014/main" id="{C7AEFB2D-2B3B-803F-E6E9-45486129BC30}"/>
                </a:ext>
              </a:extLst>
            </p:cNvPr>
            <p:cNvSpPr/>
            <p:nvPr/>
          </p:nvSpPr>
          <p:spPr>
            <a:xfrm rot="5237021">
              <a:off x="3605821" y="10531000"/>
              <a:ext cx="817408" cy="717700"/>
            </a:xfrm>
            <a:prstGeom prst="triangle">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cxnSp>
          <p:nvCxnSpPr>
            <p:cNvPr id="45" name="Straight Arrow Connector 44">
              <a:extLst>
                <a:ext uri="{FF2B5EF4-FFF2-40B4-BE49-F238E27FC236}">
                  <a16:creationId xmlns:a16="http://schemas.microsoft.com/office/drawing/2014/main" id="{AF2D95C1-3681-37C8-2CEE-A4CA66702B72}"/>
                </a:ext>
              </a:extLst>
            </p:cNvPr>
            <p:cNvCxnSpPr>
              <a:cxnSpLocks/>
            </p:cNvCxnSpPr>
            <p:nvPr/>
          </p:nvCxnSpPr>
          <p:spPr>
            <a:xfrm flipV="1">
              <a:off x="4372444" y="10837796"/>
              <a:ext cx="211396" cy="24698"/>
            </a:xfrm>
            <a:prstGeom prst="straightConnector1">
              <a:avLst/>
            </a:prstGeom>
            <a:noFill/>
            <a:ln w="15875" cap="flat" cmpd="sng" algn="ctr">
              <a:solidFill>
                <a:srgbClr val="8C8C8C"/>
              </a:solidFill>
              <a:prstDash val="solid"/>
              <a:tailEnd type="stealth" w="lg" len="lg"/>
            </a:ln>
            <a:effectLst/>
          </p:spPr>
        </p:cxnSp>
      </p:grpSp>
      <p:sp>
        <p:nvSpPr>
          <p:cNvPr id="52" name="Subtitle 9">
            <a:extLst>
              <a:ext uri="{FF2B5EF4-FFF2-40B4-BE49-F238E27FC236}">
                <a16:creationId xmlns:a16="http://schemas.microsoft.com/office/drawing/2014/main" id="{EE59B5EB-E747-44F9-0C1F-2E137E3F61B3}"/>
              </a:ext>
            </a:extLst>
          </p:cNvPr>
          <p:cNvSpPr txBox="1">
            <a:spLocks/>
          </p:cNvSpPr>
          <p:nvPr/>
        </p:nvSpPr>
        <p:spPr>
          <a:xfrm>
            <a:off x="6147494" y="2754960"/>
            <a:ext cx="2775857" cy="440918"/>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Arial" panose="020B0604020202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Arial" panose="020B0604020202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Arial" panose="020B0604020202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Arial" panose="020B0604020202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Arial" panose="020B0604020202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marR="0" lvl="0" indent="0" algn="l" defTabSz="2743200" rtl="0" eaLnBrk="1" fontAlgn="auto" latinLnBrk="0" hangingPunct="1">
              <a:lnSpc>
                <a:spcPct val="90000"/>
              </a:lnSpc>
              <a:spcBef>
                <a:spcPts val="3000"/>
              </a:spcBef>
              <a:spcAft>
                <a:spcPts val="0"/>
              </a:spcAft>
              <a:buClr>
                <a:srgbClr val="76B900"/>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Optimized netlist</a:t>
            </a:r>
            <a:endParaRPr kumimoji="0" lang="en-US" sz="2000" b="0"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endParaRPr>
          </a:p>
        </p:txBody>
      </p:sp>
      <p:sp>
        <p:nvSpPr>
          <p:cNvPr id="58" name="Subtitle 9">
            <a:extLst>
              <a:ext uri="{FF2B5EF4-FFF2-40B4-BE49-F238E27FC236}">
                <a16:creationId xmlns:a16="http://schemas.microsoft.com/office/drawing/2014/main" id="{E8012ADD-CC3E-6AE4-98A7-FAAE899A8CEB}"/>
              </a:ext>
            </a:extLst>
          </p:cNvPr>
          <p:cNvSpPr txBox="1">
            <a:spLocks/>
          </p:cNvSpPr>
          <p:nvPr/>
        </p:nvSpPr>
        <p:spPr>
          <a:xfrm>
            <a:off x="2673424" y="4731832"/>
            <a:ext cx="3753583" cy="995087"/>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Arial" panose="020B0604020202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Arial" panose="020B0604020202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Arial" panose="020B0604020202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Arial" panose="020B0604020202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Arial" panose="020B0604020202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marR="0" lvl="0" indent="0" algn="ctr" defTabSz="2743200" rtl="0" eaLnBrk="1" fontAlgn="auto" latinLnBrk="0" hangingPunct="1">
              <a:lnSpc>
                <a:spcPct val="90000"/>
              </a:lnSpc>
              <a:spcBef>
                <a:spcPts val="3000"/>
              </a:spcBef>
              <a:spcAft>
                <a:spcPts val="0"/>
              </a:spcAft>
              <a:buClr>
                <a:srgbClr val="76B900"/>
              </a:buClr>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Barriers: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Challenges in </a:t>
            </a:r>
            <a:r>
              <a:rPr kumimoji="0" lang="en-US" sz="2000" b="1"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data query and processing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 netlist optimization tasks</a:t>
            </a:r>
          </a:p>
        </p:txBody>
      </p:sp>
      <p:pic>
        <p:nvPicPr>
          <p:cNvPr id="2" name="Google Shape;112;p1">
            <a:extLst>
              <a:ext uri="{FF2B5EF4-FFF2-40B4-BE49-F238E27FC236}">
                <a16:creationId xmlns:a16="http://schemas.microsoft.com/office/drawing/2014/main" id="{F4968055-B467-97B6-E982-C1087FA00575}"/>
              </a:ext>
            </a:extLst>
          </p:cNvPr>
          <p:cNvPicPr preferRelativeResize="0"/>
          <p:nvPr/>
        </p:nvPicPr>
        <p:blipFill rotWithShape="1">
          <a:blip r:embed="rId4">
            <a:alphaModFix/>
          </a:blip>
          <a:srcRect/>
          <a:stretch/>
        </p:blipFill>
        <p:spPr>
          <a:xfrm>
            <a:off x="1066800" y="6477000"/>
            <a:ext cx="1223513" cy="340315"/>
          </a:xfrm>
          <a:prstGeom prst="rect">
            <a:avLst/>
          </a:prstGeom>
          <a:noFill/>
          <a:ln>
            <a:noFill/>
          </a:ln>
        </p:spPr>
      </p:pic>
      <p:sp>
        <p:nvSpPr>
          <p:cNvPr id="4" name="TextBox 3">
            <a:extLst>
              <a:ext uri="{FF2B5EF4-FFF2-40B4-BE49-F238E27FC236}">
                <a16:creationId xmlns:a16="http://schemas.microsoft.com/office/drawing/2014/main" id="{C0DC1200-C394-D457-E0A0-97A7542FA3B2}"/>
              </a:ext>
            </a:extLst>
          </p:cNvPr>
          <p:cNvSpPr txBox="1"/>
          <p:nvPr/>
        </p:nvSpPr>
        <p:spPr>
          <a:xfrm>
            <a:off x="4598043" y="6150150"/>
            <a:ext cx="3631557" cy="338554"/>
          </a:xfrm>
          <a:prstGeom prst="rect">
            <a:avLst/>
          </a:prstGeom>
          <a:solidFill>
            <a:srgbClr val="FFFF00"/>
          </a:solidFill>
        </p:spPr>
        <p:txBody>
          <a:bodyPr wrap="square" rtlCol="0">
            <a:spAutoFit/>
          </a:bodyPr>
          <a:lstStyle/>
          <a:p>
            <a:r>
              <a:rPr lang="en-US" sz="1600" dirty="0">
                <a:solidFill>
                  <a:srgbClr val="FF0000"/>
                </a:solidFill>
              </a:rPr>
              <a:t>Slide credits: </a:t>
            </a:r>
            <a:r>
              <a:rPr lang="en-US" sz="1600" dirty="0" err="1">
                <a:solidFill>
                  <a:srgbClr val="FF0000"/>
                </a:solidFill>
              </a:rPr>
              <a:t>Rongjian</a:t>
            </a:r>
            <a:r>
              <a:rPr lang="en-US" sz="1600" dirty="0">
                <a:solidFill>
                  <a:srgbClr val="FF0000"/>
                </a:solidFill>
              </a:rPr>
              <a:t> Liang, NVIDIA</a:t>
            </a:r>
          </a:p>
        </p:txBody>
      </p:sp>
      <p:sp>
        <p:nvSpPr>
          <p:cNvPr id="6" name="TextBox 5">
            <a:extLst>
              <a:ext uri="{FF2B5EF4-FFF2-40B4-BE49-F238E27FC236}">
                <a16:creationId xmlns:a16="http://schemas.microsoft.com/office/drawing/2014/main" id="{A2566351-B367-B962-BC5C-2E7FD89500A4}"/>
              </a:ext>
            </a:extLst>
          </p:cNvPr>
          <p:cNvSpPr txBox="1"/>
          <p:nvPr/>
        </p:nvSpPr>
        <p:spPr>
          <a:xfrm>
            <a:off x="271013" y="5798196"/>
            <a:ext cx="4038600" cy="738664"/>
          </a:xfrm>
          <a:prstGeom prst="rect">
            <a:avLst/>
          </a:prstGeom>
          <a:noFill/>
        </p:spPr>
        <p:txBody>
          <a:bodyPr wrap="square">
            <a:spAutoFit/>
          </a:bodyPr>
          <a:lstStyle/>
          <a:p>
            <a:r>
              <a:rPr lang="en-US" sz="1400" dirty="0"/>
              <a:t>Liang et. al “</a:t>
            </a:r>
            <a:r>
              <a:rPr lang="en-US" sz="1400" dirty="0" err="1"/>
              <a:t>CircuitOps</a:t>
            </a:r>
            <a:r>
              <a:rPr lang="en-US" sz="1400" dirty="0"/>
              <a:t>: An ML Infrastructure Enabling Generative AI for VLSI Circuit Optimization,” ICCAD 2023.</a:t>
            </a:r>
          </a:p>
        </p:txBody>
      </p:sp>
    </p:spTree>
    <p:extLst>
      <p:ext uri="{BB962C8B-B14F-4D97-AF65-F5344CB8AC3E}">
        <p14:creationId xmlns:p14="http://schemas.microsoft.com/office/powerpoint/2010/main" val="331974199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319F3A-B60D-967C-13F6-94035FF09369}"/>
              </a:ext>
            </a:extLst>
          </p:cNvPr>
          <p:cNvSpPr>
            <a:spLocks noGrp="1"/>
          </p:cNvSpPr>
          <p:nvPr>
            <p:ph type="title"/>
          </p:nvPr>
        </p:nvSpPr>
        <p:spPr/>
        <p:txBody>
          <a:bodyPr/>
          <a:lstStyle/>
          <a:p>
            <a:r>
              <a:rPr lang="en-US" dirty="0" err="1"/>
              <a:t>CircuitOps</a:t>
            </a:r>
            <a:r>
              <a:rPr lang="en-US" dirty="0"/>
              <a:t> Contributions</a:t>
            </a:r>
          </a:p>
        </p:txBody>
      </p:sp>
      <p:sp>
        <p:nvSpPr>
          <p:cNvPr id="5" name="Subtitle 9">
            <a:extLst>
              <a:ext uri="{FF2B5EF4-FFF2-40B4-BE49-F238E27FC236}">
                <a16:creationId xmlns:a16="http://schemas.microsoft.com/office/drawing/2014/main" id="{75ECA474-2E6F-95FE-B6B7-39E69BBFAB63}"/>
              </a:ext>
            </a:extLst>
          </p:cNvPr>
          <p:cNvSpPr>
            <a:spLocks noGrp="1"/>
          </p:cNvSpPr>
          <p:nvPr>
            <p:ph idx="1"/>
          </p:nvPr>
        </p:nvSpPr>
        <p:spPr>
          <a:xfrm>
            <a:off x="171450" y="838200"/>
            <a:ext cx="8626060" cy="2479232"/>
          </a:xfrm>
        </p:spPr>
        <p:txBody>
          <a:bodyPr/>
          <a:lstStyle/>
          <a:p>
            <a:r>
              <a:rPr lang="en-US" sz="2000" b="1" dirty="0">
                <a:solidFill>
                  <a:srgbClr val="00B050"/>
                </a:solidFill>
              </a:rPr>
              <a:t>Flexible and AI-friendly shared IR: </a:t>
            </a:r>
            <a:r>
              <a:rPr lang="en-US" sz="2000" dirty="0"/>
              <a:t>reuse across tasks</a:t>
            </a:r>
          </a:p>
          <a:p>
            <a:r>
              <a:rPr lang="en-US" sz="2000" b="1" dirty="0">
                <a:solidFill>
                  <a:srgbClr val="00B050"/>
                </a:solidFill>
              </a:rPr>
              <a:t>Tool-agnostic IR format </a:t>
            </a:r>
            <a:r>
              <a:rPr lang="en-US" sz="2000" dirty="0"/>
              <a:t>less EDA knowledge required for AI experts</a:t>
            </a:r>
          </a:p>
          <a:p>
            <a:r>
              <a:rPr lang="en-US" sz="2000" b="1" dirty="0">
                <a:solidFill>
                  <a:srgbClr val="00B050"/>
                </a:solidFill>
              </a:rPr>
              <a:t>Customizable data generation: </a:t>
            </a:r>
            <a:r>
              <a:rPr lang="en-US" sz="2000" dirty="0"/>
              <a:t>support various tasks</a:t>
            </a:r>
          </a:p>
        </p:txBody>
      </p:sp>
      <p:grpSp>
        <p:nvGrpSpPr>
          <p:cNvPr id="71" name="Group 70">
            <a:extLst>
              <a:ext uri="{FF2B5EF4-FFF2-40B4-BE49-F238E27FC236}">
                <a16:creationId xmlns:a16="http://schemas.microsoft.com/office/drawing/2014/main" id="{2A5EC000-CED1-CABD-D3A6-777D13FD9207}"/>
              </a:ext>
            </a:extLst>
          </p:cNvPr>
          <p:cNvGrpSpPr/>
          <p:nvPr/>
        </p:nvGrpSpPr>
        <p:grpSpPr>
          <a:xfrm>
            <a:off x="542245" y="3241990"/>
            <a:ext cx="2235654" cy="1560805"/>
            <a:chOff x="2229271" y="3373320"/>
            <a:chExt cx="5676893" cy="4568984"/>
          </a:xfrm>
        </p:grpSpPr>
        <p:sp>
          <p:nvSpPr>
            <p:cNvPr id="72" name="Flowchart: Delay 71">
              <a:extLst>
                <a:ext uri="{FF2B5EF4-FFF2-40B4-BE49-F238E27FC236}">
                  <a16:creationId xmlns:a16="http://schemas.microsoft.com/office/drawing/2014/main" id="{D9C8FA3A-3643-F712-B086-BEC7F248EF40}"/>
                </a:ext>
              </a:extLst>
            </p:cNvPr>
            <p:cNvSpPr/>
            <p:nvPr/>
          </p:nvSpPr>
          <p:spPr>
            <a:xfrm>
              <a:off x="2229271" y="683922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3" name="Flowchart: Delay 72">
              <a:extLst>
                <a:ext uri="{FF2B5EF4-FFF2-40B4-BE49-F238E27FC236}">
                  <a16:creationId xmlns:a16="http://schemas.microsoft.com/office/drawing/2014/main" id="{DCC10129-A2ED-0089-2A43-F912887D904D}"/>
                </a:ext>
              </a:extLst>
            </p:cNvPr>
            <p:cNvSpPr/>
            <p:nvPr/>
          </p:nvSpPr>
          <p:spPr>
            <a:xfrm>
              <a:off x="2229272" y="4349500"/>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4" name="Flowchart: Delay 73">
              <a:extLst>
                <a:ext uri="{FF2B5EF4-FFF2-40B4-BE49-F238E27FC236}">
                  <a16:creationId xmlns:a16="http://schemas.microsoft.com/office/drawing/2014/main" id="{4DC4A0F8-A276-B0EC-AEDE-00AB6EA3EFB0}"/>
                </a:ext>
              </a:extLst>
            </p:cNvPr>
            <p:cNvSpPr/>
            <p:nvPr/>
          </p:nvSpPr>
          <p:spPr>
            <a:xfrm>
              <a:off x="4627097" y="338238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5" name="Flowchart: Delay 74">
              <a:extLst>
                <a:ext uri="{FF2B5EF4-FFF2-40B4-BE49-F238E27FC236}">
                  <a16:creationId xmlns:a16="http://schemas.microsoft.com/office/drawing/2014/main" id="{C001E85C-BFA1-E422-1C4A-1960FFB490E0}"/>
                </a:ext>
              </a:extLst>
            </p:cNvPr>
            <p:cNvSpPr/>
            <p:nvPr/>
          </p:nvSpPr>
          <p:spPr>
            <a:xfrm>
              <a:off x="4633035" y="5205466"/>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6" name="Flowchart: Delay 75">
              <a:extLst>
                <a:ext uri="{FF2B5EF4-FFF2-40B4-BE49-F238E27FC236}">
                  <a16:creationId xmlns:a16="http://schemas.microsoft.com/office/drawing/2014/main" id="{F1C7D417-F7D0-4AD3-1815-A06049F62102}"/>
                </a:ext>
              </a:extLst>
            </p:cNvPr>
            <p:cNvSpPr/>
            <p:nvPr/>
          </p:nvSpPr>
          <p:spPr>
            <a:xfrm>
              <a:off x="4577095" y="683922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7" name="Flowchart: Delay 76">
              <a:extLst>
                <a:ext uri="{FF2B5EF4-FFF2-40B4-BE49-F238E27FC236}">
                  <a16:creationId xmlns:a16="http://schemas.microsoft.com/office/drawing/2014/main" id="{F3ADF413-248E-DC3E-65EF-DCCC1440B216}"/>
                </a:ext>
              </a:extLst>
            </p:cNvPr>
            <p:cNvSpPr/>
            <p:nvPr/>
          </p:nvSpPr>
          <p:spPr>
            <a:xfrm>
              <a:off x="6810143" y="3373320"/>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8" name="Flowchart: Delay 77">
              <a:extLst>
                <a:ext uri="{FF2B5EF4-FFF2-40B4-BE49-F238E27FC236}">
                  <a16:creationId xmlns:a16="http://schemas.microsoft.com/office/drawing/2014/main" id="{A56BB30E-895B-8582-440B-C48326A1AA95}"/>
                </a:ext>
              </a:extLst>
            </p:cNvPr>
            <p:cNvSpPr/>
            <p:nvPr/>
          </p:nvSpPr>
          <p:spPr>
            <a:xfrm>
              <a:off x="6866083" y="5205466"/>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79" name="Flowchart: Delay 78">
              <a:extLst>
                <a:ext uri="{FF2B5EF4-FFF2-40B4-BE49-F238E27FC236}">
                  <a16:creationId xmlns:a16="http://schemas.microsoft.com/office/drawing/2014/main" id="{2E08C503-6E34-74BC-072B-C9164764FF0E}"/>
                </a:ext>
              </a:extLst>
            </p:cNvPr>
            <p:cNvSpPr/>
            <p:nvPr/>
          </p:nvSpPr>
          <p:spPr>
            <a:xfrm>
              <a:off x="6836417" y="6880058"/>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9B440E34-8C40-7264-72EA-D8B89108A74E}"/>
                </a:ext>
              </a:extLst>
            </p:cNvPr>
            <p:cNvCxnSpPr>
              <a:stCxn id="73" idx="3"/>
              <a:endCxn id="74" idx="1"/>
            </p:cNvCxnSpPr>
            <p:nvPr/>
          </p:nvCxnSpPr>
          <p:spPr>
            <a:xfrm flipV="1">
              <a:off x="3269353" y="3913506"/>
              <a:ext cx="1357744" cy="967117"/>
            </a:xfrm>
            <a:prstGeom prst="straightConnector1">
              <a:avLst/>
            </a:prstGeom>
            <a:noFill/>
            <a:ln w="15875" cap="flat" cmpd="sng" algn="ctr">
              <a:solidFill>
                <a:srgbClr val="8C8C8C"/>
              </a:solidFill>
              <a:prstDash val="solid"/>
              <a:tailEnd type="stealth" w="lg" len="lg"/>
            </a:ln>
            <a:effectLst/>
          </p:spPr>
        </p:cxnSp>
        <p:cxnSp>
          <p:nvCxnSpPr>
            <p:cNvPr id="81" name="Straight Arrow Connector 80">
              <a:extLst>
                <a:ext uri="{FF2B5EF4-FFF2-40B4-BE49-F238E27FC236}">
                  <a16:creationId xmlns:a16="http://schemas.microsoft.com/office/drawing/2014/main" id="{8F86A865-FFFB-34E2-B6DB-7262AFC0140D}"/>
                </a:ext>
              </a:extLst>
            </p:cNvPr>
            <p:cNvCxnSpPr>
              <a:cxnSpLocks/>
              <a:stCxn id="73" idx="3"/>
            </p:cNvCxnSpPr>
            <p:nvPr/>
          </p:nvCxnSpPr>
          <p:spPr>
            <a:xfrm>
              <a:off x="3269353" y="4880623"/>
              <a:ext cx="1357744" cy="1045863"/>
            </a:xfrm>
            <a:prstGeom prst="straightConnector1">
              <a:avLst/>
            </a:prstGeom>
            <a:noFill/>
            <a:ln w="15875" cap="flat" cmpd="sng" algn="ctr">
              <a:solidFill>
                <a:srgbClr val="8C8C8C"/>
              </a:solidFill>
              <a:prstDash val="solid"/>
              <a:tailEnd type="stealth" w="lg" len="lg"/>
            </a:ln>
            <a:effectLst/>
          </p:spPr>
        </p:cxnSp>
        <p:cxnSp>
          <p:nvCxnSpPr>
            <p:cNvPr id="82" name="Straight Arrow Connector 81">
              <a:extLst>
                <a:ext uri="{FF2B5EF4-FFF2-40B4-BE49-F238E27FC236}">
                  <a16:creationId xmlns:a16="http://schemas.microsoft.com/office/drawing/2014/main" id="{77FCE00A-7563-7754-B208-7C9F2F5DBA4C}"/>
                </a:ext>
              </a:extLst>
            </p:cNvPr>
            <p:cNvCxnSpPr>
              <a:cxnSpLocks/>
            </p:cNvCxnSpPr>
            <p:nvPr/>
          </p:nvCxnSpPr>
          <p:spPr>
            <a:xfrm>
              <a:off x="5667178" y="3913506"/>
              <a:ext cx="1142965" cy="0"/>
            </a:xfrm>
            <a:prstGeom prst="straightConnector1">
              <a:avLst/>
            </a:prstGeom>
            <a:noFill/>
            <a:ln w="15875" cap="flat" cmpd="sng" algn="ctr">
              <a:solidFill>
                <a:srgbClr val="8C8C8C"/>
              </a:solidFill>
              <a:prstDash val="solid"/>
              <a:tailEnd type="stealth" w="lg" len="lg"/>
            </a:ln>
            <a:effectLst/>
          </p:spPr>
        </p:cxnSp>
        <p:cxnSp>
          <p:nvCxnSpPr>
            <p:cNvPr id="83" name="Straight Arrow Connector 82">
              <a:extLst>
                <a:ext uri="{FF2B5EF4-FFF2-40B4-BE49-F238E27FC236}">
                  <a16:creationId xmlns:a16="http://schemas.microsoft.com/office/drawing/2014/main" id="{0F0EA596-8CDC-7AE7-747C-E588FBED3983}"/>
                </a:ext>
              </a:extLst>
            </p:cNvPr>
            <p:cNvCxnSpPr>
              <a:cxnSpLocks/>
              <a:stCxn id="74" idx="3"/>
            </p:cNvCxnSpPr>
            <p:nvPr/>
          </p:nvCxnSpPr>
          <p:spPr>
            <a:xfrm>
              <a:off x="5667178" y="3913506"/>
              <a:ext cx="1142965" cy="1599297"/>
            </a:xfrm>
            <a:prstGeom prst="straightConnector1">
              <a:avLst/>
            </a:prstGeom>
            <a:noFill/>
            <a:ln w="15875" cap="flat" cmpd="sng" algn="ctr">
              <a:solidFill>
                <a:srgbClr val="8C8C8C"/>
              </a:solidFill>
              <a:prstDash val="solid"/>
              <a:tailEnd type="stealth" w="lg" len="lg"/>
            </a:ln>
            <a:effectLst/>
          </p:spPr>
        </p:cxnSp>
        <p:cxnSp>
          <p:nvCxnSpPr>
            <p:cNvPr id="84" name="Straight Arrow Connector 83">
              <a:extLst>
                <a:ext uri="{FF2B5EF4-FFF2-40B4-BE49-F238E27FC236}">
                  <a16:creationId xmlns:a16="http://schemas.microsoft.com/office/drawing/2014/main" id="{FE9EE835-D705-540A-C26E-2C19D114401B}"/>
                </a:ext>
              </a:extLst>
            </p:cNvPr>
            <p:cNvCxnSpPr>
              <a:cxnSpLocks/>
              <a:stCxn id="73" idx="3"/>
            </p:cNvCxnSpPr>
            <p:nvPr/>
          </p:nvCxnSpPr>
          <p:spPr>
            <a:xfrm>
              <a:off x="3269353" y="4880623"/>
              <a:ext cx="1267898" cy="2317242"/>
            </a:xfrm>
            <a:prstGeom prst="straightConnector1">
              <a:avLst/>
            </a:prstGeom>
            <a:noFill/>
            <a:ln w="15875" cap="flat" cmpd="sng" algn="ctr">
              <a:solidFill>
                <a:srgbClr val="8C8C8C"/>
              </a:solidFill>
              <a:prstDash val="solid"/>
              <a:tailEnd type="stealth" w="lg" len="lg"/>
            </a:ln>
            <a:effectLst/>
          </p:spPr>
        </p:cxnSp>
        <p:cxnSp>
          <p:nvCxnSpPr>
            <p:cNvPr id="85" name="Straight Arrow Connector 84">
              <a:extLst>
                <a:ext uri="{FF2B5EF4-FFF2-40B4-BE49-F238E27FC236}">
                  <a16:creationId xmlns:a16="http://schemas.microsoft.com/office/drawing/2014/main" id="{FC0C06A8-BD78-B061-8669-65072DC8CC80}"/>
                </a:ext>
              </a:extLst>
            </p:cNvPr>
            <p:cNvCxnSpPr>
              <a:cxnSpLocks/>
              <a:stCxn id="72" idx="3"/>
              <a:endCxn id="76" idx="1"/>
            </p:cNvCxnSpPr>
            <p:nvPr/>
          </p:nvCxnSpPr>
          <p:spPr>
            <a:xfrm>
              <a:off x="3269352" y="7370346"/>
              <a:ext cx="1307743" cy="0"/>
            </a:xfrm>
            <a:prstGeom prst="straightConnector1">
              <a:avLst/>
            </a:prstGeom>
            <a:noFill/>
            <a:ln w="15875" cap="flat" cmpd="sng" algn="ctr">
              <a:solidFill>
                <a:srgbClr val="8C8C8C"/>
              </a:solidFill>
              <a:prstDash val="solid"/>
              <a:tailEnd type="stealth" w="lg" len="lg"/>
            </a:ln>
            <a:effectLst/>
          </p:spPr>
        </p:cxnSp>
        <p:cxnSp>
          <p:nvCxnSpPr>
            <p:cNvPr id="86" name="Straight Arrow Connector 85">
              <a:extLst>
                <a:ext uri="{FF2B5EF4-FFF2-40B4-BE49-F238E27FC236}">
                  <a16:creationId xmlns:a16="http://schemas.microsoft.com/office/drawing/2014/main" id="{4E421C81-C84B-35C5-451E-0D81C09C4005}"/>
                </a:ext>
              </a:extLst>
            </p:cNvPr>
            <p:cNvCxnSpPr>
              <a:cxnSpLocks/>
              <a:endCxn id="78" idx="1"/>
            </p:cNvCxnSpPr>
            <p:nvPr/>
          </p:nvCxnSpPr>
          <p:spPr>
            <a:xfrm>
              <a:off x="5667178" y="5736589"/>
              <a:ext cx="1198905" cy="0"/>
            </a:xfrm>
            <a:prstGeom prst="straightConnector1">
              <a:avLst/>
            </a:prstGeom>
            <a:noFill/>
            <a:ln w="15875" cap="flat" cmpd="sng" algn="ctr">
              <a:solidFill>
                <a:srgbClr val="8C8C8C"/>
              </a:solidFill>
              <a:prstDash val="solid"/>
              <a:tailEnd type="stealth" w="lg" len="lg"/>
            </a:ln>
            <a:effectLst/>
          </p:spPr>
        </p:cxnSp>
        <p:cxnSp>
          <p:nvCxnSpPr>
            <p:cNvPr id="87" name="Straight Arrow Connector 86">
              <a:extLst>
                <a:ext uri="{FF2B5EF4-FFF2-40B4-BE49-F238E27FC236}">
                  <a16:creationId xmlns:a16="http://schemas.microsoft.com/office/drawing/2014/main" id="{F8B89E08-E124-2196-A1A1-C01C97B06413}"/>
                </a:ext>
              </a:extLst>
            </p:cNvPr>
            <p:cNvCxnSpPr>
              <a:cxnSpLocks/>
            </p:cNvCxnSpPr>
            <p:nvPr/>
          </p:nvCxnSpPr>
          <p:spPr>
            <a:xfrm>
              <a:off x="5611238" y="7378881"/>
              <a:ext cx="1198905" cy="0"/>
            </a:xfrm>
            <a:prstGeom prst="straightConnector1">
              <a:avLst/>
            </a:prstGeom>
            <a:noFill/>
            <a:ln w="15875" cap="flat" cmpd="sng" algn="ctr">
              <a:solidFill>
                <a:srgbClr val="8C8C8C"/>
              </a:solidFill>
              <a:prstDash val="solid"/>
              <a:tailEnd type="stealth" w="lg" len="lg"/>
            </a:ln>
            <a:effectLst/>
          </p:spPr>
        </p:cxnSp>
      </p:grpSp>
      <p:sp>
        <p:nvSpPr>
          <p:cNvPr id="88" name="Subtitle 9">
            <a:extLst>
              <a:ext uri="{FF2B5EF4-FFF2-40B4-BE49-F238E27FC236}">
                <a16:creationId xmlns:a16="http://schemas.microsoft.com/office/drawing/2014/main" id="{A4EC82DF-24D0-6557-C920-96B71017EF4D}"/>
              </a:ext>
            </a:extLst>
          </p:cNvPr>
          <p:cNvSpPr txBox="1">
            <a:spLocks/>
          </p:cNvSpPr>
          <p:nvPr/>
        </p:nvSpPr>
        <p:spPr>
          <a:xfrm>
            <a:off x="272143" y="2754960"/>
            <a:ext cx="2775857" cy="440918"/>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Arial" panose="020B0604020202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Arial" panose="020B0604020202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Arial" panose="020B0604020202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Arial" panose="020B0604020202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Arial" panose="020B0604020202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marR="0" lvl="0" indent="0" algn="l" defTabSz="2743200" rtl="0" eaLnBrk="1" fontAlgn="auto" latinLnBrk="0" hangingPunct="1">
              <a:lnSpc>
                <a:spcPct val="90000"/>
              </a:lnSpc>
              <a:spcBef>
                <a:spcPts val="3000"/>
              </a:spcBef>
              <a:spcAft>
                <a:spcPts val="0"/>
              </a:spcAft>
              <a:buClr>
                <a:srgbClr val="76B900"/>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Unoptimized netlist</a:t>
            </a:r>
            <a:endParaRPr kumimoji="0" lang="en-US" sz="2000" b="0"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AA527B62-CA15-CF8E-97EB-5CB4559EF147}"/>
              </a:ext>
            </a:extLst>
          </p:cNvPr>
          <p:cNvGrpSpPr/>
          <p:nvPr/>
        </p:nvGrpSpPr>
        <p:grpSpPr>
          <a:xfrm>
            <a:off x="6655164" y="3214849"/>
            <a:ext cx="2263977" cy="1789809"/>
            <a:chOff x="2095532" y="10287000"/>
            <a:chExt cx="6050115" cy="4568984"/>
          </a:xfrm>
        </p:grpSpPr>
        <p:sp>
          <p:nvSpPr>
            <p:cNvPr id="28" name="Flowchart: Delay 27">
              <a:extLst>
                <a:ext uri="{FF2B5EF4-FFF2-40B4-BE49-F238E27FC236}">
                  <a16:creationId xmlns:a16="http://schemas.microsoft.com/office/drawing/2014/main" id="{69036234-C104-B6A4-2184-A5FD647CAB55}"/>
                </a:ext>
              </a:extLst>
            </p:cNvPr>
            <p:cNvSpPr/>
            <p:nvPr/>
          </p:nvSpPr>
          <p:spPr>
            <a:xfrm>
              <a:off x="2229271" y="1375290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29" name="Flowchart: Delay 28">
              <a:extLst>
                <a:ext uri="{FF2B5EF4-FFF2-40B4-BE49-F238E27FC236}">
                  <a16:creationId xmlns:a16="http://schemas.microsoft.com/office/drawing/2014/main" id="{FDD34774-7EC2-0F7B-E78B-BD535526EF04}"/>
                </a:ext>
              </a:extLst>
            </p:cNvPr>
            <p:cNvSpPr/>
            <p:nvPr/>
          </p:nvSpPr>
          <p:spPr>
            <a:xfrm>
              <a:off x="2095532" y="11467374"/>
              <a:ext cx="1040083" cy="1029954"/>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0" name="Flowchart: Delay 29">
              <a:extLst>
                <a:ext uri="{FF2B5EF4-FFF2-40B4-BE49-F238E27FC236}">
                  <a16:creationId xmlns:a16="http://schemas.microsoft.com/office/drawing/2014/main" id="{B4BDBC57-23FC-6658-4DC4-9058D45298F9}"/>
                </a:ext>
              </a:extLst>
            </p:cNvPr>
            <p:cNvSpPr/>
            <p:nvPr/>
          </p:nvSpPr>
          <p:spPr>
            <a:xfrm>
              <a:off x="4627097" y="1029606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1" name="Flowchart: Delay 30">
              <a:extLst>
                <a:ext uri="{FF2B5EF4-FFF2-40B4-BE49-F238E27FC236}">
                  <a16:creationId xmlns:a16="http://schemas.microsoft.com/office/drawing/2014/main" id="{C509E018-7002-771B-0F60-DD5CE331BFB0}"/>
                </a:ext>
              </a:extLst>
            </p:cNvPr>
            <p:cNvSpPr/>
            <p:nvPr/>
          </p:nvSpPr>
          <p:spPr>
            <a:xfrm>
              <a:off x="4590621" y="11900348"/>
              <a:ext cx="951593" cy="951555"/>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2" name="Flowchart: Delay 31">
              <a:extLst>
                <a:ext uri="{FF2B5EF4-FFF2-40B4-BE49-F238E27FC236}">
                  <a16:creationId xmlns:a16="http://schemas.microsoft.com/office/drawing/2014/main" id="{21653E48-7305-1569-5F9D-0F0AE765C3A9}"/>
                </a:ext>
              </a:extLst>
            </p:cNvPr>
            <p:cNvSpPr/>
            <p:nvPr/>
          </p:nvSpPr>
          <p:spPr>
            <a:xfrm>
              <a:off x="4577095" y="13752903"/>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3" name="Flowchart: Delay 32">
              <a:extLst>
                <a:ext uri="{FF2B5EF4-FFF2-40B4-BE49-F238E27FC236}">
                  <a16:creationId xmlns:a16="http://schemas.microsoft.com/office/drawing/2014/main" id="{F7E3DF02-0C92-E225-BFFA-ECC46274C4DA}"/>
                </a:ext>
              </a:extLst>
            </p:cNvPr>
            <p:cNvSpPr/>
            <p:nvPr/>
          </p:nvSpPr>
          <p:spPr>
            <a:xfrm>
              <a:off x="6810140" y="10287000"/>
              <a:ext cx="1010468" cy="1101291"/>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4" name="Flowchart: Delay 33">
              <a:extLst>
                <a:ext uri="{FF2B5EF4-FFF2-40B4-BE49-F238E27FC236}">
                  <a16:creationId xmlns:a16="http://schemas.microsoft.com/office/drawing/2014/main" id="{2267A257-B34F-8640-0C0E-DC72C07181F3}"/>
                </a:ext>
              </a:extLst>
            </p:cNvPr>
            <p:cNvSpPr/>
            <p:nvPr/>
          </p:nvSpPr>
          <p:spPr>
            <a:xfrm>
              <a:off x="6859890" y="11836135"/>
              <a:ext cx="1285757" cy="1313158"/>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5" name="Flowchart: Delay 34">
              <a:extLst>
                <a:ext uri="{FF2B5EF4-FFF2-40B4-BE49-F238E27FC236}">
                  <a16:creationId xmlns:a16="http://schemas.microsoft.com/office/drawing/2014/main" id="{2AF5C867-FC7F-6543-9650-691FB6B2F217}"/>
                </a:ext>
              </a:extLst>
            </p:cNvPr>
            <p:cNvSpPr/>
            <p:nvPr/>
          </p:nvSpPr>
          <p:spPr>
            <a:xfrm>
              <a:off x="6836417" y="13793738"/>
              <a:ext cx="1040081" cy="1062246"/>
            </a:xfrm>
            <a:prstGeom prst="flowChartDelay">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cxnSp>
          <p:nvCxnSpPr>
            <p:cNvPr id="36" name="Straight Arrow Connector 35">
              <a:extLst>
                <a:ext uri="{FF2B5EF4-FFF2-40B4-BE49-F238E27FC236}">
                  <a16:creationId xmlns:a16="http://schemas.microsoft.com/office/drawing/2014/main" id="{4B75B3ED-9AD0-B8AB-C2F3-EDC9E809FC97}"/>
                </a:ext>
              </a:extLst>
            </p:cNvPr>
            <p:cNvCxnSpPr>
              <a:cxnSpLocks/>
              <a:stCxn id="29" idx="3"/>
              <a:endCxn id="44" idx="3"/>
            </p:cNvCxnSpPr>
            <p:nvPr/>
          </p:nvCxnSpPr>
          <p:spPr>
            <a:xfrm flipV="1">
              <a:off x="3135615" y="10906094"/>
              <a:ext cx="520462" cy="1076256"/>
            </a:xfrm>
            <a:prstGeom prst="straightConnector1">
              <a:avLst/>
            </a:prstGeom>
            <a:noFill/>
            <a:ln w="15875" cap="flat" cmpd="sng" algn="ctr">
              <a:solidFill>
                <a:srgbClr val="8C8C8C"/>
              </a:solidFill>
              <a:prstDash val="solid"/>
              <a:tailEnd type="stealth" w="lg" len="lg"/>
            </a:ln>
            <a:effectLst/>
          </p:spPr>
        </p:cxnSp>
        <p:cxnSp>
          <p:nvCxnSpPr>
            <p:cNvPr id="37" name="Straight Arrow Connector 36">
              <a:extLst>
                <a:ext uri="{FF2B5EF4-FFF2-40B4-BE49-F238E27FC236}">
                  <a16:creationId xmlns:a16="http://schemas.microsoft.com/office/drawing/2014/main" id="{67D950B5-DA94-8022-550A-7BE3E3BCBEE6}"/>
                </a:ext>
              </a:extLst>
            </p:cNvPr>
            <p:cNvCxnSpPr>
              <a:cxnSpLocks/>
              <a:stCxn id="29" idx="3"/>
              <a:endCxn id="31" idx="1"/>
            </p:cNvCxnSpPr>
            <p:nvPr/>
          </p:nvCxnSpPr>
          <p:spPr>
            <a:xfrm>
              <a:off x="3135615" y="11982351"/>
              <a:ext cx="1455006" cy="393776"/>
            </a:xfrm>
            <a:prstGeom prst="straightConnector1">
              <a:avLst/>
            </a:prstGeom>
            <a:noFill/>
            <a:ln w="15875" cap="flat" cmpd="sng" algn="ctr">
              <a:solidFill>
                <a:srgbClr val="8C8C8C"/>
              </a:solidFill>
              <a:prstDash val="solid"/>
              <a:tailEnd type="stealth" w="lg" len="lg"/>
            </a:ln>
            <a:effectLst/>
          </p:spPr>
        </p:cxnSp>
        <p:cxnSp>
          <p:nvCxnSpPr>
            <p:cNvPr id="38" name="Straight Arrow Connector 37">
              <a:extLst>
                <a:ext uri="{FF2B5EF4-FFF2-40B4-BE49-F238E27FC236}">
                  <a16:creationId xmlns:a16="http://schemas.microsoft.com/office/drawing/2014/main" id="{7CC28B17-EBD5-EE3B-5321-21363C85A2B3}"/>
                </a:ext>
              </a:extLst>
            </p:cNvPr>
            <p:cNvCxnSpPr>
              <a:cxnSpLocks/>
            </p:cNvCxnSpPr>
            <p:nvPr/>
          </p:nvCxnSpPr>
          <p:spPr>
            <a:xfrm>
              <a:off x="5667178" y="10827186"/>
              <a:ext cx="1142965" cy="0"/>
            </a:xfrm>
            <a:prstGeom prst="straightConnector1">
              <a:avLst/>
            </a:prstGeom>
            <a:noFill/>
            <a:ln w="15875" cap="flat" cmpd="sng" algn="ctr">
              <a:solidFill>
                <a:srgbClr val="8C8C8C"/>
              </a:solidFill>
              <a:prstDash val="solid"/>
              <a:tailEnd type="stealth" w="lg" len="lg"/>
            </a:ln>
            <a:effectLst/>
          </p:spPr>
        </p:cxnSp>
        <p:cxnSp>
          <p:nvCxnSpPr>
            <p:cNvPr id="39" name="Straight Arrow Connector 38">
              <a:extLst>
                <a:ext uri="{FF2B5EF4-FFF2-40B4-BE49-F238E27FC236}">
                  <a16:creationId xmlns:a16="http://schemas.microsoft.com/office/drawing/2014/main" id="{87FA1A33-A833-7EB6-2A5F-07F218216C7C}"/>
                </a:ext>
              </a:extLst>
            </p:cNvPr>
            <p:cNvCxnSpPr>
              <a:cxnSpLocks/>
              <a:stCxn id="30" idx="3"/>
            </p:cNvCxnSpPr>
            <p:nvPr/>
          </p:nvCxnSpPr>
          <p:spPr>
            <a:xfrm>
              <a:off x="5667178" y="10827186"/>
              <a:ext cx="1142965" cy="1599297"/>
            </a:xfrm>
            <a:prstGeom prst="straightConnector1">
              <a:avLst/>
            </a:prstGeom>
            <a:noFill/>
            <a:ln w="15875" cap="flat" cmpd="sng" algn="ctr">
              <a:solidFill>
                <a:srgbClr val="8C8C8C"/>
              </a:solidFill>
              <a:prstDash val="solid"/>
              <a:tailEnd type="stealth" w="lg" len="lg"/>
            </a:ln>
            <a:effectLst/>
          </p:spPr>
        </p:cxnSp>
        <p:cxnSp>
          <p:nvCxnSpPr>
            <p:cNvPr id="40" name="Straight Arrow Connector 39">
              <a:extLst>
                <a:ext uri="{FF2B5EF4-FFF2-40B4-BE49-F238E27FC236}">
                  <a16:creationId xmlns:a16="http://schemas.microsoft.com/office/drawing/2014/main" id="{B0D7E619-50E8-EDD3-AD5C-AE4E3A639471}"/>
                </a:ext>
              </a:extLst>
            </p:cNvPr>
            <p:cNvCxnSpPr>
              <a:cxnSpLocks/>
              <a:stCxn id="29" idx="3"/>
            </p:cNvCxnSpPr>
            <p:nvPr/>
          </p:nvCxnSpPr>
          <p:spPr>
            <a:xfrm>
              <a:off x="3135615" y="11982351"/>
              <a:ext cx="1406212" cy="2726172"/>
            </a:xfrm>
            <a:prstGeom prst="straightConnector1">
              <a:avLst/>
            </a:prstGeom>
            <a:noFill/>
            <a:ln w="15875" cap="flat" cmpd="sng" algn="ctr">
              <a:solidFill>
                <a:srgbClr val="8C8C8C"/>
              </a:solidFill>
              <a:prstDash val="solid"/>
              <a:tailEnd type="stealth" w="lg" len="lg"/>
            </a:ln>
            <a:effectLst/>
          </p:spPr>
        </p:cxnSp>
        <p:cxnSp>
          <p:nvCxnSpPr>
            <p:cNvPr id="41" name="Straight Arrow Connector 40">
              <a:extLst>
                <a:ext uri="{FF2B5EF4-FFF2-40B4-BE49-F238E27FC236}">
                  <a16:creationId xmlns:a16="http://schemas.microsoft.com/office/drawing/2014/main" id="{4E0096BA-BF40-DBE9-9131-164758018184}"/>
                </a:ext>
              </a:extLst>
            </p:cNvPr>
            <p:cNvCxnSpPr>
              <a:cxnSpLocks/>
              <a:stCxn id="28" idx="3"/>
              <a:endCxn id="32" idx="1"/>
            </p:cNvCxnSpPr>
            <p:nvPr/>
          </p:nvCxnSpPr>
          <p:spPr>
            <a:xfrm>
              <a:off x="3269352" y="14284027"/>
              <a:ext cx="1307744" cy="0"/>
            </a:xfrm>
            <a:prstGeom prst="straightConnector1">
              <a:avLst/>
            </a:prstGeom>
            <a:noFill/>
            <a:ln w="15875" cap="flat" cmpd="sng" algn="ctr">
              <a:solidFill>
                <a:srgbClr val="8C8C8C"/>
              </a:solidFill>
              <a:prstDash val="solid"/>
              <a:tailEnd type="stealth" w="lg" len="lg"/>
            </a:ln>
            <a:effectLst/>
          </p:spPr>
        </p:cxnSp>
        <p:cxnSp>
          <p:nvCxnSpPr>
            <p:cNvPr id="42" name="Straight Arrow Connector 41">
              <a:extLst>
                <a:ext uri="{FF2B5EF4-FFF2-40B4-BE49-F238E27FC236}">
                  <a16:creationId xmlns:a16="http://schemas.microsoft.com/office/drawing/2014/main" id="{14E7708E-6105-950A-3892-69BF1843D347}"/>
                </a:ext>
              </a:extLst>
            </p:cNvPr>
            <p:cNvCxnSpPr>
              <a:cxnSpLocks/>
            </p:cNvCxnSpPr>
            <p:nvPr/>
          </p:nvCxnSpPr>
          <p:spPr>
            <a:xfrm>
              <a:off x="5524386" y="12698395"/>
              <a:ext cx="1285757" cy="0"/>
            </a:xfrm>
            <a:prstGeom prst="straightConnector1">
              <a:avLst/>
            </a:prstGeom>
            <a:noFill/>
            <a:ln w="15875" cap="flat" cmpd="sng" algn="ctr">
              <a:solidFill>
                <a:srgbClr val="8C8C8C"/>
              </a:solidFill>
              <a:prstDash val="solid"/>
              <a:tailEnd type="stealth" w="lg" len="lg"/>
            </a:ln>
            <a:effectLst/>
          </p:spPr>
        </p:cxnSp>
        <p:cxnSp>
          <p:nvCxnSpPr>
            <p:cNvPr id="43" name="Straight Arrow Connector 42">
              <a:extLst>
                <a:ext uri="{FF2B5EF4-FFF2-40B4-BE49-F238E27FC236}">
                  <a16:creationId xmlns:a16="http://schemas.microsoft.com/office/drawing/2014/main" id="{AC22C5E2-7006-B1CE-5B72-0FF14FE4745A}"/>
                </a:ext>
              </a:extLst>
            </p:cNvPr>
            <p:cNvCxnSpPr>
              <a:cxnSpLocks/>
            </p:cNvCxnSpPr>
            <p:nvPr/>
          </p:nvCxnSpPr>
          <p:spPr>
            <a:xfrm>
              <a:off x="5611238" y="14292561"/>
              <a:ext cx="1198905" cy="0"/>
            </a:xfrm>
            <a:prstGeom prst="straightConnector1">
              <a:avLst/>
            </a:prstGeom>
            <a:noFill/>
            <a:ln w="15875" cap="flat" cmpd="sng" algn="ctr">
              <a:solidFill>
                <a:srgbClr val="8C8C8C"/>
              </a:solidFill>
              <a:prstDash val="solid"/>
              <a:tailEnd type="stealth" w="lg" len="lg"/>
            </a:ln>
            <a:effectLst/>
          </p:spPr>
        </p:cxnSp>
        <p:sp>
          <p:nvSpPr>
            <p:cNvPr id="44" name="Isosceles Triangle 43">
              <a:extLst>
                <a:ext uri="{FF2B5EF4-FFF2-40B4-BE49-F238E27FC236}">
                  <a16:creationId xmlns:a16="http://schemas.microsoft.com/office/drawing/2014/main" id="{C7AEFB2D-2B3B-803F-E6E9-45486129BC30}"/>
                </a:ext>
              </a:extLst>
            </p:cNvPr>
            <p:cNvSpPr/>
            <p:nvPr/>
          </p:nvSpPr>
          <p:spPr>
            <a:xfrm rot="5237021">
              <a:off x="3605821" y="10531000"/>
              <a:ext cx="817408" cy="717700"/>
            </a:xfrm>
            <a:prstGeom prst="triangle">
              <a:avLst/>
            </a:prstGeom>
            <a:solidFill>
              <a:srgbClr val="FFFFFF"/>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4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cxnSp>
          <p:nvCxnSpPr>
            <p:cNvPr id="45" name="Straight Arrow Connector 44">
              <a:extLst>
                <a:ext uri="{FF2B5EF4-FFF2-40B4-BE49-F238E27FC236}">
                  <a16:creationId xmlns:a16="http://schemas.microsoft.com/office/drawing/2014/main" id="{AF2D95C1-3681-37C8-2CEE-A4CA66702B72}"/>
                </a:ext>
              </a:extLst>
            </p:cNvPr>
            <p:cNvCxnSpPr>
              <a:cxnSpLocks/>
            </p:cNvCxnSpPr>
            <p:nvPr/>
          </p:nvCxnSpPr>
          <p:spPr>
            <a:xfrm flipV="1">
              <a:off x="4372444" y="10837796"/>
              <a:ext cx="211396" cy="24698"/>
            </a:xfrm>
            <a:prstGeom prst="straightConnector1">
              <a:avLst/>
            </a:prstGeom>
            <a:noFill/>
            <a:ln w="15875" cap="flat" cmpd="sng" algn="ctr">
              <a:solidFill>
                <a:srgbClr val="8C8C8C"/>
              </a:solidFill>
              <a:prstDash val="solid"/>
              <a:tailEnd type="stealth" w="lg" len="lg"/>
            </a:ln>
            <a:effectLst/>
          </p:spPr>
        </p:cxnSp>
      </p:grpSp>
      <p:sp>
        <p:nvSpPr>
          <p:cNvPr id="52" name="Subtitle 9">
            <a:extLst>
              <a:ext uri="{FF2B5EF4-FFF2-40B4-BE49-F238E27FC236}">
                <a16:creationId xmlns:a16="http://schemas.microsoft.com/office/drawing/2014/main" id="{EE59B5EB-E747-44F9-0C1F-2E137E3F61B3}"/>
              </a:ext>
            </a:extLst>
          </p:cNvPr>
          <p:cNvSpPr txBox="1">
            <a:spLocks/>
          </p:cNvSpPr>
          <p:nvPr/>
        </p:nvSpPr>
        <p:spPr>
          <a:xfrm>
            <a:off x="6147494" y="2754960"/>
            <a:ext cx="2775857" cy="440918"/>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Arial" panose="020B0604020202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Arial" panose="020B0604020202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Arial" panose="020B0604020202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Arial" panose="020B0604020202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Arial" panose="020B0604020202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marR="0" lvl="0" indent="0" algn="l" defTabSz="2743200" rtl="0" eaLnBrk="1" fontAlgn="auto" latinLnBrk="0" hangingPunct="1">
              <a:lnSpc>
                <a:spcPct val="90000"/>
              </a:lnSpc>
              <a:spcBef>
                <a:spcPts val="3000"/>
              </a:spcBef>
              <a:spcAft>
                <a:spcPts val="0"/>
              </a:spcAft>
              <a:buClr>
                <a:srgbClr val="76B900"/>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Optimized netlist</a:t>
            </a:r>
            <a:endParaRPr kumimoji="0" lang="en-US" sz="2000" b="0"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endParaRPr>
          </a:p>
        </p:txBody>
      </p:sp>
      <p:pic>
        <p:nvPicPr>
          <p:cNvPr id="6" name="Picture 8" descr="5,497 Bridge Cartoon Stock Photos, Pictures &amp; Royalty-Free Images - iStock">
            <a:extLst>
              <a:ext uri="{FF2B5EF4-FFF2-40B4-BE49-F238E27FC236}">
                <a16:creationId xmlns:a16="http://schemas.microsoft.com/office/drawing/2014/main" id="{E96B0DFF-FBB0-86CE-7A0B-995318FB8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34671">
            <a:off x="3188515" y="2952194"/>
            <a:ext cx="3162125" cy="1364639"/>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9">
            <a:extLst>
              <a:ext uri="{FF2B5EF4-FFF2-40B4-BE49-F238E27FC236}">
                <a16:creationId xmlns:a16="http://schemas.microsoft.com/office/drawing/2014/main" id="{C3B1F5F4-0096-91AA-65A5-A3154F715002}"/>
              </a:ext>
            </a:extLst>
          </p:cNvPr>
          <p:cNvSpPr txBox="1">
            <a:spLocks/>
          </p:cNvSpPr>
          <p:nvPr/>
        </p:nvSpPr>
        <p:spPr>
          <a:xfrm>
            <a:off x="2578414" y="4736648"/>
            <a:ext cx="4021954" cy="995087"/>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Arial" panose="020B0604020202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Arial" panose="020B0604020202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Arial" panose="020B0604020202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Arial" panose="020B0604020202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Arial" panose="020B0604020202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Clr>
                <a:srgbClr val="76B900"/>
              </a:buClr>
              <a:buNone/>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Bridge: </a:t>
            </a:r>
            <a:r>
              <a:rPr lang="en-US" sz="2000" dirty="0">
                <a:solidFill>
                  <a:schemeClr val="tx1"/>
                </a:solidFill>
                <a:latin typeface="Arial" panose="020B0604020202020204" pitchFamily="34" charset="0"/>
                <a:cs typeface="Arial" panose="020B0604020202020204" pitchFamily="34" charset="0"/>
              </a:rPr>
              <a:t>An infrastructure to facilitate data query and processing for netlist optimization</a:t>
            </a:r>
            <a:endParaRPr lang="en-US" sz="2000" b="1" dirty="0">
              <a:solidFill>
                <a:schemeClr val="tx1"/>
              </a:solidFill>
              <a:latin typeface="Arial" panose="020B0604020202020204" pitchFamily="34" charset="0"/>
              <a:cs typeface="Arial" panose="020B0604020202020204" pitchFamily="34" charset="0"/>
            </a:endParaRPr>
          </a:p>
        </p:txBody>
      </p:sp>
      <p:pic>
        <p:nvPicPr>
          <p:cNvPr id="2" name="Google Shape;112;p1">
            <a:extLst>
              <a:ext uri="{FF2B5EF4-FFF2-40B4-BE49-F238E27FC236}">
                <a16:creationId xmlns:a16="http://schemas.microsoft.com/office/drawing/2014/main" id="{BFB1B758-ECF5-B365-1E8D-59841E16C498}"/>
              </a:ext>
            </a:extLst>
          </p:cNvPr>
          <p:cNvPicPr preferRelativeResize="0"/>
          <p:nvPr/>
        </p:nvPicPr>
        <p:blipFill rotWithShape="1">
          <a:blip r:embed="rId4">
            <a:alphaModFix/>
          </a:blip>
          <a:srcRect/>
          <a:stretch/>
        </p:blipFill>
        <p:spPr>
          <a:xfrm>
            <a:off x="1066800" y="6477000"/>
            <a:ext cx="1223513" cy="340315"/>
          </a:xfrm>
          <a:prstGeom prst="rect">
            <a:avLst/>
          </a:prstGeom>
          <a:noFill/>
          <a:ln>
            <a:noFill/>
          </a:ln>
        </p:spPr>
      </p:pic>
      <p:sp>
        <p:nvSpPr>
          <p:cNvPr id="7" name="TextBox 6">
            <a:extLst>
              <a:ext uri="{FF2B5EF4-FFF2-40B4-BE49-F238E27FC236}">
                <a16:creationId xmlns:a16="http://schemas.microsoft.com/office/drawing/2014/main" id="{F28755B5-AE60-3C80-EE26-BF53A4B78496}"/>
              </a:ext>
            </a:extLst>
          </p:cNvPr>
          <p:cNvSpPr txBox="1"/>
          <p:nvPr/>
        </p:nvSpPr>
        <p:spPr>
          <a:xfrm>
            <a:off x="271013" y="5798196"/>
            <a:ext cx="4038600" cy="738664"/>
          </a:xfrm>
          <a:prstGeom prst="rect">
            <a:avLst/>
          </a:prstGeom>
          <a:noFill/>
        </p:spPr>
        <p:txBody>
          <a:bodyPr wrap="square">
            <a:spAutoFit/>
          </a:bodyPr>
          <a:lstStyle/>
          <a:p>
            <a:r>
              <a:rPr lang="en-US" sz="1400" dirty="0"/>
              <a:t>Liang et. al “</a:t>
            </a:r>
            <a:r>
              <a:rPr lang="en-US" sz="1400" dirty="0" err="1"/>
              <a:t>CircuitOps</a:t>
            </a:r>
            <a:r>
              <a:rPr lang="en-US" sz="1400" dirty="0"/>
              <a:t>: An ML Infrastructure Enabling Generative AI for VLSI Circuit Optimization,” ICCAD 2023.</a:t>
            </a:r>
          </a:p>
        </p:txBody>
      </p:sp>
      <p:sp>
        <p:nvSpPr>
          <p:cNvPr id="9" name="TextBox 8">
            <a:extLst>
              <a:ext uri="{FF2B5EF4-FFF2-40B4-BE49-F238E27FC236}">
                <a16:creationId xmlns:a16="http://schemas.microsoft.com/office/drawing/2014/main" id="{B517A9FE-E27A-1652-DFE2-4F7C34717046}"/>
              </a:ext>
            </a:extLst>
          </p:cNvPr>
          <p:cNvSpPr txBox="1"/>
          <p:nvPr/>
        </p:nvSpPr>
        <p:spPr>
          <a:xfrm>
            <a:off x="4598043" y="6150150"/>
            <a:ext cx="3631557" cy="338554"/>
          </a:xfrm>
          <a:prstGeom prst="rect">
            <a:avLst/>
          </a:prstGeom>
          <a:solidFill>
            <a:srgbClr val="FFFF00"/>
          </a:solidFill>
        </p:spPr>
        <p:txBody>
          <a:bodyPr wrap="square" rtlCol="0">
            <a:spAutoFit/>
          </a:bodyPr>
          <a:lstStyle/>
          <a:p>
            <a:r>
              <a:rPr lang="en-US" sz="1600" dirty="0">
                <a:solidFill>
                  <a:srgbClr val="FF0000"/>
                </a:solidFill>
              </a:rPr>
              <a:t>Slide credits: </a:t>
            </a:r>
            <a:r>
              <a:rPr lang="en-US" sz="1600" dirty="0" err="1">
                <a:solidFill>
                  <a:srgbClr val="FF0000"/>
                </a:solidFill>
              </a:rPr>
              <a:t>Rongjian</a:t>
            </a:r>
            <a:r>
              <a:rPr lang="en-US" sz="1600" dirty="0">
                <a:solidFill>
                  <a:srgbClr val="FF0000"/>
                </a:solidFill>
              </a:rPr>
              <a:t> Liang, NVIDIA</a:t>
            </a:r>
          </a:p>
        </p:txBody>
      </p:sp>
    </p:spTree>
    <p:extLst>
      <p:ext uri="{BB962C8B-B14F-4D97-AF65-F5344CB8AC3E}">
        <p14:creationId xmlns:p14="http://schemas.microsoft.com/office/powerpoint/2010/main" val="36794050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txBox="1">
            <a:spLocks noGrp="1"/>
          </p:cNvSpPr>
          <p:nvPr>
            <p:ph type="title"/>
          </p:nvPr>
        </p:nvSpPr>
        <p:spPr>
          <a:xfrm>
            <a:off x="29308" y="193431"/>
            <a:ext cx="8733692" cy="380998"/>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b="1">
                <a:solidFill>
                  <a:srgbClr val="254061"/>
                </a:solidFill>
              </a:rPr>
              <a:t>The Crisis of Hardware Design</a:t>
            </a:r>
            <a:endParaRPr sz="2400"/>
          </a:p>
        </p:txBody>
      </p:sp>
      <p:pic>
        <p:nvPicPr>
          <p:cNvPr id="140" name="Google Shape;140;p5"/>
          <p:cNvPicPr preferRelativeResize="0"/>
          <p:nvPr/>
        </p:nvPicPr>
        <p:blipFill rotWithShape="1">
          <a:blip r:embed="rId3">
            <a:alphaModFix/>
          </a:blip>
          <a:srcRect l="18000" t="29394" r="19867" b="12798"/>
          <a:stretch/>
        </p:blipFill>
        <p:spPr>
          <a:xfrm>
            <a:off x="467833" y="1415439"/>
            <a:ext cx="6757216" cy="3897295"/>
          </a:xfrm>
          <a:prstGeom prst="rect">
            <a:avLst/>
          </a:prstGeom>
          <a:noFill/>
          <a:ln>
            <a:noFill/>
          </a:ln>
        </p:spPr>
      </p:pic>
      <p:sp>
        <p:nvSpPr>
          <p:cNvPr id="141" name="Google Shape;141;p5"/>
          <p:cNvSpPr txBox="1"/>
          <p:nvPr/>
        </p:nvSpPr>
        <p:spPr>
          <a:xfrm>
            <a:off x="7148849" y="3065501"/>
            <a:ext cx="1548584" cy="50927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76923C"/>
              </a:buClr>
              <a:buSzPts val="1600"/>
              <a:buFont typeface="Arial"/>
              <a:buNone/>
              <a:tabLst/>
              <a:defRPr/>
            </a:pPr>
            <a:r>
              <a:rPr kumimoji="0" lang="en-US" sz="1600" b="1" i="0" u="none" strike="noStrike" kern="0" cap="none" spc="0" normalizeH="0" baseline="0" noProof="0">
                <a:ln>
                  <a:noFill/>
                </a:ln>
                <a:solidFill>
                  <a:srgbClr val="000000"/>
                </a:solidFill>
                <a:effectLst/>
                <a:uLnTx/>
                <a:uFillTx/>
                <a:latin typeface="Arial"/>
                <a:ea typeface="Arial"/>
                <a:cs typeface="Arial"/>
                <a:sym typeface="Arial"/>
              </a:rPr>
              <a:t>A. Olofsson, ISPD-2018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5"/>
          <p:cNvSpPr txBox="1"/>
          <p:nvPr/>
        </p:nvSpPr>
        <p:spPr>
          <a:xfrm>
            <a:off x="201596" y="745985"/>
            <a:ext cx="8942403" cy="5502415"/>
          </a:xfrm>
          <a:prstGeom prst="rect">
            <a:avLst/>
          </a:prstGeom>
          <a:noFill/>
          <a:ln>
            <a:noFill/>
          </a:ln>
        </p:spPr>
        <p:txBody>
          <a:bodyPr spcFirstLastPara="1" wrap="square" lIns="91425" tIns="45700" rIns="91425" bIns="45700" anchor="t" anchorCtr="0">
            <a:noAutofit/>
          </a:bodyPr>
          <a:lstStyle/>
          <a:p>
            <a:pPr marL="285750" marR="0" lvl="0" indent="-234950" algn="l" defTabSz="914400" rtl="0" eaLnBrk="1" fontAlgn="auto" latinLnBrk="0" hangingPunct="1">
              <a:lnSpc>
                <a:spcPct val="100000"/>
              </a:lnSpc>
              <a:spcBef>
                <a:spcPts val="440"/>
              </a:spcBef>
              <a:spcAft>
                <a:spcPts val="0"/>
              </a:spcAft>
              <a:buClr>
                <a:srgbClr val="C00000"/>
              </a:buClr>
              <a:buSzPts val="3027"/>
              <a:buFont typeface="Arial"/>
              <a:buChar char="•"/>
              <a:tabLst/>
              <a:defRPr/>
            </a:pPr>
            <a:r>
              <a:rPr kumimoji="0" lang="en-US" sz="2200" b="0" i="0" u="none" strike="noStrike" kern="0" cap="none" spc="0" normalizeH="0" baseline="0" noProof="0">
                <a:ln>
                  <a:noFill/>
                </a:ln>
                <a:solidFill>
                  <a:srgbClr val="000000"/>
                </a:solidFill>
                <a:effectLst/>
                <a:uLnTx/>
                <a:uFillTx/>
                <a:latin typeface="Arial"/>
                <a:ea typeface="Arial"/>
                <a:cs typeface="Arial"/>
                <a:sym typeface="Arial"/>
              </a:rPr>
              <a:t>ASIC design in advanced nodes: barriers of Cost, Expertise, Risk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50800" marR="0" lvl="0" indent="0" algn="l" defTabSz="914400" rtl="0" eaLnBrk="1" fontAlgn="auto" latinLnBrk="0" hangingPunct="1">
              <a:lnSpc>
                <a:spcPct val="100000"/>
              </a:lnSpc>
              <a:spcBef>
                <a:spcPts val="440"/>
              </a:spcBef>
              <a:spcAft>
                <a:spcPts val="0"/>
              </a:spcAft>
              <a:buClr>
                <a:srgbClr val="C00000"/>
              </a:buClr>
              <a:buSzPts val="3027"/>
              <a:buFont typeface="Arial"/>
              <a:buNone/>
              <a:tabLst/>
              <a:defRPr/>
            </a:pPr>
            <a:endParaRPr kumimoji="0" sz="22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42735" algn="l" defTabSz="914400" rtl="0" eaLnBrk="1" fontAlgn="auto" latinLnBrk="0" hangingPunct="1">
              <a:lnSpc>
                <a:spcPct val="100000"/>
              </a:lnSpc>
              <a:spcBef>
                <a:spcPts val="480"/>
              </a:spcBef>
              <a:spcAft>
                <a:spcPts val="0"/>
              </a:spcAft>
              <a:buClr>
                <a:srgbClr val="C00000"/>
              </a:buClr>
              <a:buSzPts val="3027"/>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42735" algn="l" defTabSz="914400" rtl="0" eaLnBrk="1" fontAlgn="auto" latinLnBrk="0" hangingPunct="1">
              <a:lnSpc>
                <a:spcPct val="100000"/>
              </a:lnSpc>
              <a:spcBef>
                <a:spcPts val="480"/>
              </a:spcBef>
              <a:spcAft>
                <a:spcPts val="0"/>
              </a:spcAft>
              <a:buClr>
                <a:srgbClr val="C00000"/>
              </a:buClr>
              <a:buSzPts val="3027"/>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42735" algn="l" defTabSz="914400" rtl="0" eaLnBrk="1" fontAlgn="auto" latinLnBrk="0" hangingPunct="1">
              <a:lnSpc>
                <a:spcPct val="100000"/>
              </a:lnSpc>
              <a:spcBef>
                <a:spcPts val="480"/>
              </a:spcBef>
              <a:spcAft>
                <a:spcPts val="0"/>
              </a:spcAft>
              <a:buClr>
                <a:srgbClr val="C00000"/>
              </a:buClr>
              <a:buSzPts val="3027"/>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42735" algn="l" defTabSz="914400" rtl="0" eaLnBrk="1" fontAlgn="auto" latinLnBrk="0" hangingPunct="1">
              <a:lnSpc>
                <a:spcPct val="100000"/>
              </a:lnSpc>
              <a:spcBef>
                <a:spcPts val="480"/>
              </a:spcBef>
              <a:spcAft>
                <a:spcPts val="0"/>
              </a:spcAft>
              <a:buClr>
                <a:srgbClr val="C00000"/>
              </a:buClr>
              <a:buSzPts val="3027"/>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42735" algn="l" defTabSz="914400" rtl="0" eaLnBrk="1" fontAlgn="auto" latinLnBrk="0" hangingPunct="1">
              <a:lnSpc>
                <a:spcPct val="100000"/>
              </a:lnSpc>
              <a:spcBef>
                <a:spcPts val="480"/>
              </a:spcBef>
              <a:spcAft>
                <a:spcPts val="0"/>
              </a:spcAft>
              <a:buClr>
                <a:srgbClr val="C00000"/>
              </a:buClr>
              <a:buSzPts val="3027"/>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42735" algn="l" defTabSz="914400" rtl="0" eaLnBrk="1" fontAlgn="auto" latinLnBrk="0" hangingPunct="1">
              <a:lnSpc>
                <a:spcPct val="100000"/>
              </a:lnSpc>
              <a:spcBef>
                <a:spcPts val="480"/>
              </a:spcBef>
              <a:spcAft>
                <a:spcPts val="0"/>
              </a:spcAft>
              <a:buClr>
                <a:srgbClr val="C00000"/>
              </a:buClr>
              <a:buSzPts val="3027"/>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42735" algn="l" defTabSz="914400" rtl="0" eaLnBrk="1" fontAlgn="auto" latinLnBrk="0" hangingPunct="1">
              <a:lnSpc>
                <a:spcPct val="100000"/>
              </a:lnSpc>
              <a:spcBef>
                <a:spcPts val="480"/>
              </a:spcBef>
              <a:spcAft>
                <a:spcPts val="0"/>
              </a:spcAft>
              <a:buClr>
                <a:srgbClr val="C00000"/>
              </a:buClr>
              <a:buSzPts val="3027"/>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42735" algn="l" defTabSz="914400" rtl="0" eaLnBrk="1" fontAlgn="auto" latinLnBrk="0" hangingPunct="1">
              <a:lnSpc>
                <a:spcPct val="100000"/>
              </a:lnSpc>
              <a:spcBef>
                <a:spcPts val="480"/>
              </a:spcBef>
              <a:spcAft>
                <a:spcPts val="0"/>
              </a:spcAft>
              <a:buClr>
                <a:srgbClr val="C00000"/>
              </a:buClr>
              <a:buSzPts val="3027"/>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42735" algn="l" defTabSz="914400" rtl="0" eaLnBrk="1" fontAlgn="auto" latinLnBrk="0" hangingPunct="1">
              <a:lnSpc>
                <a:spcPct val="100000"/>
              </a:lnSpc>
              <a:spcBef>
                <a:spcPts val="480"/>
              </a:spcBef>
              <a:spcAft>
                <a:spcPts val="0"/>
              </a:spcAft>
              <a:buClr>
                <a:srgbClr val="C00000"/>
              </a:buClr>
              <a:buSzPts val="3027"/>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234950" algn="l" defTabSz="914400" rtl="0" eaLnBrk="1" fontAlgn="auto" latinLnBrk="0" hangingPunct="1">
              <a:lnSpc>
                <a:spcPct val="100000"/>
              </a:lnSpc>
              <a:spcBef>
                <a:spcPts val="440"/>
              </a:spcBef>
              <a:spcAft>
                <a:spcPts val="0"/>
              </a:spcAft>
              <a:buClr>
                <a:srgbClr val="C00000"/>
              </a:buClr>
              <a:buSzPts val="3027"/>
              <a:buFont typeface="Arial"/>
              <a:buChar char="•"/>
              <a:tabLst/>
              <a:defRPr/>
            </a:pPr>
            <a:r>
              <a:rPr kumimoji="0" lang="en-US" sz="2200" b="0" i="0" u="none" strike="noStrike" kern="0" cap="none" spc="0" normalizeH="0" baseline="0" noProof="0">
                <a:ln>
                  <a:noFill/>
                </a:ln>
                <a:solidFill>
                  <a:srgbClr val="000000"/>
                </a:solidFill>
                <a:effectLst/>
                <a:uLnTx/>
                <a:uFillTx/>
                <a:latin typeface="Arial"/>
                <a:ea typeface="Arial"/>
                <a:cs typeface="Arial"/>
                <a:sym typeface="Arial"/>
              </a:rPr>
              <a:t>Innovators can’t evaluate PPAC metrics of their design ideas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CFD44B-77DE-604C-FFBB-3A64C98E41A4}"/>
              </a:ext>
            </a:extLst>
          </p:cNvPr>
          <p:cNvSpPr>
            <a:spLocks noGrp="1"/>
          </p:cNvSpPr>
          <p:nvPr>
            <p:ph type="title"/>
          </p:nvPr>
        </p:nvSpPr>
        <p:spPr/>
        <p:txBody>
          <a:bodyPr/>
          <a:lstStyle/>
          <a:p>
            <a:r>
              <a:rPr lang="en-US" dirty="0" err="1"/>
              <a:t>CircuitOps</a:t>
            </a:r>
            <a:r>
              <a:rPr lang="en-US" dirty="0"/>
              <a:t> Overview</a:t>
            </a:r>
          </a:p>
        </p:txBody>
      </p:sp>
      <p:pic>
        <p:nvPicPr>
          <p:cNvPr id="25" name="Picture 24">
            <a:extLst>
              <a:ext uri="{FF2B5EF4-FFF2-40B4-BE49-F238E27FC236}">
                <a16:creationId xmlns:a16="http://schemas.microsoft.com/office/drawing/2014/main" id="{D81324AC-EE51-D299-D983-4F1F191548EF}"/>
              </a:ext>
            </a:extLst>
          </p:cNvPr>
          <p:cNvPicPr>
            <a:picLocks noChangeAspect="1"/>
          </p:cNvPicPr>
          <p:nvPr/>
        </p:nvPicPr>
        <p:blipFill>
          <a:blip r:embed="rId3"/>
          <a:stretch>
            <a:fillRect/>
          </a:stretch>
        </p:blipFill>
        <p:spPr>
          <a:xfrm>
            <a:off x="593891" y="1290748"/>
            <a:ext cx="7987967" cy="4276503"/>
          </a:xfrm>
          <a:prstGeom prst="rect">
            <a:avLst/>
          </a:prstGeom>
        </p:spPr>
      </p:pic>
      <p:pic>
        <p:nvPicPr>
          <p:cNvPr id="2" name="Google Shape;112;p1">
            <a:extLst>
              <a:ext uri="{FF2B5EF4-FFF2-40B4-BE49-F238E27FC236}">
                <a16:creationId xmlns:a16="http://schemas.microsoft.com/office/drawing/2014/main" id="{B2E8415B-EC80-DD03-FBA3-F53632E96359}"/>
              </a:ext>
            </a:extLst>
          </p:cNvPr>
          <p:cNvPicPr preferRelativeResize="0"/>
          <p:nvPr/>
        </p:nvPicPr>
        <p:blipFill rotWithShape="1">
          <a:blip r:embed="rId4">
            <a:alphaModFix/>
          </a:blip>
          <a:srcRect/>
          <a:stretch/>
        </p:blipFill>
        <p:spPr>
          <a:xfrm>
            <a:off x="1066800" y="6477000"/>
            <a:ext cx="1223513" cy="340315"/>
          </a:xfrm>
          <a:prstGeom prst="rect">
            <a:avLst/>
          </a:prstGeom>
          <a:noFill/>
          <a:ln>
            <a:noFill/>
          </a:ln>
        </p:spPr>
      </p:pic>
      <p:sp>
        <p:nvSpPr>
          <p:cNvPr id="5" name="TextBox 4">
            <a:extLst>
              <a:ext uri="{FF2B5EF4-FFF2-40B4-BE49-F238E27FC236}">
                <a16:creationId xmlns:a16="http://schemas.microsoft.com/office/drawing/2014/main" id="{F58CB370-A96D-77C7-5F7F-E72D77D8EBB6}"/>
              </a:ext>
            </a:extLst>
          </p:cNvPr>
          <p:cNvSpPr txBox="1"/>
          <p:nvPr/>
        </p:nvSpPr>
        <p:spPr>
          <a:xfrm>
            <a:off x="271013" y="5798196"/>
            <a:ext cx="4038600" cy="738664"/>
          </a:xfrm>
          <a:prstGeom prst="rect">
            <a:avLst/>
          </a:prstGeom>
          <a:noFill/>
        </p:spPr>
        <p:txBody>
          <a:bodyPr wrap="square">
            <a:spAutoFit/>
          </a:bodyPr>
          <a:lstStyle/>
          <a:p>
            <a:r>
              <a:rPr lang="en-US" sz="1400" dirty="0"/>
              <a:t>Liang et. al “</a:t>
            </a:r>
            <a:r>
              <a:rPr lang="en-US" sz="1400" dirty="0" err="1"/>
              <a:t>CircuitOps</a:t>
            </a:r>
            <a:r>
              <a:rPr lang="en-US" sz="1400" dirty="0"/>
              <a:t>: An ML Infrastructure Enabling Generative AI for VLSI Circuit Optimization,” ICCAD 2023.</a:t>
            </a:r>
          </a:p>
        </p:txBody>
      </p:sp>
      <p:sp>
        <p:nvSpPr>
          <p:cNvPr id="6" name="TextBox 5">
            <a:extLst>
              <a:ext uri="{FF2B5EF4-FFF2-40B4-BE49-F238E27FC236}">
                <a16:creationId xmlns:a16="http://schemas.microsoft.com/office/drawing/2014/main" id="{67787AC1-ED69-1B08-D609-9840706D6437}"/>
              </a:ext>
            </a:extLst>
          </p:cNvPr>
          <p:cNvSpPr txBox="1"/>
          <p:nvPr/>
        </p:nvSpPr>
        <p:spPr>
          <a:xfrm>
            <a:off x="4598043" y="6150150"/>
            <a:ext cx="3631557" cy="338554"/>
          </a:xfrm>
          <a:prstGeom prst="rect">
            <a:avLst/>
          </a:prstGeom>
          <a:solidFill>
            <a:srgbClr val="FFFF00"/>
          </a:solidFill>
        </p:spPr>
        <p:txBody>
          <a:bodyPr wrap="square" rtlCol="0">
            <a:spAutoFit/>
          </a:bodyPr>
          <a:lstStyle/>
          <a:p>
            <a:r>
              <a:rPr lang="en-US" sz="1600" dirty="0">
                <a:solidFill>
                  <a:srgbClr val="FF0000"/>
                </a:solidFill>
              </a:rPr>
              <a:t>Slide credits: </a:t>
            </a:r>
            <a:r>
              <a:rPr lang="en-US" sz="1600" dirty="0" err="1">
                <a:solidFill>
                  <a:srgbClr val="FF0000"/>
                </a:solidFill>
              </a:rPr>
              <a:t>Rongjian</a:t>
            </a:r>
            <a:r>
              <a:rPr lang="en-US" sz="1600" dirty="0">
                <a:solidFill>
                  <a:srgbClr val="FF0000"/>
                </a:solidFill>
              </a:rPr>
              <a:t> Liang, NVIDIA</a:t>
            </a:r>
          </a:p>
        </p:txBody>
      </p:sp>
    </p:spTree>
    <p:extLst>
      <p:ext uri="{BB962C8B-B14F-4D97-AF65-F5344CB8AC3E}">
        <p14:creationId xmlns:p14="http://schemas.microsoft.com/office/powerpoint/2010/main" val="339853848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3.2 </a:t>
            </a:r>
            <a:r>
              <a:rPr lang="en-US" dirty="0" err="1"/>
              <a:t>CircuitOps</a:t>
            </a:r>
            <a:r>
              <a:rPr lang="en-US" dirty="0"/>
              <a:t>: Data Representation Format</a:t>
            </a:r>
          </a:p>
        </p:txBody>
      </p:sp>
      <p:pic>
        <p:nvPicPr>
          <p:cNvPr id="2" name="Google Shape;112;p1">
            <a:extLst>
              <a:ext uri="{FF2B5EF4-FFF2-40B4-BE49-F238E27FC236}">
                <a16:creationId xmlns:a16="http://schemas.microsoft.com/office/drawing/2014/main" id="{89090B2A-9CFE-3209-7DA8-7C616B15BA10}"/>
              </a:ext>
            </a:extLst>
          </p:cNvPr>
          <p:cNvPicPr preferRelativeResize="0"/>
          <p:nvPr/>
        </p:nvPicPr>
        <p:blipFill rotWithShape="1">
          <a:blip r:embed="rId3">
            <a:alphaModFix/>
          </a:blip>
          <a:srcRect/>
          <a:stretch/>
        </p:blipFill>
        <p:spPr>
          <a:xfrm>
            <a:off x="1066800" y="6477000"/>
            <a:ext cx="1223513" cy="340315"/>
          </a:xfrm>
          <a:prstGeom prst="rect">
            <a:avLst/>
          </a:prstGeom>
          <a:noFill/>
          <a:ln>
            <a:noFill/>
          </a:ln>
        </p:spPr>
      </p:pic>
    </p:spTree>
    <p:extLst>
      <p:ext uri="{BB962C8B-B14F-4D97-AF65-F5344CB8AC3E}">
        <p14:creationId xmlns:p14="http://schemas.microsoft.com/office/powerpoint/2010/main" val="58451864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D4954-67AF-0202-0029-7CA44C3E1071}"/>
              </a:ext>
            </a:extLst>
          </p:cNvPr>
          <p:cNvSpPr>
            <a:spLocks noGrp="1"/>
          </p:cNvSpPr>
          <p:nvPr>
            <p:ph idx="1"/>
          </p:nvPr>
        </p:nvSpPr>
        <p:spPr>
          <a:xfrm>
            <a:off x="171451" y="838200"/>
            <a:ext cx="5497912" cy="5562601"/>
          </a:xfrm>
        </p:spPr>
        <p:txBody>
          <a:bodyPr/>
          <a:lstStyle/>
          <a:p>
            <a:r>
              <a:rPr lang="en-US" sz="2000" dirty="0"/>
              <a:t>An LPG is a </a:t>
            </a:r>
            <a:r>
              <a:rPr lang="en-US" sz="2000" b="1" dirty="0">
                <a:solidFill>
                  <a:srgbClr val="00B050"/>
                </a:solidFill>
              </a:rPr>
              <a:t>directed graph</a:t>
            </a:r>
          </a:p>
          <a:p>
            <a:r>
              <a:rPr lang="en-US" sz="2000" b="1" dirty="0">
                <a:solidFill>
                  <a:srgbClr val="00B050"/>
                </a:solidFill>
              </a:rPr>
              <a:t>Relational tables </a:t>
            </a:r>
            <a:r>
              <a:rPr lang="en-US" sz="2000" dirty="0"/>
              <a:t>for feature representation</a:t>
            </a:r>
          </a:p>
          <a:p>
            <a:r>
              <a:rPr lang="en-US" sz="2000" dirty="0"/>
              <a:t>LPG is a conceptual data structure that can be </a:t>
            </a:r>
            <a:r>
              <a:rPr lang="en-US" sz="2000" b="1" dirty="0">
                <a:solidFill>
                  <a:srgbClr val="00B050"/>
                </a:solidFill>
              </a:rPr>
              <a:t>instantiated using various Python libraries</a:t>
            </a:r>
            <a:r>
              <a:rPr lang="en-US" sz="2000" dirty="0"/>
              <a:t> </a:t>
            </a:r>
            <a:r>
              <a:rPr lang="en-US" sz="2000" b="1" dirty="0">
                <a:solidFill>
                  <a:srgbClr val="00B050"/>
                </a:solidFill>
              </a:rPr>
              <a:t>familiar to AI practitioners</a:t>
            </a:r>
            <a:endParaRPr lang="en-US" sz="2000" dirty="0"/>
          </a:p>
          <a:p>
            <a:r>
              <a:rPr lang="en-US" sz="2000" dirty="0"/>
              <a:t>End users can create filtered “views” of the LPG as needed</a:t>
            </a:r>
          </a:p>
          <a:p>
            <a:r>
              <a:rPr lang="en-US" sz="2000" dirty="0"/>
              <a:t>LPG provides a flexible and systematic way to store netlist information</a:t>
            </a:r>
          </a:p>
          <a:p>
            <a:endParaRPr lang="en-US" sz="2000" dirty="0"/>
          </a:p>
        </p:txBody>
      </p:sp>
      <p:sp>
        <p:nvSpPr>
          <p:cNvPr id="3" name="Title 2">
            <a:extLst>
              <a:ext uri="{FF2B5EF4-FFF2-40B4-BE49-F238E27FC236}">
                <a16:creationId xmlns:a16="http://schemas.microsoft.com/office/drawing/2014/main" id="{63CFD44B-77DE-604C-FFBB-3A64C98E41A4}"/>
              </a:ext>
            </a:extLst>
          </p:cNvPr>
          <p:cNvSpPr>
            <a:spLocks noGrp="1"/>
          </p:cNvSpPr>
          <p:nvPr>
            <p:ph type="title"/>
          </p:nvPr>
        </p:nvSpPr>
        <p:spPr/>
        <p:txBody>
          <a:bodyPr/>
          <a:lstStyle/>
          <a:p>
            <a:r>
              <a:rPr lang="en-US" sz="2400" dirty="0"/>
              <a:t>Labelled Property Graph as Intermediate Representation</a:t>
            </a:r>
          </a:p>
        </p:txBody>
      </p:sp>
      <p:pic>
        <p:nvPicPr>
          <p:cNvPr id="4" name="Picture 3">
            <a:extLst>
              <a:ext uri="{FF2B5EF4-FFF2-40B4-BE49-F238E27FC236}">
                <a16:creationId xmlns:a16="http://schemas.microsoft.com/office/drawing/2014/main" id="{B0E1D3E9-531A-0ABB-B460-29BB4F6CA495}"/>
              </a:ext>
            </a:extLst>
          </p:cNvPr>
          <p:cNvPicPr>
            <a:picLocks noChangeAspect="1"/>
          </p:cNvPicPr>
          <p:nvPr/>
        </p:nvPicPr>
        <p:blipFill rotWithShape="1">
          <a:blip r:embed="rId3"/>
          <a:srcRect t="57127"/>
          <a:stretch/>
        </p:blipFill>
        <p:spPr>
          <a:xfrm>
            <a:off x="201554" y="3761010"/>
            <a:ext cx="8963666" cy="2057400"/>
          </a:xfrm>
          <a:prstGeom prst="rect">
            <a:avLst/>
          </a:prstGeom>
        </p:spPr>
      </p:pic>
      <p:grpSp>
        <p:nvGrpSpPr>
          <p:cNvPr id="56" name="Group 55">
            <a:extLst>
              <a:ext uri="{FF2B5EF4-FFF2-40B4-BE49-F238E27FC236}">
                <a16:creationId xmlns:a16="http://schemas.microsoft.com/office/drawing/2014/main" id="{3F475DC0-BCFA-75FA-90AD-4F96EAAB057E}"/>
              </a:ext>
            </a:extLst>
          </p:cNvPr>
          <p:cNvGrpSpPr/>
          <p:nvPr/>
        </p:nvGrpSpPr>
        <p:grpSpPr>
          <a:xfrm>
            <a:off x="5623588" y="1525195"/>
            <a:ext cx="3345466" cy="1492377"/>
            <a:chOff x="1765170" y="4143779"/>
            <a:chExt cx="9738319" cy="5126522"/>
          </a:xfrm>
        </p:grpSpPr>
        <p:sp>
          <p:nvSpPr>
            <p:cNvPr id="31" name="Flowchart: Delay 30">
              <a:extLst>
                <a:ext uri="{FF2B5EF4-FFF2-40B4-BE49-F238E27FC236}">
                  <a16:creationId xmlns:a16="http://schemas.microsoft.com/office/drawing/2014/main" id="{FFB271A1-4C07-1168-D346-BFC88CD0516C}"/>
                </a:ext>
              </a:extLst>
            </p:cNvPr>
            <p:cNvSpPr/>
            <p:nvPr/>
          </p:nvSpPr>
          <p:spPr>
            <a:xfrm>
              <a:off x="3201866" y="5476640"/>
              <a:ext cx="1910995" cy="1673332"/>
            </a:xfrm>
            <a:prstGeom prst="flowChartDelay">
              <a:avLst/>
            </a:prstGeom>
            <a:solidFill>
              <a:srgbClr val="FFFFFF">
                <a:lumMod val="65000"/>
              </a:srgbClr>
            </a:solidFill>
            <a:ln w="25400" cap="flat" cmpd="sng" algn="ctr">
              <a:no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Trebuchet MS" panose="020B0603020202020204" pitchFamily="34" charset="0"/>
                  <a:ea typeface="+mn-ea"/>
                  <a:cs typeface="+mn-cs"/>
                </a:rPr>
                <a:t>C1</a:t>
              </a:r>
            </a:p>
          </p:txBody>
        </p:sp>
        <p:sp>
          <p:nvSpPr>
            <p:cNvPr id="32" name="Flowchart: Connector 31">
              <a:extLst>
                <a:ext uri="{FF2B5EF4-FFF2-40B4-BE49-F238E27FC236}">
                  <a16:creationId xmlns:a16="http://schemas.microsoft.com/office/drawing/2014/main" id="{754EC4FF-EB61-4B13-C729-47B6F8A3BC7B}"/>
                </a:ext>
              </a:extLst>
            </p:cNvPr>
            <p:cNvSpPr/>
            <p:nvPr/>
          </p:nvSpPr>
          <p:spPr>
            <a:xfrm>
              <a:off x="2940607" y="5663440"/>
              <a:ext cx="522515" cy="522515"/>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3" name="Flowchart: Connector 32">
              <a:extLst>
                <a:ext uri="{FF2B5EF4-FFF2-40B4-BE49-F238E27FC236}">
                  <a16:creationId xmlns:a16="http://schemas.microsoft.com/office/drawing/2014/main" id="{907CAA98-BB4E-1F35-E972-4A936EC01174}"/>
                </a:ext>
              </a:extLst>
            </p:cNvPr>
            <p:cNvSpPr/>
            <p:nvPr/>
          </p:nvSpPr>
          <p:spPr>
            <a:xfrm>
              <a:off x="2940607" y="6372755"/>
              <a:ext cx="522515" cy="522515"/>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4" name="Flowchart: Connector 33">
              <a:extLst>
                <a:ext uri="{FF2B5EF4-FFF2-40B4-BE49-F238E27FC236}">
                  <a16:creationId xmlns:a16="http://schemas.microsoft.com/office/drawing/2014/main" id="{FC44623C-E581-39ED-C2B3-8F5EBCDBD8A8}"/>
                </a:ext>
              </a:extLst>
            </p:cNvPr>
            <p:cNvSpPr/>
            <p:nvPr/>
          </p:nvSpPr>
          <p:spPr>
            <a:xfrm>
              <a:off x="4682321" y="5667167"/>
              <a:ext cx="522515" cy="522515"/>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5" name="Flowchart: Connector 34">
              <a:extLst>
                <a:ext uri="{FF2B5EF4-FFF2-40B4-BE49-F238E27FC236}">
                  <a16:creationId xmlns:a16="http://schemas.microsoft.com/office/drawing/2014/main" id="{4C903834-559B-5745-4F17-3A0385064DCA}"/>
                </a:ext>
              </a:extLst>
            </p:cNvPr>
            <p:cNvSpPr/>
            <p:nvPr/>
          </p:nvSpPr>
          <p:spPr>
            <a:xfrm>
              <a:off x="4636334" y="6408569"/>
              <a:ext cx="522515" cy="522515"/>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6" name="Flowchart: Delay 35">
              <a:extLst>
                <a:ext uri="{FF2B5EF4-FFF2-40B4-BE49-F238E27FC236}">
                  <a16:creationId xmlns:a16="http://schemas.microsoft.com/office/drawing/2014/main" id="{1E786785-09C9-936A-3ED4-6725D83B46C0}"/>
                </a:ext>
              </a:extLst>
            </p:cNvPr>
            <p:cNvSpPr/>
            <p:nvPr/>
          </p:nvSpPr>
          <p:spPr>
            <a:xfrm>
              <a:off x="8373293" y="5476640"/>
              <a:ext cx="1910995" cy="1673332"/>
            </a:xfrm>
            <a:prstGeom prst="flowChartDelay">
              <a:avLst/>
            </a:prstGeom>
            <a:solidFill>
              <a:srgbClr val="FFFFFF">
                <a:lumMod val="65000"/>
              </a:srgbClr>
            </a:solidFill>
            <a:ln w="25400" cap="flat" cmpd="sng" algn="ctr">
              <a:no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Trebuchet MS" panose="020B0603020202020204" pitchFamily="34" charset="0"/>
                  <a:ea typeface="+mn-ea"/>
                  <a:cs typeface="+mn-cs"/>
                </a:rPr>
                <a:t>C3</a:t>
              </a:r>
            </a:p>
          </p:txBody>
        </p:sp>
        <p:sp>
          <p:nvSpPr>
            <p:cNvPr id="37" name="Flowchart: Connector 36">
              <a:extLst>
                <a:ext uri="{FF2B5EF4-FFF2-40B4-BE49-F238E27FC236}">
                  <a16:creationId xmlns:a16="http://schemas.microsoft.com/office/drawing/2014/main" id="{520A3D34-4699-5AE1-5169-8E1917A661C7}"/>
                </a:ext>
              </a:extLst>
            </p:cNvPr>
            <p:cNvSpPr/>
            <p:nvPr/>
          </p:nvSpPr>
          <p:spPr>
            <a:xfrm>
              <a:off x="8112037" y="5663440"/>
              <a:ext cx="522515" cy="522516"/>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8" name="Flowchart: Connector 37">
              <a:extLst>
                <a:ext uri="{FF2B5EF4-FFF2-40B4-BE49-F238E27FC236}">
                  <a16:creationId xmlns:a16="http://schemas.microsoft.com/office/drawing/2014/main" id="{D73C94AF-8ECB-F0CE-E35D-85DDDEF30856}"/>
                </a:ext>
              </a:extLst>
            </p:cNvPr>
            <p:cNvSpPr/>
            <p:nvPr/>
          </p:nvSpPr>
          <p:spPr>
            <a:xfrm>
              <a:off x="8112037" y="6372755"/>
              <a:ext cx="522515" cy="522516"/>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39" name="Flowchart: Connector 38">
              <a:extLst>
                <a:ext uri="{FF2B5EF4-FFF2-40B4-BE49-F238E27FC236}">
                  <a16:creationId xmlns:a16="http://schemas.microsoft.com/office/drawing/2014/main" id="{18387E92-2FF7-77C3-5E43-2CA8BE136CB0}"/>
                </a:ext>
              </a:extLst>
            </p:cNvPr>
            <p:cNvSpPr/>
            <p:nvPr/>
          </p:nvSpPr>
          <p:spPr>
            <a:xfrm>
              <a:off x="10023031" y="5966759"/>
              <a:ext cx="522515" cy="522516"/>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40" name="Flowchart: Delay 39">
              <a:extLst>
                <a:ext uri="{FF2B5EF4-FFF2-40B4-BE49-F238E27FC236}">
                  <a16:creationId xmlns:a16="http://schemas.microsoft.com/office/drawing/2014/main" id="{4A17DBB0-8EB6-AABF-B037-47C6773EB41A}"/>
                </a:ext>
              </a:extLst>
            </p:cNvPr>
            <p:cNvSpPr/>
            <p:nvPr/>
          </p:nvSpPr>
          <p:spPr>
            <a:xfrm>
              <a:off x="6393211" y="7596973"/>
              <a:ext cx="1910995" cy="1673328"/>
            </a:xfrm>
            <a:prstGeom prst="flowChartDelay">
              <a:avLst/>
            </a:prstGeom>
            <a:solidFill>
              <a:srgbClr val="FFFFFF">
                <a:lumMod val="65000"/>
              </a:srgbClr>
            </a:solidFill>
            <a:ln w="25400" cap="flat" cmpd="sng" algn="ctr">
              <a:no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Trebuchet MS" panose="020B0603020202020204" pitchFamily="34" charset="0"/>
                  <a:ea typeface="+mn-ea"/>
                  <a:cs typeface="+mn-cs"/>
                </a:rPr>
                <a:t>C2</a:t>
              </a:r>
            </a:p>
          </p:txBody>
        </p:sp>
        <p:sp>
          <p:nvSpPr>
            <p:cNvPr id="41" name="Flowchart: Connector 40">
              <a:extLst>
                <a:ext uri="{FF2B5EF4-FFF2-40B4-BE49-F238E27FC236}">
                  <a16:creationId xmlns:a16="http://schemas.microsoft.com/office/drawing/2014/main" id="{18EB7D75-8C37-1463-C4F6-5663316850EF}"/>
                </a:ext>
              </a:extLst>
            </p:cNvPr>
            <p:cNvSpPr/>
            <p:nvPr/>
          </p:nvSpPr>
          <p:spPr>
            <a:xfrm>
              <a:off x="6131952" y="7783772"/>
              <a:ext cx="522515" cy="522515"/>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42" name="Flowchart: Connector 41">
              <a:extLst>
                <a:ext uri="{FF2B5EF4-FFF2-40B4-BE49-F238E27FC236}">
                  <a16:creationId xmlns:a16="http://schemas.microsoft.com/office/drawing/2014/main" id="{933AF54E-657B-7196-D964-5CA14DFDE9EA}"/>
                </a:ext>
              </a:extLst>
            </p:cNvPr>
            <p:cNvSpPr/>
            <p:nvPr/>
          </p:nvSpPr>
          <p:spPr>
            <a:xfrm>
              <a:off x="6131952" y="8493087"/>
              <a:ext cx="522515" cy="522515"/>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sp>
          <p:nvSpPr>
            <p:cNvPr id="43" name="Flowchart: Connector 42">
              <a:extLst>
                <a:ext uri="{FF2B5EF4-FFF2-40B4-BE49-F238E27FC236}">
                  <a16:creationId xmlns:a16="http://schemas.microsoft.com/office/drawing/2014/main" id="{1BF54806-33A7-72AE-1D44-10EF97126B4E}"/>
                </a:ext>
              </a:extLst>
            </p:cNvPr>
            <p:cNvSpPr/>
            <p:nvPr/>
          </p:nvSpPr>
          <p:spPr>
            <a:xfrm>
              <a:off x="7943164" y="8172379"/>
              <a:ext cx="522515" cy="522515"/>
            </a:xfrm>
            <a:prstGeom prst="flowChartConnector">
              <a:avLst/>
            </a:prstGeom>
            <a:solidFill>
              <a:srgbClr val="FFFFFF"/>
            </a:solidFill>
            <a:ln w="25400" cap="flat" cmpd="sng" algn="ctr">
              <a:solidFill>
                <a:srgbClr val="0070C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Trebuchet MS" panose="020B0603020202020204" pitchFamily="34" charset="0"/>
                <a:ea typeface="+mn-ea"/>
                <a:cs typeface="+mn-cs"/>
              </a:endParaRPr>
            </a:p>
          </p:txBody>
        </p:sp>
        <p:cxnSp>
          <p:nvCxnSpPr>
            <p:cNvPr id="44" name="Straight Arrow Connector 43">
              <a:extLst>
                <a:ext uri="{FF2B5EF4-FFF2-40B4-BE49-F238E27FC236}">
                  <a16:creationId xmlns:a16="http://schemas.microsoft.com/office/drawing/2014/main" id="{D0E31977-A8E0-5F78-97D2-80A4D2655405}"/>
                </a:ext>
              </a:extLst>
            </p:cNvPr>
            <p:cNvCxnSpPr>
              <a:cxnSpLocks/>
              <a:endCxn id="32" idx="2"/>
            </p:cNvCxnSpPr>
            <p:nvPr/>
          </p:nvCxnSpPr>
          <p:spPr>
            <a:xfrm>
              <a:off x="1982664" y="5924699"/>
              <a:ext cx="957942" cy="0"/>
            </a:xfrm>
            <a:prstGeom prst="straightConnector1">
              <a:avLst/>
            </a:prstGeom>
            <a:noFill/>
            <a:ln w="38100" cap="flat" cmpd="sng" algn="ctr">
              <a:solidFill>
                <a:srgbClr val="000000"/>
              </a:solidFill>
              <a:prstDash val="solid"/>
              <a:headEnd type="none" w="med" len="med"/>
              <a:tailEnd type="triangle" w="med" len="med"/>
            </a:ln>
            <a:effectLst/>
          </p:spPr>
        </p:cxnSp>
        <p:cxnSp>
          <p:nvCxnSpPr>
            <p:cNvPr id="45" name="Straight Arrow Connector 44">
              <a:extLst>
                <a:ext uri="{FF2B5EF4-FFF2-40B4-BE49-F238E27FC236}">
                  <a16:creationId xmlns:a16="http://schemas.microsoft.com/office/drawing/2014/main" id="{B19BF69C-F39B-09A4-B763-C20DDC0449C4}"/>
                </a:ext>
              </a:extLst>
            </p:cNvPr>
            <p:cNvCxnSpPr>
              <a:cxnSpLocks/>
            </p:cNvCxnSpPr>
            <p:nvPr/>
          </p:nvCxnSpPr>
          <p:spPr>
            <a:xfrm>
              <a:off x="1982664" y="6721098"/>
              <a:ext cx="957942" cy="0"/>
            </a:xfrm>
            <a:prstGeom prst="straightConnector1">
              <a:avLst/>
            </a:prstGeom>
            <a:noFill/>
            <a:ln w="38100" cap="flat" cmpd="sng" algn="ctr">
              <a:solidFill>
                <a:srgbClr val="000000"/>
              </a:solidFill>
              <a:prstDash val="solid"/>
              <a:headEnd type="none" w="med" len="med"/>
              <a:tailEnd type="triangle" w="med" len="med"/>
            </a:ln>
            <a:effectLst/>
          </p:spPr>
        </p:cxnSp>
        <p:cxnSp>
          <p:nvCxnSpPr>
            <p:cNvPr id="46" name="Straight Arrow Connector 45">
              <a:extLst>
                <a:ext uri="{FF2B5EF4-FFF2-40B4-BE49-F238E27FC236}">
                  <a16:creationId xmlns:a16="http://schemas.microsoft.com/office/drawing/2014/main" id="{20AFDADB-B8E7-FEAD-EC40-0D93E69EFDBC}"/>
                </a:ext>
              </a:extLst>
            </p:cNvPr>
            <p:cNvCxnSpPr>
              <a:cxnSpLocks/>
              <a:stCxn id="34" idx="6"/>
              <a:endCxn id="37" idx="2"/>
            </p:cNvCxnSpPr>
            <p:nvPr/>
          </p:nvCxnSpPr>
          <p:spPr>
            <a:xfrm flipV="1">
              <a:off x="5204836" y="5924699"/>
              <a:ext cx="2907201" cy="3727"/>
            </a:xfrm>
            <a:prstGeom prst="straightConnector1">
              <a:avLst/>
            </a:prstGeom>
            <a:noFill/>
            <a:ln w="38100" cap="flat" cmpd="sng" algn="ctr">
              <a:solidFill>
                <a:srgbClr val="000000"/>
              </a:solidFill>
              <a:prstDash val="solid"/>
              <a:headEnd type="none" w="med" len="med"/>
              <a:tailEnd type="triangle" w="med" len="med"/>
            </a:ln>
            <a:effectLst/>
          </p:spPr>
        </p:cxnSp>
        <p:cxnSp>
          <p:nvCxnSpPr>
            <p:cNvPr id="47" name="Straight Arrow Connector 46">
              <a:extLst>
                <a:ext uri="{FF2B5EF4-FFF2-40B4-BE49-F238E27FC236}">
                  <a16:creationId xmlns:a16="http://schemas.microsoft.com/office/drawing/2014/main" id="{F48F4279-4C96-AB40-287E-C0342B3AD7DA}"/>
                </a:ext>
              </a:extLst>
            </p:cNvPr>
            <p:cNvCxnSpPr>
              <a:cxnSpLocks/>
            </p:cNvCxnSpPr>
            <p:nvPr/>
          </p:nvCxnSpPr>
          <p:spPr>
            <a:xfrm>
              <a:off x="10545547" y="6275695"/>
              <a:ext cx="957942" cy="0"/>
            </a:xfrm>
            <a:prstGeom prst="straightConnector1">
              <a:avLst/>
            </a:prstGeom>
            <a:noFill/>
            <a:ln w="38100" cap="flat" cmpd="sng" algn="ctr">
              <a:solidFill>
                <a:srgbClr val="000000"/>
              </a:solidFill>
              <a:prstDash val="solid"/>
              <a:headEnd type="none" w="med" len="med"/>
              <a:tailEnd type="triangle" w="med" len="med"/>
            </a:ln>
            <a:effectLst/>
          </p:spPr>
        </p:cxnSp>
        <p:cxnSp>
          <p:nvCxnSpPr>
            <p:cNvPr id="51" name="Straight Arrow Connector 50">
              <a:extLst>
                <a:ext uri="{FF2B5EF4-FFF2-40B4-BE49-F238E27FC236}">
                  <a16:creationId xmlns:a16="http://schemas.microsoft.com/office/drawing/2014/main" id="{C8D4DE07-BD69-C22E-C92C-7C144EF316E1}"/>
                </a:ext>
              </a:extLst>
            </p:cNvPr>
            <p:cNvCxnSpPr>
              <a:cxnSpLocks/>
              <a:endCxn id="42" idx="2"/>
            </p:cNvCxnSpPr>
            <p:nvPr/>
          </p:nvCxnSpPr>
          <p:spPr>
            <a:xfrm>
              <a:off x="2417276" y="8694895"/>
              <a:ext cx="3714676" cy="59449"/>
            </a:xfrm>
            <a:prstGeom prst="straightConnector1">
              <a:avLst/>
            </a:prstGeom>
            <a:noFill/>
            <a:ln w="38100" cap="flat" cmpd="sng" algn="ctr">
              <a:solidFill>
                <a:srgbClr val="000000"/>
              </a:solidFill>
              <a:prstDash val="solid"/>
              <a:headEnd type="none" w="med" len="med"/>
              <a:tailEnd type="triangle" w="med" len="med"/>
            </a:ln>
            <a:effectLst/>
          </p:spPr>
        </p:cxnSp>
        <p:sp>
          <p:nvSpPr>
            <p:cNvPr id="55" name="Subtitle 9">
              <a:extLst>
                <a:ext uri="{FF2B5EF4-FFF2-40B4-BE49-F238E27FC236}">
                  <a16:creationId xmlns:a16="http://schemas.microsoft.com/office/drawing/2014/main" id="{E6FFF052-7319-A094-B230-66463083FCEF}"/>
                </a:ext>
              </a:extLst>
            </p:cNvPr>
            <p:cNvSpPr txBox="1">
              <a:spLocks/>
            </p:cNvSpPr>
            <p:nvPr/>
          </p:nvSpPr>
          <p:spPr>
            <a:xfrm>
              <a:off x="1765170" y="4143779"/>
              <a:ext cx="3526926" cy="1104868"/>
            </a:xfrm>
            <a:prstGeom prst="rect">
              <a:avLst/>
            </a:prstGeom>
            <a:ln>
              <a:solidFill>
                <a:srgbClr val="FFFFFF"/>
              </a:solidFill>
            </a:ln>
          </p:spPr>
          <p:txBody>
            <a:bodyPr/>
            <a:lstStyle>
              <a:lvl1pPr marL="457200" indent="-457200" algn="l" defTabSz="2743200" rtl="0" eaLnBrk="1" latinLnBrk="0" hangingPunct="1">
                <a:lnSpc>
                  <a:spcPct val="90000"/>
                </a:lnSpc>
                <a:spcBef>
                  <a:spcPts val="3000"/>
                </a:spcBef>
                <a:buClr>
                  <a:schemeClr val="tx2"/>
                </a:buClr>
                <a:buFont typeface="Arial" panose="020B0604020202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Arial" panose="020B0604020202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Arial" panose="020B0604020202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Arial" panose="020B0604020202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Arial" panose="020B0604020202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marR="0" lvl="0" indent="0" algn="l" defTabSz="2743200" rtl="0" eaLnBrk="1" fontAlgn="auto" latinLnBrk="0" hangingPunct="1">
                <a:lnSpc>
                  <a:spcPct val="90000"/>
                </a:lnSpc>
                <a:spcBef>
                  <a:spcPts val="3000"/>
                </a:spcBef>
                <a:spcAft>
                  <a:spcPts val="0"/>
                </a:spcAft>
                <a:buClr>
                  <a:srgbClr val="76B900"/>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Netlist</a:t>
              </a:r>
              <a:endParaRPr kumimoji="0" lang="en-US" sz="2000" b="1"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endParaRPr>
            </a:p>
          </p:txBody>
        </p:sp>
      </p:grpSp>
      <p:cxnSp>
        <p:nvCxnSpPr>
          <p:cNvPr id="59" name="Connector: Elbow 58">
            <a:extLst>
              <a:ext uri="{FF2B5EF4-FFF2-40B4-BE49-F238E27FC236}">
                <a16:creationId xmlns:a16="http://schemas.microsoft.com/office/drawing/2014/main" id="{A78592F9-7ED1-1FE9-796E-908D0A354F2E}"/>
              </a:ext>
            </a:extLst>
          </p:cNvPr>
          <p:cNvCxnSpPr>
            <a:stCxn id="35" idx="6"/>
            <a:endCxn id="41" idx="2"/>
          </p:cNvCxnSpPr>
          <p:nvPr/>
        </p:nvCxnSpPr>
        <p:spPr bwMode="auto">
          <a:xfrm>
            <a:off x="6789440" y="2260551"/>
            <a:ext cx="334296" cy="400334"/>
          </a:xfrm>
          <a:prstGeom prst="bentConnector3">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60" name="Straight Arrow Connector 59">
            <a:extLst>
              <a:ext uri="{FF2B5EF4-FFF2-40B4-BE49-F238E27FC236}">
                <a16:creationId xmlns:a16="http://schemas.microsoft.com/office/drawing/2014/main" id="{E3343581-D61A-39B3-605D-E398F3DE69E0}"/>
              </a:ext>
            </a:extLst>
          </p:cNvPr>
          <p:cNvCxnSpPr>
            <a:cxnSpLocks/>
            <a:stCxn id="35" idx="6"/>
            <a:endCxn id="38" idx="2"/>
          </p:cNvCxnSpPr>
          <p:nvPr/>
        </p:nvCxnSpPr>
        <p:spPr>
          <a:xfrm flipV="1">
            <a:off x="6789440" y="2250125"/>
            <a:ext cx="1014527" cy="10426"/>
          </a:xfrm>
          <a:prstGeom prst="straightConnector1">
            <a:avLst/>
          </a:prstGeom>
          <a:noFill/>
          <a:ln w="38100" cap="flat" cmpd="sng" algn="ctr">
            <a:solidFill>
              <a:srgbClr val="000000"/>
            </a:solidFill>
            <a:prstDash val="solid"/>
            <a:headEnd type="none" w="med" len="med"/>
            <a:tailEnd type="triangle" w="med" len="med"/>
          </a:ln>
          <a:effectLst/>
        </p:spPr>
      </p:cxnSp>
      <p:pic>
        <p:nvPicPr>
          <p:cNvPr id="5" name="Google Shape;112;p1">
            <a:extLst>
              <a:ext uri="{FF2B5EF4-FFF2-40B4-BE49-F238E27FC236}">
                <a16:creationId xmlns:a16="http://schemas.microsoft.com/office/drawing/2014/main" id="{7B98EF9E-EF87-18BF-5810-E5C87FA892C3}"/>
              </a:ext>
            </a:extLst>
          </p:cNvPr>
          <p:cNvPicPr preferRelativeResize="0"/>
          <p:nvPr/>
        </p:nvPicPr>
        <p:blipFill rotWithShape="1">
          <a:blip r:embed="rId4">
            <a:alphaModFix/>
          </a:blip>
          <a:srcRect/>
          <a:stretch/>
        </p:blipFill>
        <p:spPr>
          <a:xfrm>
            <a:off x="1066800" y="6477000"/>
            <a:ext cx="1223513" cy="340315"/>
          </a:xfrm>
          <a:prstGeom prst="rect">
            <a:avLst/>
          </a:prstGeom>
          <a:noFill/>
          <a:ln>
            <a:noFill/>
          </a:ln>
        </p:spPr>
      </p:pic>
      <p:sp>
        <p:nvSpPr>
          <p:cNvPr id="7" name="TextBox 6">
            <a:extLst>
              <a:ext uri="{FF2B5EF4-FFF2-40B4-BE49-F238E27FC236}">
                <a16:creationId xmlns:a16="http://schemas.microsoft.com/office/drawing/2014/main" id="{0C4744F2-A1FF-5F5F-A5B3-419B944B47BF}"/>
              </a:ext>
            </a:extLst>
          </p:cNvPr>
          <p:cNvSpPr txBox="1"/>
          <p:nvPr/>
        </p:nvSpPr>
        <p:spPr>
          <a:xfrm>
            <a:off x="271013" y="5798196"/>
            <a:ext cx="4038600" cy="738664"/>
          </a:xfrm>
          <a:prstGeom prst="rect">
            <a:avLst/>
          </a:prstGeom>
          <a:noFill/>
        </p:spPr>
        <p:txBody>
          <a:bodyPr wrap="square">
            <a:spAutoFit/>
          </a:bodyPr>
          <a:lstStyle/>
          <a:p>
            <a:r>
              <a:rPr lang="en-US" sz="1400" dirty="0"/>
              <a:t>Liang et. al “</a:t>
            </a:r>
            <a:r>
              <a:rPr lang="en-US" sz="1400" dirty="0" err="1"/>
              <a:t>CircuitOps</a:t>
            </a:r>
            <a:r>
              <a:rPr lang="en-US" sz="1400" dirty="0"/>
              <a:t>: An ML Infrastructure Enabling Generative AI for VLSI Circuit Optimization,” ICCAD 2023.</a:t>
            </a:r>
          </a:p>
        </p:txBody>
      </p:sp>
      <p:sp>
        <p:nvSpPr>
          <p:cNvPr id="8" name="TextBox 7">
            <a:extLst>
              <a:ext uri="{FF2B5EF4-FFF2-40B4-BE49-F238E27FC236}">
                <a16:creationId xmlns:a16="http://schemas.microsoft.com/office/drawing/2014/main" id="{0AD4F6B9-408D-D5F5-D6E2-6DC0A61C6E25}"/>
              </a:ext>
            </a:extLst>
          </p:cNvPr>
          <p:cNvSpPr txBox="1"/>
          <p:nvPr/>
        </p:nvSpPr>
        <p:spPr>
          <a:xfrm>
            <a:off x="4598043" y="6150150"/>
            <a:ext cx="3631557" cy="338554"/>
          </a:xfrm>
          <a:prstGeom prst="rect">
            <a:avLst/>
          </a:prstGeom>
          <a:solidFill>
            <a:srgbClr val="FFFF00"/>
          </a:solidFill>
        </p:spPr>
        <p:txBody>
          <a:bodyPr wrap="square" rtlCol="0">
            <a:spAutoFit/>
          </a:bodyPr>
          <a:lstStyle/>
          <a:p>
            <a:r>
              <a:rPr lang="en-US" sz="1600" dirty="0">
                <a:solidFill>
                  <a:srgbClr val="FF0000"/>
                </a:solidFill>
              </a:rPr>
              <a:t>Slide credits: </a:t>
            </a:r>
            <a:r>
              <a:rPr lang="en-US" sz="1600" dirty="0" err="1">
                <a:solidFill>
                  <a:srgbClr val="FF0000"/>
                </a:solidFill>
              </a:rPr>
              <a:t>Rongjian</a:t>
            </a:r>
            <a:r>
              <a:rPr lang="en-US" sz="1600" dirty="0">
                <a:solidFill>
                  <a:srgbClr val="FF0000"/>
                </a:solidFill>
              </a:rPr>
              <a:t> Liang, NVIDIA</a:t>
            </a:r>
          </a:p>
        </p:txBody>
      </p:sp>
    </p:spTree>
    <p:extLst>
      <p:ext uri="{BB962C8B-B14F-4D97-AF65-F5344CB8AC3E}">
        <p14:creationId xmlns:p14="http://schemas.microsoft.com/office/powerpoint/2010/main" val="118946110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98679F-956B-71F7-52EF-EBE0802D2694}"/>
              </a:ext>
            </a:extLst>
          </p:cNvPr>
          <p:cNvSpPr>
            <a:spLocks noGrp="1"/>
          </p:cNvSpPr>
          <p:nvPr>
            <p:ph type="title"/>
          </p:nvPr>
        </p:nvSpPr>
        <p:spPr/>
        <p:txBody>
          <a:bodyPr/>
          <a:lstStyle/>
          <a:p>
            <a:r>
              <a:rPr lang="en-US" dirty="0"/>
              <a:t>Example Relational Tables</a:t>
            </a:r>
          </a:p>
        </p:txBody>
      </p:sp>
      <p:sp>
        <p:nvSpPr>
          <p:cNvPr id="8" name="Subtitle 9">
            <a:extLst>
              <a:ext uri="{FF2B5EF4-FFF2-40B4-BE49-F238E27FC236}">
                <a16:creationId xmlns:a16="http://schemas.microsoft.com/office/drawing/2014/main" id="{D8AE34CF-644F-E334-78E7-9FEE6745BCF9}"/>
              </a:ext>
            </a:extLst>
          </p:cNvPr>
          <p:cNvSpPr txBox="1">
            <a:spLocks/>
          </p:cNvSpPr>
          <p:nvPr/>
        </p:nvSpPr>
        <p:spPr bwMode="auto">
          <a:xfrm>
            <a:off x="161924" y="788987"/>
            <a:ext cx="8836025" cy="30303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marL="0" indent="0">
              <a:buNone/>
            </a:pPr>
            <a:r>
              <a:rPr lang="en-US" sz="2000" b="1" kern="0" dirty="0"/>
              <a:t>Cell Properties Pandas </a:t>
            </a:r>
            <a:r>
              <a:rPr lang="en-US" sz="2000" b="1" kern="0" dirty="0" err="1"/>
              <a:t>Dataframes</a:t>
            </a:r>
            <a:endParaRPr lang="en-US" sz="2000" kern="0" dirty="0"/>
          </a:p>
        </p:txBody>
      </p:sp>
      <p:pic>
        <p:nvPicPr>
          <p:cNvPr id="5" name="Content Placeholder 4">
            <a:extLst>
              <a:ext uri="{FF2B5EF4-FFF2-40B4-BE49-F238E27FC236}">
                <a16:creationId xmlns:a16="http://schemas.microsoft.com/office/drawing/2014/main" id="{4B6B6E25-A0D5-DB72-7C03-18BFCAC90773}"/>
              </a:ext>
            </a:extLst>
          </p:cNvPr>
          <p:cNvPicPr>
            <a:picLocks noGrp="1" noChangeAspect="1"/>
          </p:cNvPicPr>
          <p:nvPr>
            <p:ph idx="1"/>
          </p:nvPr>
        </p:nvPicPr>
        <p:blipFill>
          <a:blip r:embed="rId3"/>
          <a:stretch>
            <a:fillRect/>
          </a:stretch>
        </p:blipFill>
        <p:spPr>
          <a:xfrm>
            <a:off x="161925" y="1088141"/>
            <a:ext cx="8836025" cy="1411468"/>
          </a:xfrm>
        </p:spPr>
      </p:pic>
      <p:pic>
        <p:nvPicPr>
          <p:cNvPr id="12" name="Picture 11">
            <a:extLst>
              <a:ext uri="{FF2B5EF4-FFF2-40B4-BE49-F238E27FC236}">
                <a16:creationId xmlns:a16="http://schemas.microsoft.com/office/drawing/2014/main" id="{D35B7B0D-7127-43E2-469B-65B830DF5A10}"/>
              </a:ext>
            </a:extLst>
          </p:cNvPr>
          <p:cNvPicPr>
            <a:picLocks noChangeAspect="1"/>
          </p:cNvPicPr>
          <p:nvPr/>
        </p:nvPicPr>
        <p:blipFill>
          <a:blip r:embed="rId4"/>
          <a:stretch>
            <a:fillRect/>
          </a:stretch>
        </p:blipFill>
        <p:spPr>
          <a:xfrm>
            <a:off x="171449" y="3149850"/>
            <a:ext cx="8826500" cy="1096599"/>
          </a:xfrm>
          <a:prstGeom prst="rect">
            <a:avLst/>
          </a:prstGeom>
        </p:spPr>
      </p:pic>
      <p:sp>
        <p:nvSpPr>
          <p:cNvPr id="13" name="Subtitle 9">
            <a:extLst>
              <a:ext uri="{FF2B5EF4-FFF2-40B4-BE49-F238E27FC236}">
                <a16:creationId xmlns:a16="http://schemas.microsoft.com/office/drawing/2014/main" id="{903267FC-7751-E871-41C4-CB7B2CC6FEA7}"/>
              </a:ext>
            </a:extLst>
          </p:cNvPr>
          <p:cNvSpPr txBox="1">
            <a:spLocks/>
          </p:cNvSpPr>
          <p:nvPr/>
        </p:nvSpPr>
        <p:spPr bwMode="auto">
          <a:xfrm>
            <a:off x="169862" y="2847975"/>
            <a:ext cx="8836025" cy="30303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marL="0" indent="0">
              <a:buNone/>
            </a:pPr>
            <a:r>
              <a:rPr lang="en-US" sz="2000" b="1" kern="0" dirty="0"/>
              <a:t>Pin Properties Pandas </a:t>
            </a:r>
            <a:r>
              <a:rPr lang="en-US" sz="2000" b="1" kern="0" dirty="0" err="1"/>
              <a:t>Dataframes</a:t>
            </a:r>
            <a:endParaRPr lang="en-US" sz="2000" kern="0" dirty="0"/>
          </a:p>
        </p:txBody>
      </p:sp>
      <p:sp>
        <p:nvSpPr>
          <p:cNvPr id="16" name="Subtitle 9">
            <a:extLst>
              <a:ext uri="{FF2B5EF4-FFF2-40B4-BE49-F238E27FC236}">
                <a16:creationId xmlns:a16="http://schemas.microsoft.com/office/drawing/2014/main" id="{FC61E181-6F2B-5C72-074A-3D3FA9F6881B}"/>
              </a:ext>
            </a:extLst>
          </p:cNvPr>
          <p:cNvSpPr txBox="1">
            <a:spLocks/>
          </p:cNvSpPr>
          <p:nvPr/>
        </p:nvSpPr>
        <p:spPr bwMode="auto">
          <a:xfrm>
            <a:off x="169563" y="4593658"/>
            <a:ext cx="8836025" cy="30303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marL="0" indent="0">
              <a:buNone/>
            </a:pPr>
            <a:r>
              <a:rPr lang="en-US" sz="2000" b="1" kern="0" dirty="0"/>
              <a:t>Edge Properties Pandas </a:t>
            </a:r>
            <a:r>
              <a:rPr lang="en-US" sz="2000" b="1" kern="0" dirty="0" err="1"/>
              <a:t>Dataframes</a:t>
            </a:r>
            <a:endParaRPr lang="en-US" sz="2000" kern="0" dirty="0"/>
          </a:p>
        </p:txBody>
      </p:sp>
      <p:pic>
        <p:nvPicPr>
          <p:cNvPr id="18" name="Picture 17">
            <a:extLst>
              <a:ext uri="{FF2B5EF4-FFF2-40B4-BE49-F238E27FC236}">
                <a16:creationId xmlns:a16="http://schemas.microsoft.com/office/drawing/2014/main" id="{DD3973B0-3416-80D2-EC15-CBD910AF7DAC}"/>
              </a:ext>
            </a:extLst>
          </p:cNvPr>
          <p:cNvPicPr>
            <a:picLocks noChangeAspect="1"/>
          </p:cNvPicPr>
          <p:nvPr/>
        </p:nvPicPr>
        <p:blipFill>
          <a:blip r:embed="rId5"/>
          <a:stretch>
            <a:fillRect/>
          </a:stretch>
        </p:blipFill>
        <p:spPr>
          <a:xfrm>
            <a:off x="228600" y="4940867"/>
            <a:ext cx="3183237" cy="1379402"/>
          </a:xfrm>
          <a:prstGeom prst="rect">
            <a:avLst/>
          </a:prstGeom>
        </p:spPr>
      </p:pic>
      <p:sp>
        <p:nvSpPr>
          <p:cNvPr id="2" name="TextBox 1">
            <a:extLst>
              <a:ext uri="{FF2B5EF4-FFF2-40B4-BE49-F238E27FC236}">
                <a16:creationId xmlns:a16="http://schemas.microsoft.com/office/drawing/2014/main" id="{B39FF7B8-CF17-CA52-EFDB-924A0232FB86}"/>
              </a:ext>
            </a:extLst>
          </p:cNvPr>
          <p:cNvSpPr txBox="1"/>
          <p:nvPr/>
        </p:nvSpPr>
        <p:spPr>
          <a:xfrm>
            <a:off x="7096594" y="2560791"/>
            <a:ext cx="1877061" cy="307777"/>
          </a:xfrm>
          <a:prstGeom prst="rect">
            <a:avLst/>
          </a:prstGeom>
          <a:noFill/>
          <a:ln>
            <a:solidFill>
              <a:schemeClr val="tx1"/>
            </a:solidFill>
          </a:ln>
        </p:spPr>
        <p:txBody>
          <a:bodyPr wrap="square" rtlCol="0">
            <a:spAutoFit/>
          </a:bodyPr>
          <a:lstStyle/>
          <a:p>
            <a:pPr algn="ctr"/>
            <a:r>
              <a:rPr lang="en-US" sz="1400" dirty="0"/>
              <a:t>power attributes</a:t>
            </a:r>
          </a:p>
        </p:txBody>
      </p:sp>
      <p:sp>
        <p:nvSpPr>
          <p:cNvPr id="6" name="TextBox 5">
            <a:extLst>
              <a:ext uri="{FF2B5EF4-FFF2-40B4-BE49-F238E27FC236}">
                <a16:creationId xmlns:a16="http://schemas.microsoft.com/office/drawing/2014/main" id="{0845BD30-4FAB-E5DC-FC65-B90911C4EA83}"/>
              </a:ext>
            </a:extLst>
          </p:cNvPr>
          <p:cNvSpPr txBox="1"/>
          <p:nvPr/>
        </p:nvSpPr>
        <p:spPr>
          <a:xfrm>
            <a:off x="3581400" y="2534670"/>
            <a:ext cx="1177619" cy="307777"/>
          </a:xfrm>
          <a:prstGeom prst="rect">
            <a:avLst/>
          </a:prstGeom>
          <a:noFill/>
          <a:ln>
            <a:solidFill>
              <a:schemeClr val="tx1"/>
            </a:solidFill>
          </a:ln>
        </p:spPr>
        <p:txBody>
          <a:bodyPr wrap="square" rtlCol="0">
            <a:spAutoFit/>
          </a:bodyPr>
          <a:lstStyle/>
          <a:p>
            <a:pPr algn="ctr"/>
            <a:r>
              <a:rPr lang="en-US" sz="1400" dirty="0"/>
              <a:t>coordinates</a:t>
            </a:r>
          </a:p>
        </p:txBody>
      </p:sp>
      <p:sp>
        <p:nvSpPr>
          <p:cNvPr id="9" name="TextBox 8">
            <a:extLst>
              <a:ext uri="{FF2B5EF4-FFF2-40B4-BE49-F238E27FC236}">
                <a16:creationId xmlns:a16="http://schemas.microsoft.com/office/drawing/2014/main" id="{793B05B0-C04E-92F8-0913-B94266322FD4}"/>
              </a:ext>
            </a:extLst>
          </p:cNvPr>
          <p:cNvSpPr txBox="1"/>
          <p:nvPr/>
        </p:nvSpPr>
        <p:spPr>
          <a:xfrm>
            <a:off x="914400" y="4276530"/>
            <a:ext cx="1143000" cy="307777"/>
          </a:xfrm>
          <a:prstGeom prst="rect">
            <a:avLst/>
          </a:prstGeom>
          <a:noFill/>
          <a:ln>
            <a:solidFill>
              <a:schemeClr val="tx1"/>
            </a:solidFill>
          </a:ln>
        </p:spPr>
        <p:txBody>
          <a:bodyPr wrap="square" rtlCol="0">
            <a:spAutoFit/>
          </a:bodyPr>
          <a:lstStyle/>
          <a:p>
            <a:pPr algn="ctr"/>
            <a:r>
              <a:rPr lang="en-US" sz="1400" dirty="0"/>
              <a:t>coordinates</a:t>
            </a:r>
          </a:p>
        </p:txBody>
      </p:sp>
      <p:sp>
        <p:nvSpPr>
          <p:cNvPr id="10" name="TextBox 9">
            <a:extLst>
              <a:ext uri="{FF2B5EF4-FFF2-40B4-BE49-F238E27FC236}">
                <a16:creationId xmlns:a16="http://schemas.microsoft.com/office/drawing/2014/main" id="{06941874-E44A-D8DA-F312-A2123981A6F3}"/>
              </a:ext>
            </a:extLst>
          </p:cNvPr>
          <p:cNvSpPr txBox="1"/>
          <p:nvPr/>
        </p:nvSpPr>
        <p:spPr>
          <a:xfrm>
            <a:off x="5858980" y="4277361"/>
            <a:ext cx="609600" cy="307777"/>
          </a:xfrm>
          <a:prstGeom prst="rect">
            <a:avLst/>
          </a:prstGeom>
          <a:noFill/>
          <a:ln>
            <a:solidFill>
              <a:schemeClr val="tx1"/>
            </a:solidFill>
          </a:ln>
        </p:spPr>
        <p:txBody>
          <a:bodyPr wrap="square" rtlCol="0">
            <a:spAutoFit/>
          </a:bodyPr>
          <a:lstStyle/>
          <a:p>
            <a:pPr algn="ctr"/>
            <a:r>
              <a:rPr lang="en-US" sz="1400" dirty="0"/>
              <a:t>slew</a:t>
            </a:r>
          </a:p>
        </p:txBody>
      </p:sp>
      <p:sp>
        <p:nvSpPr>
          <p:cNvPr id="11" name="TextBox 10">
            <a:extLst>
              <a:ext uri="{FF2B5EF4-FFF2-40B4-BE49-F238E27FC236}">
                <a16:creationId xmlns:a16="http://schemas.microsoft.com/office/drawing/2014/main" id="{5312CF28-840A-516D-6954-B07E28354CB9}"/>
              </a:ext>
            </a:extLst>
          </p:cNvPr>
          <p:cNvSpPr txBox="1"/>
          <p:nvPr/>
        </p:nvSpPr>
        <p:spPr>
          <a:xfrm>
            <a:off x="6544780" y="4277361"/>
            <a:ext cx="609600" cy="307777"/>
          </a:xfrm>
          <a:prstGeom prst="rect">
            <a:avLst/>
          </a:prstGeom>
          <a:noFill/>
          <a:ln>
            <a:solidFill>
              <a:schemeClr val="tx1"/>
            </a:solidFill>
          </a:ln>
        </p:spPr>
        <p:txBody>
          <a:bodyPr wrap="square" rtlCol="0">
            <a:spAutoFit/>
          </a:bodyPr>
          <a:lstStyle/>
          <a:p>
            <a:pPr algn="ctr"/>
            <a:r>
              <a:rPr lang="en-US" sz="1400" dirty="0"/>
              <a:t>slack</a:t>
            </a:r>
          </a:p>
        </p:txBody>
      </p:sp>
      <p:sp>
        <p:nvSpPr>
          <p:cNvPr id="14" name="TextBox 13">
            <a:extLst>
              <a:ext uri="{FF2B5EF4-FFF2-40B4-BE49-F238E27FC236}">
                <a16:creationId xmlns:a16="http://schemas.microsoft.com/office/drawing/2014/main" id="{4B25E8EB-52E5-B52F-237D-3CCBD6D4753C}"/>
              </a:ext>
            </a:extLst>
          </p:cNvPr>
          <p:cNvSpPr txBox="1"/>
          <p:nvPr/>
        </p:nvSpPr>
        <p:spPr>
          <a:xfrm>
            <a:off x="7315200" y="4277361"/>
            <a:ext cx="1210780" cy="307777"/>
          </a:xfrm>
          <a:prstGeom prst="rect">
            <a:avLst/>
          </a:prstGeom>
          <a:noFill/>
          <a:ln>
            <a:solidFill>
              <a:schemeClr val="tx1"/>
            </a:solidFill>
          </a:ln>
        </p:spPr>
        <p:txBody>
          <a:bodyPr wrap="square" rtlCol="0">
            <a:spAutoFit/>
          </a:bodyPr>
          <a:lstStyle/>
          <a:p>
            <a:pPr algn="ctr"/>
            <a:r>
              <a:rPr lang="en-US" sz="1400" dirty="0"/>
              <a:t>arrival times</a:t>
            </a:r>
          </a:p>
        </p:txBody>
      </p:sp>
      <p:sp>
        <p:nvSpPr>
          <p:cNvPr id="4" name="TextBox 3">
            <a:extLst>
              <a:ext uri="{FF2B5EF4-FFF2-40B4-BE49-F238E27FC236}">
                <a16:creationId xmlns:a16="http://schemas.microsoft.com/office/drawing/2014/main" id="{F3EDD8DB-1B52-D7E6-0505-78D87858FC11}"/>
              </a:ext>
            </a:extLst>
          </p:cNvPr>
          <p:cNvSpPr txBox="1"/>
          <p:nvPr/>
        </p:nvSpPr>
        <p:spPr>
          <a:xfrm>
            <a:off x="3810863" y="6027789"/>
            <a:ext cx="5467833" cy="584775"/>
          </a:xfrm>
          <a:prstGeom prst="rect">
            <a:avLst/>
          </a:prstGeom>
          <a:noFill/>
        </p:spPr>
        <p:txBody>
          <a:bodyPr wrap="square">
            <a:spAutoFit/>
          </a:bodyPr>
          <a:lstStyle/>
          <a:p>
            <a:r>
              <a:rPr lang="en-US" sz="1600" dirty="0"/>
              <a:t>Liang et. al “</a:t>
            </a:r>
            <a:r>
              <a:rPr lang="en-US" sz="1600" dirty="0" err="1"/>
              <a:t>CircuitOps</a:t>
            </a:r>
            <a:r>
              <a:rPr lang="en-US" sz="1600" dirty="0"/>
              <a:t>: An ML Infrastructure Enabling Generative AI for VLSI Circuit Optimization,” ICCAD 2023.</a:t>
            </a:r>
          </a:p>
        </p:txBody>
      </p:sp>
    </p:spTree>
    <p:extLst>
      <p:ext uri="{BB962C8B-B14F-4D97-AF65-F5344CB8AC3E}">
        <p14:creationId xmlns:p14="http://schemas.microsoft.com/office/powerpoint/2010/main" val="96350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P spid="2" grpId="0" animBg="1"/>
      <p:bldP spid="6" grpId="0" animBg="1"/>
      <p:bldP spid="9" grpId="0" animBg="1"/>
      <p:bldP spid="10" grpId="0" animBg="1"/>
      <p:bldP spid="11"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306824-591A-C3C0-4057-E1BF3DA69CEB}"/>
              </a:ext>
            </a:extLst>
          </p:cNvPr>
          <p:cNvSpPr>
            <a:spLocks noGrp="1"/>
          </p:cNvSpPr>
          <p:nvPr>
            <p:ph type="title"/>
          </p:nvPr>
        </p:nvSpPr>
        <p:spPr/>
        <p:txBody>
          <a:bodyPr/>
          <a:lstStyle/>
          <a:p>
            <a:r>
              <a:rPr lang="en-US" dirty="0"/>
              <a:t>Intermediate Representation Generation</a:t>
            </a:r>
          </a:p>
        </p:txBody>
      </p:sp>
      <p:pic>
        <p:nvPicPr>
          <p:cNvPr id="4" name="Picture 3">
            <a:extLst>
              <a:ext uri="{FF2B5EF4-FFF2-40B4-BE49-F238E27FC236}">
                <a16:creationId xmlns:a16="http://schemas.microsoft.com/office/drawing/2014/main" id="{AC930EDA-4427-1167-58DB-1A29A1489B00}"/>
              </a:ext>
            </a:extLst>
          </p:cNvPr>
          <p:cNvPicPr>
            <a:picLocks noChangeAspect="1"/>
          </p:cNvPicPr>
          <p:nvPr/>
        </p:nvPicPr>
        <p:blipFill>
          <a:blip r:embed="rId3"/>
          <a:stretch>
            <a:fillRect/>
          </a:stretch>
        </p:blipFill>
        <p:spPr>
          <a:xfrm>
            <a:off x="-10610" y="1066800"/>
            <a:ext cx="9144000" cy="4312174"/>
          </a:xfrm>
          <a:prstGeom prst="rect">
            <a:avLst/>
          </a:prstGeom>
        </p:spPr>
      </p:pic>
      <p:sp>
        <p:nvSpPr>
          <p:cNvPr id="5" name="Rectangle: Rounded Corners 4">
            <a:extLst>
              <a:ext uri="{FF2B5EF4-FFF2-40B4-BE49-F238E27FC236}">
                <a16:creationId xmlns:a16="http://schemas.microsoft.com/office/drawing/2014/main" id="{5BF41F92-B53A-E604-FCC7-F705A821AED0}"/>
              </a:ext>
            </a:extLst>
          </p:cNvPr>
          <p:cNvSpPr/>
          <p:nvPr/>
        </p:nvSpPr>
        <p:spPr bwMode="auto">
          <a:xfrm>
            <a:off x="1524000" y="5538788"/>
            <a:ext cx="7086600" cy="633412"/>
          </a:xfrm>
          <a:prstGeom prst="roundRect">
            <a:avLst/>
          </a:prstGeom>
          <a:solidFill>
            <a:srgbClr val="EEEEEE"/>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OpenROAD Python APIs enable this flow for open-source community</a:t>
            </a:r>
          </a:p>
        </p:txBody>
      </p:sp>
      <p:pic>
        <p:nvPicPr>
          <p:cNvPr id="2" name="Google Shape;112;p1">
            <a:extLst>
              <a:ext uri="{FF2B5EF4-FFF2-40B4-BE49-F238E27FC236}">
                <a16:creationId xmlns:a16="http://schemas.microsoft.com/office/drawing/2014/main" id="{2CB6243A-F318-FFD4-8ADC-3FF83ADFFBE3}"/>
              </a:ext>
            </a:extLst>
          </p:cNvPr>
          <p:cNvPicPr preferRelativeResize="0"/>
          <p:nvPr/>
        </p:nvPicPr>
        <p:blipFill rotWithShape="1">
          <a:blip r:embed="rId4">
            <a:alphaModFix/>
          </a:blip>
          <a:srcRect/>
          <a:stretch/>
        </p:blipFill>
        <p:spPr>
          <a:xfrm>
            <a:off x="1066800" y="6477000"/>
            <a:ext cx="1223513" cy="340315"/>
          </a:xfrm>
          <a:prstGeom prst="rect">
            <a:avLst/>
          </a:prstGeom>
          <a:noFill/>
          <a:ln>
            <a:noFill/>
          </a:ln>
        </p:spPr>
      </p:pic>
      <p:sp>
        <p:nvSpPr>
          <p:cNvPr id="8" name="TextBox 7">
            <a:extLst>
              <a:ext uri="{FF2B5EF4-FFF2-40B4-BE49-F238E27FC236}">
                <a16:creationId xmlns:a16="http://schemas.microsoft.com/office/drawing/2014/main" id="{926D9B83-5183-F97B-1E7C-2813ED62D387}"/>
              </a:ext>
            </a:extLst>
          </p:cNvPr>
          <p:cNvSpPr txBox="1"/>
          <p:nvPr/>
        </p:nvSpPr>
        <p:spPr>
          <a:xfrm>
            <a:off x="4598043" y="6290846"/>
            <a:ext cx="3631557" cy="338554"/>
          </a:xfrm>
          <a:prstGeom prst="rect">
            <a:avLst/>
          </a:prstGeom>
          <a:solidFill>
            <a:srgbClr val="FFFF00"/>
          </a:solidFill>
        </p:spPr>
        <p:txBody>
          <a:bodyPr wrap="square" rtlCol="0">
            <a:spAutoFit/>
          </a:bodyPr>
          <a:lstStyle/>
          <a:p>
            <a:r>
              <a:rPr lang="en-US" sz="1600" dirty="0">
                <a:solidFill>
                  <a:srgbClr val="FF0000"/>
                </a:solidFill>
              </a:rPr>
              <a:t>Slide credits: </a:t>
            </a:r>
            <a:r>
              <a:rPr lang="en-US" sz="1600" dirty="0" err="1">
                <a:solidFill>
                  <a:srgbClr val="FF0000"/>
                </a:solidFill>
              </a:rPr>
              <a:t>Rongjian</a:t>
            </a:r>
            <a:r>
              <a:rPr lang="en-US" sz="1600" dirty="0">
                <a:solidFill>
                  <a:srgbClr val="FF0000"/>
                </a:solidFill>
              </a:rPr>
              <a:t> Liang, NVIDIA</a:t>
            </a:r>
          </a:p>
        </p:txBody>
      </p:sp>
    </p:spTree>
    <p:extLst>
      <p:ext uri="{BB962C8B-B14F-4D97-AF65-F5344CB8AC3E}">
        <p14:creationId xmlns:p14="http://schemas.microsoft.com/office/powerpoint/2010/main" val="159951175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8A84C-F152-229B-F9E3-CC9CCEF5C32B}"/>
              </a:ext>
            </a:extLst>
          </p:cNvPr>
          <p:cNvSpPr>
            <a:spLocks noGrp="1"/>
          </p:cNvSpPr>
          <p:nvPr>
            <p:ph type="title"/>
          </p:nvPr>
        </p:nvSpPr>
        <p:spPr/>
        <p:txBody>
          <a:bodyPr/>
          <a:lstStyle/>
          <a:p>
            <a:r>
              <a:rPr lang="en-US" sz="2800" dirty="0"/>
              <a:t>OpenROAD and </a:t>
            </a:r>
            <a:r>
              <a:rPr lang="en-US" sz="2800" dirty="0" err="1"/>
              <a:t>CircuitOps</a:t>
            </a:r>
            <a:r>
              <a:rPr lang="en-US" sz="2800" dirty="0"/>
              <a:t>: AI Dataset Generation</a:t>
            </a:r>
          </a:p>
        </p:txBody>
      </p:sp>
      <p:grpSp>
        <p:nvGrpSpPr>
          <p:cNvPr id="38" name="Group 37">
            <a:extLst>
              <a:ext uri="{FF2B5EF4-FFF2-40B4-BE49-F238E27FC236}">
                <a16:creationId xmlns:a16="http://schemas.microsoft.com/office/drawing/2014/main" id="{2B0FE408-6B39-7312-CE77-7DDACB4DCF99}"/>
              </a:ext>
            </a:extLst>
          </p:cNvPr>
          <p:cNvGrpSpPr/>
          <p:nvPr/>
        </p:nvGrpSpPr>
        <p:grpSpPr>
          <a:xfrm>
            <a:off x="91965" y="1600200"/>
            <a:ext cx="8921860" cy="3085730"/>
            <a:chOff x="-2735448" y="-39694"/>
            <a:chExt cx="25637600" cy="6264941"/>
          </a:xfrm>
        </p:grpSpPr>
        <p:pic>
          <p:nvPicPr>
            <p:cNvPr id="21" name="Picture 2" descr="Breakfast Bytes Update: DATE, OpenROAD, Starlink - Breakfast Bytes -  Cadence Blogs - Cadence Community">
              <a:extLst>
                <a:ext uri="{FF2B5EF4-FFF2-40B4-BE49-F238E27FC236}">
                  <a16:creationId xmlns:a16="http://schemas.microsoft.com/office/drawing/2014/main" id="{B1578D38-7979-B15C-9547-60BC7FD5E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448" y="22332"/>
              <a:ext cx="5532062" cy="467557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EBF5A44F-A4A3-F94B-5BA4-4BB3E79C7B85}"/>
                </a:ext>
              </a:extLst>
            </p:cNvPr>
            <p:cNvSpPr/>
            <p:nvPr/>
          </p:nvSpPr>
          <p:spPr>
            <a:xfrm>
              <a:off x="-2644520" y="5010132"/>
              <a:ext cx="5133821" cy="1215115"/>
            </a:xfrm>
            <a:prstGeom prst="roundRect">
              <a:avLst/>
            </a:prstGeom>
            <a:solidFill>
              <a:srgbClr val="FFFFFF"/>
            </a:solidFill>
            <a:ln w="76200" cap="flat" cmpd="sng" algn="ctr">
              <a:solidFill>
                <a:srgbClr val="00B050"/>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OpenROAD</a:t>
              </a:r>
            </a:p>
          </p:txBody>
        </p:sp>
        <p:sp>
          <p:nvSpPr>
            <p:cNvPr id="23" name="Arrow: Right 22">
              <a:extLst>
                <a:ext uri="{FF2B5EF4-FFF2-40B4-BE49-F238E27FC236}">
                  <a16:creationId xmlns:a16="http://schemas.microsoft.com/office/drawing/2014/main" id="{D7A47DF4-AB5D-BC72-702B-E7539DF9BBFD}"/>
                </a:ext>
              </a:extLst>
            </p:cNvPr>
            <p:cNvSpPr/>
            <p:nvPr/>
          </p:nvSpPr>
          <p:spPr>
            <a:xfrm>
              <a:off x="3056902" y="2541256"/>
              <a:ext cx="3926017" cy="849729"/>
            </a:xfrm>
            <a:prstGeom prst="rightArrow">
              <a:avLst/>
            </a:prstGeom>
            <a:solidFill>
              <a:srgbClr val="FFFFFF">
                <a:lumMod val="65000"/>
              </a:srgbClr>
            </a:solidFill>
            <a:ln w="25400" cap="flat" cmpd="sng" algn="ctr">
              <a:no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98926AE-18B1-6261-32C0-461832920A77}"/>
                </a:ext>
              </a:extLst>
            </p:cNvPr>
            <p:cNvSpPr txBox="1"/>
            <p:nvPr/>
          </p:nvSpPr>
          <p:spPr>
            <a:xfrm>
              <a:off x="2726997" y="4317"/>
              <a:ext cx="4634808" cy="2437022"/>
            </a:xfrm>
            <a:prstGeom prst="rect">
              <a:avLst/>
            </a:prstGeom>
            <a:noFill/>
          </p:spPr>
          <p:txBody>
            <a:bodyPr wrap="square" rtlCol="0">
              <a:spAutoFit/>
            </a:bodyPr>
            <a:lstStyle/>
            <a:p>
              <a:pPr algn="ctr" defTabSz="457200"/>
              <a:r>
                <a:rPr lang="en-US" b="1" dirty="0">
                  <a:solidFill>
                    <a:srgbClr val="000000"/>
                  </a:solidFill>
                  <a:latin typeface="Arial" panose="020B0604020202020204" pitchFamily="34" charset="0"/>
                  <a:cs typeface="Arial" panose="020B0604020202020204" pitchFamily="34" charset="0"/>
                </a:rPr>
                <a:t>IR (LPG) </a:t>
              </a:r>
              <a:r>
                <a:rPr lang="en-US" dirty="0">
                  <a:solidFill>
                    <a:srgbClr val="000000"/>
                  </a:solidFill>
                  <a:latin typeface="Arial" panose="020B0604020202020204" pitchFamily="34" charset="0"/>
                  <a:cs typeface="Arial" panose="020B0604020202020204" pitchFamily="34" charset="0"/>
                </a:rPr>
                <a:t>generated by interacting with </a:t>
              </a:r>
              <a:r>
                <a:rPr lang="en-US" dirty="0" err="1">
                  <a:solidFill>
                    <a:srgbClr val="000000"/>
                  </a:solidFill>
                  <a:latin typeface="Arial" panose="020B0604020202020204" pitchFamily="34" charset="0"/>
                  <a:cs typeface="Arial" panose="020B0604020202020204" pitchFamily="34" charset="0"/>
                </a:rPr>
                <a:t>OpenDB</a:t>
              </a:r>
              <a:endParaRPr lang="en-US" dirty="0">
                <a:solidFill>
                  <a:srgbClr val="000000"/>
                </a:solidFill>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DCA211F7-829A-EDE4-3022-5D31E53FDC75}"/>
                </a:ext>
              </a:extLst>
            </p:cNvPr>
            <p:cNvSpPr/>
            <p:nvPr/>
          </p:nvSpPr>
          <p:spPr>
            <a:xfrm>
              <a:off x="7485134" y="669785"/>
              <a:ext cx="6524749" cy="4894970"/>
            </a:xfrm>
            <a:prstGeom prst="roundRect">
              <a:avLst/>
            </a:prstGeom>
            <a:solidFill>
              <a:srgbClr val="C5E6FF"/>
            </a:solidFill>
            <a:ln w="57150" cap="flat" cmpd="sng" algn="ctr">
              <a:solidFill>
                <a:srgbClr val="008564"/>
              </a:solidFill>
              <a:prstDash val="dash"/>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A76EA929-12C0-CA22-7FD0-858472070C82}"/>
                </a:ext>
              </a:extLst>
            </p:cNvPr>
            <p:cNvSpPr txBox="1"/>
            <p:nvPr/>
          </p:nvSpPr>
          <p:spPr>
            <a:xfrm>
              <a:off x="7938134" y="1555657"/>
              <a:ext cx="5476470" cy="937316"/>
            </a:xfrm>
            <a:prstGeom prst="rect">
              <a:avLst/>
            </a:prstGeom>
            <a:noFill/>
            <a:ln>
              <a:noFill/>
            </a:ln>
          </p:spPr>
          <p:txBody>
            <a:bodyPr wrap="square" rtlCol="0">
              <a:spAutoFit/>
            </a:bodyPr>
            <a:lstStyle/>
            <a:p>
              <a:pPr algn="ctr" defTabSz="457200"/>
              <a:r>
                <a:rPr lang="en-US" sz="2400" b="1" dirty="0" err="1">
                  <a:solidFill>
                    <a:srgbClr val="000000"/>
                  </a:solidFill>
                  <a:latin typeface="Arial" panose="020B0604020202020204" pitchFamily="34" charset="0"/>
                  <a:cs typeface="Arial" panose="020B0604020202020204" pitchFamily="34" charset="0"/>
                </a:rPr>
                <a:t>CircuitOps</a:t>
              </a:r>
              <a:endParaRPr lang="en-US" sz="2400" b="1" dirty="0">
                <a:solidFill>
                  <a:srgbClr val="000000"/>
                </a:solidFill>
                <a:latin typeface="Arial" panose="020B060402020202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6486FCD4-EB15-B8C4-C809-746DDB771CC0}"/>
                </a:ext>
              </a:extLst>
            </p:cNvPr>
            <p:cNvSpPr/>
            <p:nvPr/>
          </p:nvSpPr>
          <p:spPr>
            <a:xfrm>
              <a:off x="7919981" y="2807900"/>
              <a:ext cx="5711869" cy="2220134"/>
            </a:xfrm>
            <a:prstGeom prst="roundRect">
              <a:avLst/>
            </a:prstGeom>
            <a:solidFill>
              <a:srgbClr val="2CF0C1"/>
            </a:solidFill>
            <a:ln w="25400" cap="flat" cmpd="sng" algn="ctr">
              <a:no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Operating on AI and parallel-friendly LPG</a:t>
              </a:r>
            </a:p>
          </p:txBody>
        </p:sp>
        <p:sp>
          <p:nvSpPr>
            <p:cNvPr id="28" name="Arrow: Right 27">
              <a:extLst>
                <a:ext uri="{FF2B5EF4-FFF2-40B4-BE49-F238E27FC236}">
                  <a16:creationId xmlns:a16="http://schemas.microsoft.com/office/drawing/2014/main" id="{9B932733-7B3E-F071-A003-2D6BC6153921}"/>
                </a:ext>
              </a:extLst>
            </p:cNvPr>
            <p:cNvSpPr/>
            <p:nvPr/>
          </p:nvSpPr>
          <p:spPr>
            <a:xfrm>
              <a:off x="14515134" y="1321207"/>
              <a:ext cx="3110386" cy="849729"/>
            </a:xfrm>
            <a:prstGeom prst="rightArrow">
              <a:avLst/>
            </a:prstGeom>
            <a:solidFill>
              <a:srgbClr val="FFFFFF">
                <a:lumMod val="65000"/>
              </a:srgbClr>
            </a:solidFill>
            <a:ln w="25400" cap="flat" cmpd="sng" algn="ctr">
              <a:no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29" name="Arrow: Right 28">
              <a:extLst>
                <a:ext uri="{FF2B5EF4-FFF2-40B4-BE49-F238E27FC236}">
                  <a16:creationId xmlns:a16="http://schemas.microsoft.com/office/drawing/2014/main" id="{B4BE94EC-FE57-5F0F-2A9C-E09B52CC5DA2}"/>
                </a:ext>
              </a:extLst>
            </p:cNvPr>
            <p:cNvSpPr/>
            <p:nvPr/>
          </p:nvSpPr>
          <p:spPr>
            <a:xfrm>
              <a:off x="14695483" y="4172153"/>
              <a:ext cx="2930037" cy="849729"/>
            </a:xfrm>
            <a:prstGeom prst="rightArrow">
              <a:avLst/>
            </a:prstGeom>
            <a:solidFill>
              <a:srgbClr val="FFFFFF">
                <a:lumMod val="65000"/>
              </a:srgbClr>
            </a:solidFill>
            <a:ln w="25400" cap="flat" cmpd="sng" algn="ctr">
              <a:no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53DFB7E4-89C2-F57B-3B81-B14D84951063}"/>
                </a:ext>
              </a:extLst>
            </p:cNvPr>
            <p:cNvSpPr/>
            <p:nvPr/>
          </p:nvSpPr>
          <p:spPr>
            <a:xfrm>
              <a:off x="17902270" y="1050800"/>
              <a:ext cx="4999882" cy="1390539"/>
            </a:xfrm>
            <a:prstGeom prst="roundRect">
              <a:avLst/>
            </a:prstGeom>
            <a:solidFill>
              <a:srgbClr val="FFFFFF"/>
            </a:solidFill>
            <a:ln w="76200" cap="flat" cmpd="sng" algn="ctr">
              <a:solidFill>
                <a:srgbClr val="FFFFFF">
                  <a:lumMod val="50000"/>
                </a:srgbClr>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AI Engine1</a:t>
              </a:r>
            </a:p>
          </p:txBody>
        </p:sp>
        <p:sp>
          <p:nvSpPr>
            <p:cNvPr id="31" name="TextBox 30">
              <a:extLst>
                <a:ext uri="{FF2B5EF4-FFF2-40B4-BE49-F238E27FC236}">
                  <a16:creationId xmlns:a16="http://schemas.microsoft.com/office/drawing/2014/main" id="{9760917A-9C87-E0FF-238C-854D4EA27F3E}"/>
                </a:ext>
              </a:extLst>
            </p:cNvPr>
            <p:cNvSpPr txBox="1"/>
            <p:nvPr/>
          </p:nvSpPr>
          <p:spPr>
            <a:xfrm>
              <a:off x="13887172" y="-39694"/>
              <a:ext cx="4366305" cy="1437217"/>
            </a:xfrm>
            <a:prstGeom prst="rect">
              <a:avLst/>
            </a:prstGeom>
            <a:noFill/>
          </p:spPr>
          <p:txBody>
            <a:bodyPr wrap="square" rtlCol="0">
              <a:spAutoFit/>
            </a:bodyPr>
            <a:lstStyle/>
            <a:p>
              <a:pPr algn="ctr" defTabSz="457200"/>
              <a:r>
                <a:rPr lang="en-US" sz="2000" b="1" dirty="0">
                  <a:solidFill>
                    <a:srgbClr val="000000"/>
                  </a:solidFill>
                  <a:latin typeface="Arial" panose="020B0604020202020204" pitchFamily="34" charset="0"/>
                  <a:cs typeface="Arial" panose="020B0604020202020204" pitchFamily="34" charset="0"/>
                </a:rPr>
                <a:t>Dataset for task 1</a:t>
              </a:r>
              <a:endParaRPr lang="en-US" sz="2000" dirty="0">
                <a:solidFill>
                  <a:srgbClr val="000000"/>
                </a:solidFill>
                <a:latin typeface="Arial" panose="020B060402020202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CCB37FE5-89D5-4671-8AEF-69C01AE9ED55}"/>
                </a:ext>
              </a:extLst>
            </p:cNvPr>
            <p:cNvSpPr/>
            <p:nvPr/>
          </p:nvSpPr>
          <p:spPr>
            <a:xfrm>
              <a:off x="17748848" y="3910080"/>
              <a:ext cx="4999882" cy="1390539"/>
            </a:xfrm>
            <a:prstGeom prst="roundRect">
              <a:avLst/>
            </a:prstGeom>
            <a:solidFill>
              <a:srgbClr val="FFFFFF"/>
            </a:solidFill>
            <a:ln w="76200" cap="flat" cmpd="sng" algn="ctr">
              <a:solidFill>
                <a:srgbClr val="FFFFFF">
                  <a:lumMod val="50000"/>
                </a:srgbClr>
              </a:solidFill>
              <a:prstDash val="solid"/>
            </a:ln>
            <a:effectLst/>
          </p:spPr>
          <p:txBody>
            <a:bodyPr rtlCol="0" anchor="ct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AI Engine </a:t>
              </a:r>
              <a:r>
                <a:rPr kumimoji="0" lang="en-US" sz="2000" b="1"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i</a:t>
              </a:r>
              <a:endParaRPr kumimoji="0" lang="en-US"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94DC3AA-1D35-B101-F46F-57B6307CE8BA}"/>
                </a:ext>
              </a:extLst>
            </p:cNvPr>
            <p:cNvSpPr txBox="1"/>
            <p:nvPr/>
          </p:nvSpPr>
          <p:spPr>
            <a:xfrm>
              <a:off x="13797471" y="2959969"/>
              <a:ext cx="4680585" cy="1437217"/>
            </a:xfrm>
            <a:prstGeom prst="rect">
              <a:avLst/>
            </a:prstGeom>
            <a:noFill/>
          </p:spPr>
          <p:txBody>
            <a:bodyPr wrap="square" rtlCol="0">
              <a:spAutoFit/>
            </a:bodyPr>
            <a:lstStyle/>
            <a:p>
              <a:pPr algn="ctr" defTabSz="457200"/>
              <a:r>
                <a:rPr lang="en-US" sz="2000" b="1" dirty="0">
                  <a:solidFill>
                    <a:srgbClr val="000000"/>
                  </a:solidFill>
                  <a:latin typeface="Arial" panose="020B0604020202020204" pitchFamily="34" charset="0"/>
                  <a:cs typeface="Arial" panose="020B0604020202020204" pitchFamily="34" charset="0"/>
                </a:rPr>
                <a:t>Dataset for task </a:t>
              </a:r>
              <a:r>
                <a:rPr lang="en-US" sz="2000" b="1" dirty="0" err="1">
                  <a:solidFill>
                    <a:srgbClr val="000000"/>
                  </a:solidFill>
                  <a:latin typeface="Arial" panose="020B0604020202020204" pitchFamily="34" charset="0"/>
                  <a:cs typeface="Arial" panose="020B0604020202020204" pitchFamily="34" charset="0"/>
                </a:rPr>
                <a:t>i</a:t>
              </a:r>
              <a:endParaRPr lang="en-US" sz="2000" dirty="0">
                <a:solidFill>
                  <a:srgbClr val="00000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8F37539B-479E-ECC0-F67D-FDDB0B13B871}"/>
                </a:ext>
              </a:extLst>
            </p:cNvPr>
            <p:cNvSpPr txBox="1"/>
            <p:nvPr/>
          </p:nvSpPr>
          <p:spPr>
            <a:xfrm>
              <a:off x="14899660" y="4811948"/>
              <a:ext cx="2054131" cy="812341"/>
            </a:xfrm>
            <a:prstGeom prst="rect">
              <a:avLst/>
            </a:prstGeom>
            <a:noFill/>
          </p:spPr>
          <p:txBody>
            <a:bodyPr wrap="square" rtlCol="0">
              <a:spAutoFit/>
            </a:bodyPr>
            <a:lstStyle/>
            <a:p>
              <a:pPr algn="ctr" defTabSz="457200"/>
              <a:r>
                <a:rPr lang="en-US" sz="2000" b="1" dirty="0">
                  <a:solidFill>
                    <a:srgbClr val="000000"/>
                  </a:solidFill>
                  <a:latin typeface="Arial" panose="020B0604020202020204" pitchFamily="34" charset="0"/>
                  <a:cs typeface="Arial" panose="020B0604020202020204" pitchFamily="34" charset="0"/>
                </a:rPr>
                <a:t>…</a:t>
              </a:r>
              <a:endParaRPr lang="en-US" sz="2000" dirty="0">
                <a:solidFill>
                  <a:srgbClr val="000000"/>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BE578C-C3D4-074C-1D5D-016E9A5192BC}"/>
                </a:ext>
              </a:extLst>
            </p:cNvPr>
            <p:cNvSpPr txBox="1"/>
            <p:nvPr/>
          </p:nvSpPr>
          <p:spPr>
            <a:xfrm>
              <a:off x="14695483" y="1947796"/>
              <a:ext cx="2054131" cy="812341"/>
            </a:xfrm>
            <a:prstGeom prst="rect">
              <a:avLst/>
            </a:prstGeom>
            <a:noFill/>
          </p:spPr>
          <p:txBody>
            <a:bodyPr wrap="square" rtlCol="0">
              <a:spAutoFit/>
            </a:bodyPr>
            <a:lstStyle/>
            <a:p>
              <a:pPr algn="ctr" defTabSz="457200"/>
              <a:r>
                <a:rPr lang="en-US" sz="2000" b="1" dirty="0">
                  <a:solidFill>
                    <a:srgbClr val="000000"/>
                  </a:solidFill>
                  <a:latin typeface="Arial" panose="020B0604020202020204" pitchFamily="34" charset="0"/>
                  <a:cs typeface="Arial" panose="020B0604020202020204" pitchFamily="34" charset="0"/>
                </a:rPr>
                <a:t>…</a:t>
              </a:r>
              <a:endParaRPr lang="en-US" sz="2000" dirty="0">
                <a:solidFill>
                  <a:srgbClr val="0000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067C9DAD-C7B1-7ADE-EE97-8144B3ACCA06}"/>
                </a:ext>
              </a:extLst>
            </p:cNvPr>
            <p:cNvSpPr txBox="1"/>
            <p:nvPr/>
          </p:nvSpPr>
          <p:spPr>
            <a:xfrm>
              <a:off x="19005716" y="2353967"/>
              <a:ext cx="2054131" cy="812341"/>
            </a:xfrm>
            <a:prstGeom prst="rect">
              <a:avLst/>
            </a:prstGeom>
            <a:noFill/>
          </p:spPr>
          <p:txBody>
            <a:bodyPr wrap="square" rtlCol="0">
              <a:spAutoFit/>
            </a:bodyPr>
            <a:lstStyle/>
            <a:p>
              <a:pPr algn="ctr" defTabSz="457200"/>
              <a:r>
                <a:rPr lang="en-US" sz="2000" b="1" dirty="0">
                  <a:solidFill>
                    <a:srgbClr val="000000"/>
                  </a:solidFill>
                  <a:latin typeface="Arial" panose="020B0604020202020204" pitchFamily="34" charset="0"/>
                  <a:cs typeface="Arial" panose="020B0604020202020204" pitchFamily="34" charset="0"/>
                </a:rPr>
                <a:t>…</a:t>
              </a:r>
              <a:endParaRPr lang="en-US" sz="2000" dirty="0">
                <a:solidFill>
                  <a:srgbClr val="000000"/>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B7E4819A-AF6F-3FAB-BFBE-0A1F0697BB47}"/>
                </a:ext>
              </a:extLst>
            </p:cNvPr>
            <p:cNvSpPr txBox="1"/>
            <p:nvPr/>
          </p:nvSpPr>
          <p:spPr>
            <a:xfrm>
              <a:off x="19090197" y="5185615"/>
              <a:ext cx="2054131" cy="812341"/>
            </a:xfrm>
            <a:prstGeom prst="rect">
              <a:avLst/>
            </a:prstGeom>
            <a:noFill/>
          </p:spPr>
          <p:txBody>
            <a:bodyPr wrap="square" rtlCol="0">
              <a:spAutoFit/>
            </a:bodyPr>
            <a:lstStyle/>
            <a:p>
              <a:pPr algn="ctr" defTabSz="457200"/>
              <a:r>
                <a:rPr lang="en-US" sz="2000" b="1" dirty="0">
                  <a:solidFill>
                    <a:srgbClr val="000000"/>
                  </a:solidFill>
                  <a:latin typeface="Arial" panose="020B0604020202020204" pitchFamily="34" charset="0"/>
                  <a:cs typeface="Arial" panose="020B0604020202020204" pitchFamily="34" charset="0"/>
                </a:rPr>
                <a:t>…</a:t>
              </a:r>
              <a:endParaRPr lang="en-US" sz="2000" dirty="0">
                <a:solidFill>
                  <a:srgbClr val="000000"/>
                </a:solidFill>
                <a:latin typeface="Arial" panose="020B0604020202020204" pitchFamily="34" charset="0"/>
                <a:cs typeface="Arial" panose="020B0604020202020204" pitchFamily="34" charset="0"/>
              </a:endParaRPr>
            </a:p>
          </p:txBody>
        </p:sp>
      </p:grpSp>
      <p:pic>
        <p:nvPicPr>
          <p:cNvPr id="2" name="Google Shape;112;p1">
            <a:extLst>
              <a:ext uri="{FF2B5EF4-FFF2-40B4-BE49-F238E27FC236}">
                <a16:creationId xmlns:a16="http://schemas.microsoft.com/office/drawing/2014/main" id="{6A6F9985-3F27-8373-D56F-249BE3B15D02}"/>
              </a:ext>
            </a:extLst>
          </p:cNvPr>
          <p:cNvPicPr preferRelativeResize="0"/>
          <p:nvPr/>
        </p:nvPicPr>
        <p:blipFill rotWithShape="1">
          <a:blip r:embed="rId4">
            <a:alphaModFix/>
          </a:blip>
          <a:srcRect/>
          <a:stretch/>
        </p:blipFill>
        <p:spPr>
          <a:xfrm>
            <a:off x="1066800" y="6477000"/>
            <a:ext cx="1223513" cy="340315"/>
          </a:xfrm>
          <a:prstGeom prst="rect">
            <a:avLst/>
          </a:prstGeom>
          <a:noFill/>
          <a:ln>
            <a:noFill/>
          </a:ln>
        </p:spPr>
      </p:pic>
      <p:sp>
        <p:nvSpPr>
          <p:cNvPr id="4" name="TextBox 3">
            <a:extLst>
              <a:ext uri="{FF2B5EF4-FFF2-40B4-BE49-F238E27FC236}">
                <a16:creationId xmlns:a16="http://schemas.microsoft.com/office/drawing/2014/main" id="{08C7DCB1-070E-B3CB-8885-204BD2051977}"/>
              </a:ext>
            </a:extLst>
          </p:cNvPr>
          <p:cNvSpPr txBox="1"/>
          <p:nvPr/>
        </p:nvSpPr>
        <p:spPr>
          <a:xfrm>
            <a:off x="3810863" y="6027789"/>
            <a:ext cx="5467833" cy="584775"/>
          </a:xfrm>
          <a:prstGeom prst="rect">
            <a:avLst/>
          </a:prstGeom>
          <a:noFill/>
        </p:spPr>
        <p:txBody>
          <a:bodyPr wrap="square">
            <a:spAutoFit/>
          </a:bodyPr>
          <a:lstStyle/>
          <a:p>
            <a:r>
              <a:rPr lang="en-US" sz="1600" dirty="0"/>
              <a:t>Liang et. al “</a:t>
            </a:r>
            <a:r>
              <a:rPr lang="en-US" sz="1600" dirty="0" err="1"/>
              <a:t>CircuitOps</a:t>
            </a:r>
            <a:r>
              <a:rPr lang="en-US" sz="1600" dirty="0"/>
              <a:t>: An ML Infrastructure Enabling Generative AI for VLSI Circuit Optimization,” ICCAD 2023.</a:t>
            </a:r>
          </a:p>
        </p:txBody>
      </p:sp>
      <p:sp>
        <p:nvSpPr>
          <p:cNvPr id="5" name="TextBox 4">
            <a:extLst>
              <a:ext uri="{FF2B5EF4-FFF2-40B4-BE49-F238E27FC236}">
                <a16:creationId xmlns:a16="http://schemas.microsoft.com/office/drawing/2014/main" id="{45C09CF6-2CE4-7DB2-8301-934AE411B045}"/>
              </a:ext>
            </a:extLst>
          </p:cNvPr>
          <p:cNvSpPr txBox="1"/>
          <p:nvPr/>
        </p:nvSpPr>
        <p:spPr>
          <a:xfrm>
            <a:off x="4699551" y="5687659"/>
            <a:ext cx="3631557" cy="338554"/>
          </a:xfrm>
          <a:prstGeom prst="rect">
            <a:avLst/>
          </a:prstGeom>
          <a:solidFill>
            <a:srgbClr val="FFFF00"/>
          </a:solidFill>
        </p:spPr>
        <p:txBody>
          <a:bodyPr wrap="square" rtlCol="0">
            <a:spAutoFit/>
          </a:bodyPr>
          <a:lstStyle/>
          <a:p>
            <a:r>
              <a:rPr lang="en-US" sz="1600" dirty="0">
                <a:solidFill>
                  <a:srgbClr val="FF0000"/>
                </a:solidFill>
              </a:rPr>
              <a:t>Slide credits: </a:t>
            </a:r>
            <a:r>
              <a:rPr lang="en-US" sz="1600" dirty="0" err="1">
                <a:solidFill>
                  <a:srgbClr val="FF0000"/>
                </a:solidFill>
              </a:rPr>
              <a:t>Rongjian</a:t>
            </a:r>
            <a:r>
              <a:rPr lang="en-US" sz="1600" dirty="0">
                <a:solidFill>
                  <a:srgbClr val="FF0000"/>
                </a:solidFill>
              </a:rPr>
              <a:t> Liang, NVIDIA</a:t>
            </a:r>
          </a:p>
        </p:txBody>
      </p:sp>
    </p:spTree>
    <p:extLst>
      <p:ext uri="{BB962C8B-B14F-4D97-AF65-F5344CB8AC3E}">
        <p14:creationId xmlns:p14="http://schemas.microsoft.com/office/powerpoint/2010/main" val="378152222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9">
            <a:extLst>
              <a:ext uri="{FF2B5EF4-FFF2-40B4-BE49-F238E27FC236}">
                <a16:creationId xmlns:a16="http://schemas.microsoft.com/office/drawing/2014/main" id="{759FEAD4-C3B7-B141-8ACF-83604FA6AF92}"/>
              </a:ext>
            </a:extLst>
          </p:cNvPr>
          <p:cNvSpPr txBox="1">
            <a:spLocks/>
          </p:cNvSpPr>
          <p:nvPr/>
        </p:nvSpPr>
        <p:spPr bwMode="auto">
          <a:xfrm>
            <a:off x="95250" y="693737"/>
            <a:ext cx="8836025" cy="163004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r>
              <a:rPr lang="en-US" sz="2000" kern="0" dirty="0"/>
              <a:t>End user customize dataset generation script tailored to each GAI application</a:t>
            </a:r>
          </a:p>
          <a:p>
            <a:r>
              <a:rPr kumimoji="0" lang="en-US" sz="2000" b="0" i="0" u="none" strike="noStrike" kern="1200" cap="none" spc="0" normalizeH="0" baseline="0" noProof="0" dirty="0">
                <a:ln>
                  <a:noFill/>
                </a:ln>
                <a:effectLst/>
                <a:uLnTx/>
                <a:uFillTx/>
              </a:rPr>
              <a:t>Act on </a:t>
            </a:r>
            <a:r>
              <a:rPr kumimoji="0" lang="en-US" sz="2000" b="1" i="0" u="none" strike="noStrike" kern="1200" cap="none" spc="0" normalizeH="0" baseline="0" noProof="0" dirty="0">
                <a:ln>
                  <a:noFill/>
                </a:ln>
                <a:effectLst/>
                <a:uLnTx/>
                <a:uFillTx/>
              </a:rPr>
              <a:t>AI- and parallel-friendly LPGs, </a:t>
            </a:r>
            <a:r>
              <a:rPr kumimoji="0" lang="en-US" sz="2000" b="0" i="0" u="none" strike="noStrike" kern="1200" cap="none" spc="0" normalizeH="0" baseline="0" noProof="0" dirty="0">
                <a:ln>
                  <a:noFill/>
                </a:ln>
                <a:effectLst/>
                <a:uLnTx/>
                <a:uFillTx/>
              </a:rPr>
              <a:t>allowing the utilization of existing graph-tool/ DGL/ </a:t>
            </a:r>
            <a:r>
              <a:rPr kumimoji="0" lang="en-US" sz="2000" b="0" i="0" u="none" strike="noStrike" kern="1200" cap="none" spc="0" normalizeH="0" baseline="0" noProof="0" dirty="0" err="1">
                <a:ln>
                  <a:noFill/>
                </a:ln>
                <a:effectLst/>
                <a:uLnTx/>
                <a:uFillTx/>
              </a:rPr>
              <a:t>igraph</a:t>
            </a:r>
            <a:r>
              <a:rPr kumimoji="0" lang="en-US" sz="2000" b="0" i="0" u="none" strike="noStrike" kern="1200" cap="none" spc="0" normalizeH="0" baseline="0" noProof="0" dirty="0">
                <a:ln>
                  <a:noFill/>
                </a:ln>
                <a:effectLst/>
                <a:uLnTx/>
                <a:uFillTx/>
              </a:rPr>
              <a:t>/ </a:t>
            </a:r>
            <a:r>
              <a:rPr kumimoji="0" lang="en-US" sz="2000" b="0" i="0" u="none" strike="noStrike" kern="1200" cap="none" spc="0" normalizeH="0" baseline="0" noProof="0" dirty="0" err="1">
                <a:ln>
                  <a:noFill/>
                </a:ln>
                <a:effectLst/>
                <a:uLnTx/>
                <a:uFillTx/>
              </a:rPr>
              <a:t>cugraph</a:t>
            </a:r>
            <a:r>
              <a:rPr kumimoji="0" lang="en-US" sz="2000" b="0" i="0" u="none" strike="noStrike" kern="1200" cap="none" spc="0" normalizeH="0" baseline="0" noProof="0" dirty="0">
                <a:ln>
                  <a:noFill/>
                </a:ln>
                <a:effectLst/>
                <a:uLnTx/>
                <a:uFillTx/>
              </a:rPr>
              <a:t> APIs for data processing. </a:t>
            </a:r>
          </a:p>
        </p:txBody>
      </p:sp>
      <p:graphicFrame>
        <p:nvGraphicFramePr>
          <p:cNvPr id="14" name="Table 6">
            <a:extLst>
              <a:ext uri="{FF2B5EF4-FFF2-40B4-BE49-F238E27FC236}">
                <a16:creationId xmlns:a16="http://schemas.microsoft.com/office/drawing/2014/main" id="{15F3D6A8-A823-7BA8-C1D3-32D0CE00B53B}"/>
              </a:ext>
            </a:extLst>
          </p:cNvPr>
          <p:cNvGraphicFramePr>
            <a:graphicFrameLocks noGrp="1"/>
          </p:cNvGraphicFramePr>
          <p:nvPr>
            <p:extLst>
              <p:ext uri="{D42A27DB-BD31-4B8C-83A1-F6EECF244321}">
                <p14:modId xmlns:p14="http://schemas.microsoft.com/office/powerpoint/2010/main" val="2380243670"/>
              </p:ext>
            </p:extLst>
          </p:nvPr>
        </p:nvGraphicFramePr>
        <p:xfrm>
          <a:off x="223635" y="1946548"/>
          <a:ext cx="8758360" cy="3840480"/>
        </p:xfrm>
        <a:graphic>
          <a:graphicData uri="http://schemas.openxmlformats.org/drawingml/2006/table">
            <a:tbl>
              <a:tblPr firstRow="1" bandRow="1"/>
              <a:tblGrid>
                <a:gridCol w="1573350">
                  <a:extLst>
                    <a:ext uri="{9D8B030D-6E8A-4147-A177-3AD203B41FA5}">
                      <a16:colId xmlns:a16="http://schemas.microsoft.com/office/drawing/2014/main" val="3262207064"/>
                    </a:ext>
                  </a:extLst>
                </a:gridCol>
                <a:gridCol w="2030547">
                  <a:extLst>
                    <a:ext uri="{9D8B030D-6E8A-4147-A177-3AD203B41FA5}">
                      <a16:colId xmlns:a16="http://schemas.microsoft.com/office/drawing/2014/main" val="2251663396"/>
                    </a:ext>
                  </a:extLst>
                </a:gridCol>
                <a:gridCol w="5154463">
                  <a:extLst>
                    <a:ext uri="{9D8B030D-6E8A-4147-A177-3AD203B41FA5}">
                      <a16:colId xmlns:a16="http://schemas.microsoft.com/office/drawing/2014/main" val="1369164287"/>
                    </a:ext>
                  </a:extLst>
                </a:gridCol>
              </a:tblGrid>
              <a:tr h="351692">
                <a:tc>
                  <a:txBody>
                    <a:bodyPr/>
                    <a:lstStyle>
                      <a:lvl1pPr marL="0" algn="l" defTabSz="914400" rtl="0" eaLnBrk="1" latinLnBrk="1" hangingPunct="1">
                        <a:defRPr sz="1800" b="1" kern="1200">
                          <a:solidFill>
                            <a:schemeClr val="lt1"/>
                          </a:solidFill>
                          <a:latin typeface="NVIDIA Sans"/>
                        </a:defRPr>
                      </a:lvl1pPr>
                      <a:lvl2pPr marL="457200" algn="l" defTabSz="914400" rtl="0" eaLnBrk="1" latinLnBrk="1" hangingPunct="1">
                        <a:defRPr sz="1800" b="1" kern="1200">
                          <a:solidFill>
                            <a:schemeClr val="lt1"/>
                          </a:solidFill>
                          <a:latin typeface="NVIDIA Sans"/>
                        </a:defRPr>
                      </a:lvl2pPr>
                      <a:lvl3pPr marL="914400" algn="l" defTabSz="914400" rtl="0" eaLnBrk="1" latinLnBrk="1" hangingPunct="1">
                        <a:defRPr sz="1800" b="1" kern="1200">
                          <a:solidFill>
                            <a:schemeClr val="lt1"/>
                          </a:solidFill>
                          <a:latin typeface="NVIDIA Sans"/>
                        </a:defRPr>
                      </a:lvl3pPr>
                      <a:lvl4pPr marL="1371600" algn="l" defTabSz="914400" rtl="0" eaLnBrk="1" latinLnBrk="1" hangingPunct="1">
                        <a:defRPr sz="1800" b="1" kern="1200">
                          <a:solidFill>
                            <a:schemeClr val="lt1"/>
                          </a:solidFill>
                          <a:latin typeface="NVIDIA Sans"/>
                        </a:defRPr>
                      </a:lvl4pPr>
                      <a:lvl5pPr marL="1828800" algn="l" defTabSz="914400" rtl="0" eaLnBrk="1" latinLnBrk="1" hangingPunct="1">
                        <a:defRPr sz="1800" b="1" kern="1200">
                          <a:solidFill>
                            <a:schemeClr val="lt1"/>
                          </a:solidFill>
                          <a:latin typeface="NVIDIA Sans"/>
                        </a:defRPr>
                      </a:lvl5pPr>
                      <a:lvl6pPr marL="2286000" algn="l" defTabSz="914400" rtl="0" eaLnBrk="1" latinLnBrk="1" hangingPunct="1">
                        <a:defRPr sz="1800" b="1" kern="1200">
                          <a:solidFill>
                            <a:schemeClr val="lt1"/>
                          </a:solidFill>
                          <a:latin typeface="NVIDIA Sans"/>
                        </a:defRPr>
                      </a:lvl6pPr>
                      <a:lvl7pPr marL="2743200" algn="l" defTabSz="914400" rtl="0" eaLnBrk="1" latinLnBrk="1" hangingPunct="1">
                        <a:defRPr sz="1800" b="1" kern="1200">
                          <a:solidFill>
                            <a:schemeClr val="lt1"/>
                          </a:solidFill>
                          <a:latin typeface="NVIDIA Sans"/>
                        </a:defRPr>
                      </a:lvl7pPr>
                      <a:lvl8pPr marL="3200400" algn="l" defTabSz="914400" rtl="0" eaLnBrk="1" latinLnBrk="1" hangingPunct="1">
                        <a:defRPr sz="1800" b="1" kern="1200">
                          <a:solidFill>
                            <a:schemeClr val="lt1"/>
                          </a:solidFill>
                          <a:latin typeface="NVIDIA Sans"/>
                        </a:defRPr>
                      </a:lvl8pPr>
                      <a:lvl9pPr marL="3657600" algn="l" defTabSz="914400" rtl="0" eaLnBrk="1" latinLnBrk="1" hangingPunct="1">
                        <a:defRPr sz="1800" b="1" kern="1200">
                          <a:solidFill>
                            <a:schemeClr val="lt1"/>
                          </a:solidFill>
                          <a:latin typeface="NVIDIA Sans"/>
                        </a:defRPr>
                      </a:lvl9pPr>
                    </a:lstStyle>
                    <a:p>
                      <a:pPr algn="ctr"/>
                      <a:r>
                        <a:rPr lang="en-US" dirty="0">
                          <a:solidFill>
                            <a:schemeClr val="tx1"/>
                          </a:solidFill>
                        </a:rPr>
                        <a:t>Phase</a:t>
                      </a:r>
                    </a:p>
                  </a:txBody>
                  <a:tcPr>
                    <a:lnL w="12700" cmpd="sng">
                      <a:solidFill>
                        <a:srgbClr val="000000"/>
                      </a:solidFill>
                    </a:lnL>
                    <a:lnR w="12700" cmpd="sng">
                      <a:solidFill>
                        <a:srgbClr val="000000"/>
                      </a:solidFill>
                    </a:lnR>
                    <a:lnT w="12700" cmpd="sng">
                      <a:solidFill>
                        <a:srgbClr val="000000"/>
                      </a:solidFill>
                    </a:lnT>
                    <a:lnB w="38100" cmpd="sng">
                      <a:solidFill>
                        <a:srgbClr val="000000"/>
                      </a:solidFill>
                    </a:lnB>
                    <a:lnTlToBr w="12700" cmpd="sng">
                      <a:noFill/>
                      <a:prstDash val="solid"/>
                    </a:lnTlToBr>
                    <a:lnBlToTr w="12700" cmpd="sng">
                      <a:noFill/>
                      <a:prstDash val="solid"/>
                    </a:lnBlToTr>
                    <a:solidFill>
                      <a:srgbClr val="008564"/>
                    </a:solidFill>
                  </a:tcPr>
                </a:tc>
                <a:tc>
                  <a:txBody>
                    <a:bodyPr/>
                    <a:lstStyle>
                      <a:lvl1pPr marL="0" algn="l" defTabSz="914400" rtl="0" eaLnBrk="1" latinLnBrk="1" hangingPunct="1">
                        <a:defRPr sz="1800" b="1" kern="1200">
                          <a:solidFill>
                            <a:schemeClr val="lt1"/>
                          </a:solidFill>
                          <a:latin typeface="NVIDIA Sans"/>
                        </a:defRPr>
                      </a:lvl1pPr>
                      <a:lvl2pPr marL="457200" algn="l" defTabSz="914400" rtl="0" eaLnBrk="1" latinLnBrk="1" hangingPunct="1">
                        <a:defRPr sz="1800" b="1" kern="1200">
                          <a:solidFill>
                            <a:schemeClr val="lt1"/>
                          </a:solidFill>
                          <a:latin typeface="NVIDIA Sans"/>
                        </a:defRPr>
                      </a:lvl2pPr>
                      <a:lvl3pPr marL="914400" algn="l" defTabSz="914400" rtl="0" eaLnBrk="1" latinLnBrk="1" hangingPunct="1">
                        <a:defRPr sz="1800" b="1" kern="1200">
                          <a:solidFill>
                            <a:schemeClr val="lt1"/>
                          </a:solidFill>
                          <a:latin typeface="NVIDIA Sans"/>
                        </a:defRPr>
                      </a:lvl3pPr>
                      <a:lvl4pPr marL="1371600" algn="l" defTabSz="914400" rtl="0" eaLnBrk="1" latinLnBrk="1" hangingPunct="1">
                        <a:defRPr sz="1800" b="1" kern="1200">
                          <a:solidFill>
                            <a:schemeClr val="lt1"/>
                          </a:solidFill>
                          <a:latin typeface="NVIDIA Sans"/>
                        </a:defRPr>
                      </a:lvl4pPr>
                      <a:lvl5pPr marL="1828800" algn="l" defTabSz="914400" rtl="0" eaLnBrk="1" latinLnBrk="1" hangingPunct="1">
                        <a:defRPr sz="1800" b="1" kern="1200">
                          <a:solidFill>
                            <a:schemeClr val="lt1"/>
                          </a:solidFill>
                          <a:latin typeface="NVIDIA Sans"/>
                        </a:defRPr>
                      </a:lvl5pPr>
                      <a:lvl6pPr marL="2286000" algn="l" defTabSz="914400" rtl="0" eaLnBrk="1" latinLnBrk="1" hangingPunct="1">
                        <a:defRPr sz="1800" b="1" kern="1200">
                          <a:solidFill>
                            <a:schemeClr val="lt1"/>
                          </a:solidFill>
                          <a:latin typeface="NVIDIA Sans"/>
                        </a:defRPr>
                      </a:lvl6pPr>
                      <a:lvl7pPr marL="2743200" algn="l" defTabSz="914400" rtl="0" eaLnBrk="1" latinLnBrk="1" hangingPunct="1">
                        <a:defRPr sz="1800" b="1" kern="1200">
                          <a:solidFill>
                            <a:schemeClr val="lt1"/>
                          </a:solidFill>
                          <a:latin typeface="NVIDIA Sans"/>
                        </a:defRPr>
                      </a:lvl7pPr>
                      <a:lvl8pPr marL="3200400" algn="l" defTabSz="914400" rtl="0" eaLnBrk="1" latinLnBrk="1" hangingPunct="1">
                        <a:defRPr sz="1800" b="1" kern="1200">
                          <a:solidFill>
                            <a:schemeClr val="lt1"/>
                          </a:solidFill>
                          <a:latin typeface="NVIDIA Sans"/>
                        </a:defRPr>
                      </a:lvl8pPr>
                      <a:lvl9pPr marL="3657600" algn="l" defTabSz="914400" rtl="0" eaLnBrk="1" latinLnBrk="1" hangingPunct="1">
                        <a:defRPr sz="1800" b="1" kern="1200">
                          <a:solidFill>
                            <a:schemeClr val="lt1"/>
                          </a:solidFill>
                          <a:latin typeface="NVIDIA Sans"/>
                        </a:defRPr>
                      </a:lvl9pPr>
                    </a:lstStyle>
                    <a:p>
                      <a:pPr algn="ctr"/>
                      <a:r>
                        <a:rPr lang="en-US" dirty="0">
                          <a:solidFill>
                            <a:schemeClr val="tx1"/>
                          </a:solidFill>
                        </a:rPr>
                        <a:t>Pattern</a:t>
                      </a:r>
                    </a:p>
                  </a:txBody>
                  <a:tcPr>
                    <a:lnL w="12700" cmpd="sng">
                      <a:solidFill>
                        <a:srgbClr val="000000"/>
                      </a:solidFill>
                    </a:lnL>
                    <a:lnR w="12700" cmpd="sng">
                      <a:solidFill>
                        <a:srgbClr val="000000"/>
                      </a:solidFill>
                    </a:lnR>
                    <a:lnT w="12700" cmpd="sng">
                      <a:solidFill>
                        <a:srgbClr val="000000"/>
                      </a:solidFill>
                    </a:lnT>
                    <a:lnB w="38100" cmpd="sng">
                      <a:solidFill>
                        <a:srgbClr val="000000"/>
                      </a:solidFill>
                    </a:lnB>
                    <a:lnTlToBr w="12700" cmpd="sng">
                      <a:noFill/>
                      <a:prstDash val="solid"/>
                    </a:lnTlToBr>
                    <a:lnBlToTr w="12700" cmpd="sng">
                      <a:noFill/>
                      <a:prstDash val="solid"/>
                    </a:lnBlToTr>
                    <a:solidFill>
                      <a:srgbClr val="008564"/>
                    </a:solidFill>
                  </a:tcPr>
                </a:tc>
                <a:tc>
                  <a:txBody>
                    <a:bodyPr/>
                    <a:lstStyle>
                      <a:lvl1pPr marL="0" algn="l" defTabSz="914400" rtl="0" eaLnBrk="1" latinLnBrk="1" hangingPunct="1">
                        <a:defRPr sz="1800" b="1" kern="1200">
                          <a:solidFill>
                            <a:schemeClr val="lt1"/>
                          </a:solidFill>
                          <a:latin typeface="NVIDIA Sans"/>
                        </a:defRPr>
                      </a:lvl1pPr>
                      <a:lvl2pPr marL="457200" algn="l" defTabSz="914400" rtl="0" eaLnBrk="1" latinLnBrk="1" hangingPunct="1">
                        <a:defRPr sz="1800" b="1" kern="1200">
                          <a:solidFill>
                            <a:schemeClr val="lt1"/>
                          </a:solidFill>
                          <a:latin typeface="NVIDIA Sans"/>
                        </a:defRPr>
                      </a:lvl2pPr>
                      <a:lvl3pPr marL="914400" algn="l" defTabSz="914400" rtl="0" eaLnBrk="1" latinLnBrk="1" hangingPunct="1">
                        <a:defRPr sz="1800" b="1" kern="1200">
                          <a:solidFill>
                            <a:schemeClr val="lt1"/>
                          </a:solidFill>
                          <a:latin typeface="NVIDIA Sans"/>
                        </a:defRPr>
                      </a:lvl3pPr>
                      <a:lvl4pPr marL="1371600" algn="l" defTabSz="914400" rtl="0" eaLnBrk="1" latinLnBrk="1" hangingPunct="1">
                        <a:defRPr sz="1800" b="1" kern="1200">
                          <a:solidFill>
                            <a:schemeClr val="lt1"/>
                          </a:solidFill>
                          <a:latin typeface="NVIDIA Sans"/>
                        </a:defRPr>
                      </a:lvl4pPr>
                      <a:lvl5pPr marL="1828800" algn="l" defTabSz="914400" rtl="0" eaLnBrk="1" latinLnBrk="1" hangingPunct="1">
                        <a:defRPr sz="1800" b="1" kern="1200">
                          <a:solidFill>
                            <a:schemeClr val="lt1"/>
                          </a:solidFill>
                          <a:latin typeface="NVIDIA Sans"/>
                        </a:defRPr>
                      </a:lvl5pPr>
                      <a:lvl6pPr marL="2286000" algn="l" defTabSz="914400" rtl="0" eaLnBrk="1" latinLnBrk="1" hangingPunct="1">
                        <a:defRPr sz="1800" b="1" kern="1200">
                          <a:solidFill>
                            <a:schemeClr val="lt1"/>
                          </a:solidFill>
                          <a:latin typeface="NVIDIA Sans"/>
                        </a:defRPr>
                      </a:lvl6pPr>
                      <a:lvl7pPr marL="2743200" algn="l" defTabSz="914400" rtl="0" eaLnBrk="1" latinLnBrk="1" hangingPunct="1">
                        <a:defRPr sz="1800" b="1" kern="1200">
                          <a:solidFill>
                            <a:schemeClr val="lt1"/>
                          </a:solidFill>
                          <a:latin typeface="NVIDIA Sans"/>
                        </a:defRPr>
                      </a:lvl7pPr>
                      <a:lvl8pPr marL="3200400" algn="l" defTabSz="914400" rtl="0" eaLnBrk="1" latinLnBrk="1" hangingPunct="1">
                        <a:defRPr sz="1800" b="1" kern="1200">
                          <a:solidFill>
                            <a:schemeClr val="lt1"/>
                          </a:solidFill>
                          <a:latin typeface="NVIDIA Sans"/>
                        </a:defRPr>
                      </a:lvl8pPr>
                      <a:lvl9pPr marL="3657600" algn="l" defTabSz="914400" rtl="0" eaLnBrk="1" latinLnBrk="1" hangingPunct="1">
                        <a:defRPr sz="1800" b="1" kern="1200">
                          <a:solidFill>
                            <a:schemeClr val="lt1"/>
                          </a:solidFill>
                          <a:latin typeface="NVIDIA Sans"/>
                        </a:defRPr>
                      </a:lvl9pPr>
                    </a:lstStyle>
                    <a:p>
                      <a:pPr algn="ctr"/>
                      <a:r>
                        <a:rPr lang="en-US" dirty="0">
                          <a:solidFill>
                            <a:schemeClr val="tx1"/>
                          </a:solidFill>
                        </a:rPr>
                        <a:t>Exemplary function</a:t>
                      </a:r>
                    </a:p>
                  </a:txBody>
                  <a:tcPr>
                    <a:lnL w="12700" cmpd="sng">
                      <a:solidFill>
                        <a:srgbClr val="000000"/>
                      </a:solidFill>
                    </a:lnL>
                    <a:lnR w="12700" cmpd="sng">
                      <a:solidFill>
                        <a:srgbClr val="000000"/>
                      </a:solidFill>
                    </a:lnR>
                    <a:lnT w="12700" cmpd="sng">
                      <a:solidFill>
                        <a:srgbClr val="000000"/>
                      </a:solidFill>
                    </a:lnT>
                    <a:lnB w="38100" cmpd="sng">
                      <a:solidFill>
                        <a:srgbClr val="000000"/>
                      </a:solidFill>
                    </a:lnB>
                    <a:lnTlToBr w="12700" cmpd="sng">
                      <a:noFill/>
                      <a:prstDash val="solid"/>
                    </a:lnTlToBr>
                    <a:lnBlToTr w="12700" cmpd="sng">
                      <a:noFill/>
                      <a:prstDash val="solid"/>
                    </a:lnBlToTr>
                    <a:solidFill>
                      <a:srgbClr val="008564"/>
                    </a:solidFill>
                  </a:tcPr>
                </a:tc>
                <a:extLst>
                  <a:ext uri="{0D108BD9-81ED-4DB2-BD59-A6C34878D82A}">
                    <a16:rowId xmlns:a16="http://schemas.microsoft.com/office/drawing/2014/main" val="44482329"/>
                  </a:ext>
                </a:extLst>
              </a:tr>
              <a:tr h="615462">
                <a:tc rowSpan="3">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pPr algn="ctr"/>
                      <a:r>
                        <a:rPr lang="en-US" dirty="0">
                          <a:solidFill>
                            <a:schemeClr val="tx1"/>
                          </a:solidFill>
                        </a:rPr>
                        <a:t>Pre-processing</a:t>
                      </a:r>
                    </a:p>
                  </a:txBody>
                  <a:tcPr>
                    <a:lnL w="12700" cmpd="sng">
                      <a:solidFill>
                        <a:srgbClr val="000000"/>
                      </a:solidFill>
                    </a:lnL>
                    <a:lnR w="12700" cmpd="sng">
                      <a:solidFill>
                        <a:srgbClr val="000000"/>
                      </a:solidFill>
                    </a:lnR>
                    <a:lnT w="381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4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Node/edge filtering</a:t>
                      </a:r>
                    </a:p>
                  </a:txBody>
                  <a:tcPr>
                    <a:lnL w="12700" cmpd="sng">
                      <a:solidFill>
                        <a:srgbClr val="000000"/>
                      </a:solidFill>
                    </a:lnL>
                    <a:lnR w="12700" cmpd="sng">
                      <a:solidFill>
                        <a:srgbClr val="000000"/>
                      </a:solidFill>
                    </a:lnR>
                    <a:lnT w="381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4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Construct a filtered LPG with only pin nodes and pin-to-pin edges</a:t>
                      </a:r>
                    </a:p>
                  </a:txBody>
                  <a:tcPr>
                    <a:lnL w="12700" cmpd="sng">
                      <a:solidFill>
                        <a:srgbClr val="000000"/>
                      </a:solidFill>
                    </a:lnL>
                    <a:lnR w="12700" cmpd="sng">
                      <a:solidFill>
                        <a:srgbClr val="000000"/>
                      </a:solidFill>
                    </a:lnR>
                    <a:lnT w="381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40000"/>
                      </a:srgbClr>
                    </a:solidFill>
                  </a:tcPr>
                </a:tc>
                <a:extLst>
                  <a:ext uri="{0D108BD9-81ED-4DB2-BD59-A6C34878D82A}">
                    <a16:rowId xmlns:a16="http://schemas.microsoft.com/office/drawing/2014/main" val="2378881988"/>
                  </a:ext>
                </a:extLst>
              </a:tr>
              <a:tr h="351692">
                <a:tc vMerge="1">
                  <a:txBody>
                    <a:bodyPr/>
                    <a:lstStyle/>
                    <a:p>
                      <a:endParaRPr lang="en-US" dirty="0">
                        <a:solidFill>
                          <a:schemeClr val="bg1"/>
                        </a:solidFill>
                      </a:endParaRPr>
                    </a:p>
                  </a:txBody>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Graph partitioning</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Split the </a:t>
                      </a:r>
                      <a:r>
                        <a:rPr lang="en-US">
                          <a:solidFill>
                            <a:schemeClr val="tx1"/>
                          </a:solidFill>
                        </a:rPr>
                        <a:t>netlist at </a:t>
                      </a:r>
                      <a:r>
                        <a:rPr lang="en-US" dirty="0">
                          <a:solidFill>
                            <a:schemeClr val="tx1"/>
                          </a:solidFill>
                        </a:rPr>
                        <a:t>sequential cells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extLst>
                  <a:ext uri="{0D108BD9-81ED-4DB2-BD59-A6C34878D82A}">
                    <a16:rowId xmlns:a16="http://schemas.microsoft.com/office/drawing/2014/main" val="3739262881"/>
                  </a:ext>
                </a:extLst>
              </a:tr>
              <a:tr h="351692">
                <a:tc vMerge="1">
                  <a:txBody>
                    <a:bodyPr/>
                    <a:lstStyle/>
                    <a:p>
                      <a:endParaRPr lang="en-US" dirty="0">
                        <a:solidFill>
                          <a:schemeClr val="bg1"/>
                        </a:solidFill>
                      </a:endParaRPr>
                    </a:p>
                  </a:txBody>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Graph traversal</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4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Identify buffer trees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40000"/>
                      </a:srgbClr>
                    </a:solidFill>
                  </a:tcPr>
                </a:tc>
                <a:extLst>
                  <a:ext uri="{0D108BD9-81ED-4DB2-BD59-A6C34878D82A}">
                    <a16:rowId xmlns:a16="http://schemas.microsoft.com/office/drawing/2014/main" val="3664982963"/>
                  </a:ext>
                </a:extLst>
              </a:tr>
              <a:tr h="351692">
                <a:tc rowSpan="2">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pPr algn="ctr"/>
                      <a:r>
                        <a:rPr lang="en-US" dirty="0">
                          <a:solidFill>
                            <a:schemeClr val="tx1"/>
                          </a:solidFill>
                        </a:rPr>
                        <a:t>Feature </a:t>
                      </a:r>
                      <a:br>
                        <a:rPr lang="en-US" dirty="0">
                          <a:solidFill>
                            <a:schemeClr val="tx1"/>
                          </a:solidFill>
                        </a:rPr>
                      </a:br>
                      <a:r>
                        <a:rPr lang="en-US" dirty="0">
                          <a:solidFill>
                            <a:schemeClr val="tx1"/>
                          </a:solidFill>
                        </a:rPr>
                        <a:t>extraction</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Node/edge-based</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Calculate HPWL for nets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extLst>
                  <a:ext uri="{0D108BD9-81ED-4DB2-BD59-A6C34878D82A}">
                    <a16:rowId xmlns:a16="http://schemas.microsoft.com/office/drawing/2014/main" val="3448673290"/>
                  </a:ext>
                </a:extLst>
              </a:tr>
              <a:tr h="351692">
                <a:tc vMerge="1">
                  <a:txBody>
                    <a:bodyPr/>
                    <a:lstStyle/>
                    <a:p>
                      <a:endParaRPr lang="en-US" dirty="0">
                        <a:solidFill>
                          <a:schemeClr val="bg1"/>
                        </a:solidFill>
                      </a:endParaRPr>
                    </a:p>
                  </a:txBody>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Graph traversal</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4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Compute the sum of reachable endpoint negative slacks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40000"/>
                      </a:srgbClr>
                    </a:solidFill>
                  </a:tcPr>
                </a:tc>
                <a:extLst>
                  <a:ext uri="{0D108BD9-81ED-4DB2-BD59-A6C34878D82A}">
                    <a16:rowId xmlns:a16="http://schemas.microsoft.com/office/drawing/2014/main" val="2774556965"/>
                  </a:ext>
                </a:extLst>
              </a:tr>
              <a:tr h="351692">
                <a:tc rowSpan="3">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pPr algn="ctr"/>
                      <a:r>
                        <a:rPr lang="en-US" dirty="0">
                          <a:solidFill>
                            <a:schemeClr val="tx1"/>
                          </a:solidFill>
                        </a:rPr>
                        <a:t>Sampling</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Node/edge-based</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Critical net sampling</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extLst>
                  <a:ext uri="{0D108BD9-81ED-4DB2-BD59-A6C34878D82A}">
                    <a16:rowId xmlns:a16="http://schemas.microsoft.com/office/drawing/2014/main" val="2986613000"/>
                  </a:ext>
                </a:extLst>
              </a:tr>
              <a:tr h="351692">
                <a:tc vMerge="1">
                  <a:txBody>
                    <a:bodyPr/>
                    <a:lstStyle/>
                    <a:p>
                      <a:endParaRPr lang="en-US">
                        <a:solidFill>
                          <a:schemeClr val="bg1"/>
                        </a:solidFill>
                      </a:endParaRPr>
                    </a:p>
                  </a:txBody>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Sub-graph-based</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4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Buffer tree sampling</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40000"/>
                      </a:srgbClr>
                    </a:solidFill>
                  </a:tcPr>
                </a:tc>
                <a:extLst>
                  <a:ext uri="{0D108BD9-81ED-4DB2-BD59-A6C34878D82A}">
                    <a16:rowId xmlns:a16="http://schemas.microsoft.com/office/drawing/2014/main" val="2469564891"/>
                  </a:ext>
                </a:extLst>
              </a:tr>
              <a:tr h="351692">
                <a:tc vMerge="1">
                  <a:txBody>
                    <a:bodyPr/>
                    <a:lstStyle/>
                    <a:p>
                      <a:endParaRPr lang="en-US" dirty="0">
                        <a:solidFill>
                          <a:schemeClr val="bg1"/>
                        </a:solidFill>
                      </a:endParaRPr>
                    </a:p>
                  </a:txBody>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Path-based</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tc>
                  <a:txBody>
                    <a:bodyPr/>
                    <a:lstStyle>
                      <a:lvl1pPr marL="0" algn="l" defTabSz="914400" rtl="0" eaLnBrk="1" latinLnBrk="1" hangingPunct="1">
                        <a:defRPr sz="1800" kern="1200">
                          <a:solidFill>
                            <a:schemeClr val="dk1"/>
                          </a:solidFill>
                          <a:latin typeface="NVIDIA Sans"/>
                        </a:defRPr>
                      </a:lvl1pPr>
                      <a:lvl2pPr marL="457200" algn="l" defTabSz="914400" rtl="0" eaLnBrk="1" latinLnBrk="1" hangingPunct="1">
                        <a:defRPr sz="1800" kern="1200">
                          <a:solidFill>
                            <a:schemeClr val="dk1"/>
                          </a:solidFill>
                          <a:latin typeface="NVIDIA Sans"/>
                        </a:defRPr>
                      </a:lvl2pPr>
                      <a:lvl3pPr marL="914400" algn="l" defTabSz="914400" rtl="0" eaLnBrk="1" latinLnBrk="1" hangingPunct="1">
                        <a:defRPr sz="1800" kern="1200">
                          <a:solidFill>
                            <a:schemeClr val="dk1"/>
                          </a:solidFill>
                          <a:latin typeface="NVIDIA Sans"/>
                        </a:defRPr>
                      </a:lvl3pPr>
                      <a:lvl4pPr marL="1371600" algn="l" defTabSz="914400" rtl="0" eaLnBrk="1" latinLnBrk="1" hangingPunct="1">
                        <a:defRPr sz="1800" kern="1200">
                          <a:solidFill>
                            <a:schemeClr val="dk1"/>
                          </a:solidFill>
                          <a:latin typeface="NVIDIA Sans"/>
                        </a:defRPr>
                      </a:lvl4pPr>
                      <a:lvl5pPr marL="1828800" algn="l" defTabSz="914400" rtl="0" eaLnBrk="1" latinLnBrk="1" hangingPunct="1">
                        <a:defRPr sz="1800" kern="1200">
                          <a:solidFill>
                            <a:schemeClr val="dk1"/>
                          </a:solidFill>
                          <a:latin typeface="NVIDIA Sans"/>
                        </a:defRPr>
                      </a:lvl5pPr>
                      <a:lvl6pPr marL="2286000" algn="l" defTabSz="914400" rtl="0" eaLnBrk="1" latinLnBrk="1" hangingPunct="1">
                        <a:defRPr sz="1800" kern="1200">
                          <a:solidFill>
                            <a:schemeClr val="dk1"/>
                          </a:solidFill>
                          <a:latin typeface="NVIDIA Sans"/>
                        </a:defRPr>
                      </a:lvl6pPr>
                      <a:lvl7pPr marL="2743200" algn="l" defTabSz="914400" rtl="0" eaLnBrk="1" latinLnBrk="1" hangingPunct="1">
                        <a:defRPr sz="1800" kern="1200">
                          <a:solidFill>
                            <a:schemeClr val="dk1"/>
                          </a:solidFill>
                          <a:latin typeface="NVIDIA Sans"/>
                        </a:defRPr>
                      </a:lvl7pPr>
                      <a:lvl8pPr marL="3200400" algn="l" defTabSz="914400" rtl="0" eaLnBrk="1" latinLnBrk="1" hangingPunct="1">
                        <a:defRPr sz="1800" kern="1200">
                          <a:solidFill>
                            <a:schemeClr val="dk1"/>
                          </a:solidFill>
                          <a:latin typeface="NVIDIA Sans"/>
                        </a:defRPr>
                      </a:lvl8pPr>
                      <a:lvl9pPr marL="3657600" algn="l" defTabSz="914400" rtl="0" eaLnBrk="1" latinLnBrk="1" hangingPunct="1">
                        <a:defRPr sz="1800" kern="1200">
                          <a:solidFill>
                            <a:schemeClr val="dk1"/>
                          </a:solidFill>
                          <a:latin typeface="NVIDIA Sans"/>
                        </a:defRPr>
                      </a:lvl9pPr>
                    </a:lstStyle>
                    <a:p>
                      <a:r>
                        <a:rPr lang="en-US" dirty="0">
                          <a:solidFill>
                            <a:schemeClr val="tx1"/>
                          </a:solidFill>
                        </a:rPr>
                        <a:t>Critical timing path sampling</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64">
                        <a:tint val="20000"/>
                      </a:srgbClr>
                    </a:solidFill>
                  </a:tcPr>
                </a:tc>
                <a:extLst>
                  <a:ext uri="{0D108BD9-81ED-4DB2-BD59-A6C34878D82A}">
                    <a16:rowId xmlns:a16="http://schemas.microsoft.com/office/drawing/2014/main" val="3884246517"/>
                  </a:ext>
                </a:extLst>
              </a:tr>
            </a:tbl>
          </a:graphicData>
        </a:graphic>
      </p:graphicFrame>
      <p:sp>
        <p:nvSpPr>
          <p:cNvPr id="16" name="Title 15">
            <a:extLst>
              <a:ext uri="{FF2B5EF4-FFF2-40B4-BE49-F238E27FC236}">
                <a16:creationId xmlns:a16="http://schemas.microsoft.com/office/drawing/2014/main" id="{1F8A0762-A8CA-B7E3-3912-8AD64CB25F1B}"/>
              </a:ext>
            </a:extLst>
          </p:cNvPr>
          <p:cNvSpPr>
            <a:spLocks noGrp="1"/>
          </p:cNvSpPr>
          <p:nvPr>
            <p:ph type="title"/>
          </p:nvPr>
        </p:nvSpPr>
        <p:spPr/>
        <p:txBody>
          <a:bodyPr/>
          <a:lstStyle/>
          <a:p>
            <a:r>
              <a:rPr lang="en-US" dirty="0"/>
              <a:t>Dataset Generation Using </a:t>
            </a:r>
            <a:r>
              <a:rPr lang="en-US" dirty="0" err="1"/>
              <a:t>CircuitOps</a:t>
            </a:r>
            <a:endParaRPr lang="en-US" dirty="0"/>
          </a:p>
        </p:txBody>
      </p:sp>
      <p:pic>
        <p:nvPicPr>
          <p:cNvPr id="2" name="Google Shape;112;p1">
            <a:extLst>
              <a:ext uri="{FF2B5EF4-FFF2-40B4-BE49-F238E27FC236}">
                <a16:creationId xmlns:a16="http://schemas.microsoft.com/office/drawing/2014/main" id="{E1980078-CD23-544E-E639-EC8131DD803A}"/>
              </a:ext>
            </a:extLst>
          </p:cNvPr>
          <p:cNvPicPr preferRelativeResize="0"/>
          <p:nvPr/>
        </p:nvPicPr>
        <p:blipFill rotWithShape="1">
          <a:blip r:embed="rId3">
            <a:alphaModFix/>
          </a:blip>
          <a:srcRect/>
          <a:stretch/>
        </p:blipFill>
        <p:spPr>
          <a:xfrm>
            <a:off x="1066800" y="6477000"/>
            <a:ext cx="1223513" cy="340315"/>
          </a:xfrm>
          <a:prstGeom prst="rect">
            <a:avLst/>
          </a:prstGeom>
          <a:noFill/>
          <a:ln>
            <a:noFill/>
          </a:ln>
        </p:spPr>
      </p:pic>
      <p:sp>
        <p:nvSpPr>
          <p:cNvPr id="5" name="TextBox 4">
            <a:extLst>
              <a:ext uri="{FF2B5EF4-FFF2-40B4-BE49-F238E27FC236}">
                <a16:creationId xmlns:a16="http://schemas.microsoft.com/office/drawing/2014/main" id="{A8B5780F-4F16-53ED-0009-5D1A82929FD9}"/>
              </a:ext>
            </a:extLst>
          </p:cNvPr>
          <p:cNvSpPr txBox="1"/>
          <p:nvPr/>
        </p:nvSpPr>
        <p:spPr>
          <a:xfrm>
            <a:off x="161925" y="5841097"/>
            <a:ext cx="6100965" cy="646331"/>
          </a:xfrm>
          <a:prstGeom prst="rect">
            <a:avLst/>
          </a:prstGeom>
          <a:noFill/>
        </p:spPr>
        <p:txBody>
          <a:bodyPr wrap="square">
            <a:spAutoFit/>
          </a:bodyPr>
          <a:lstStyle/>
          <a:p>
            <a:r>
              <a:rPr lang="en-US" dirty="0"/>
              <a:t>Liang et. al “</a:t>
            </a:r>
            <a:r>
              <a:rPr lang="en-US" dirty="0" err="1"/>
              <a:t>CircuitOps</a:t>
            </a:r>
            <a:r>
              <a:rPr lang="en-US" dirty="0"/>
              <a:t>: An ML Infrastructure Enabling Generative AI for VLSI Circuit Optimization,” ICCAD 2023</a:t>
            </a:r>
          </a:p>
        </p:txBody>
      </p:sp>
      <p:sp>
        <p:nvSpPr>
          <p:cNvPr id="6" name="TextBox 5">
            <a:extLst>
              <a:ext uri="{FF2B5EF4-FFF2-40B4-BE49-F238E27FC236}">
                <a16:creationId xmlns:a16="http://schemas.microsoft.com/office/drawing/2014/main" id="{F8C03415-FE93-31CD-442D-11A8D7B15B70}"/>
              </a:ext>
            </a:extLst>
          </p:cNvPr>
          <p:cNvSpPr txBox="1"/>
          <p:nvPr/>
        </p:nvSpPr>
        <p:spPr>
          <a:xfrm>
            <a:off x="6492875" y="5902653"/>
            <a:ext cx="2438400" cy="584775"/>
          </a:xfrm>
          <a:prstGeom prst="rect">
            <a:avLst/>
          </a:prstGeom>
          <a:solidFill>
            <a:srgbClr val="FFFF00"/>
          </a:solidFill>
        </p:spPr>
        <p:txBody>
          <a:bodyPr wrap="square" rtlCol="0">
            <a:spAutoFit/>
          </a:bodyPr>
          <a:lstStyle/>
          <a:p>
            <a:r>
              <a:rPr lang="en-US" sz="1600" dirty="0">
                <a:solidFill>
                  <a:srgbClr val="FF0000"/>
                </a:solidFill>
              </a:rPr>
              <a:t>Slide credits: </a:t>
            </a:r>
            <a:br>
              <a:rPr lang="en-US" sz="1600" dirty="0">
                <a:solidFill>
                  <a:srgbClr val="FF0000"/>
                </a:solidFill>
              </a:rPr>
            </a:br>
            <a:r>
              <a:rPr lang="en-US" sz="1600" dirty="0" err="1">
                <a:solidFill>
                  <a:srgbClr val="FF0000"/>
                </a:solidFill>
              </a:rPr>
              <a:t>Rongjian</a:t>
            </a:r>
            <a:r>
              <a:rPr lang="en-US" sz="1600" dirty="0">
                <a:solidFill>
                  <a:srgbClr val="FF0000"/>
                </a:solidFill>
              </a:rPr>
              <a:t> Liang, NVIDIA</a:t>
            </a:r>
          </a:p>
        </p:txBody>
      </p:sp>
    </p:spTree>
    <p:extLst>
      <p:ext uri="{BB962C8B-B14F-4D97-AF65-F5344CB8AC3E}">
        <p14:creationId xmlns:p14="http://schemas.microsoft.com/office/powerpoint/2010/main" val="332787759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3.3 </a:t>
            </a:r>
            <a:r>
              <a:rPr lang="en-US" dirty="0" err="1"/>
              <a:t>CircuitOps</a:t>
            </a:r>
            <a:r>
              <a:rPr lang="en-US" dirty="0"/>
              <a:t>: Enabled ML-EDA Algorithms</a:t>
            </a:r>
          </a:p>
        </p:txBody>
      </p:sp>
      <p:pic>
        <p:nvPicPr>
          <p:cNvPr id="2" name="Google Shape;112;p1">
            <a:extLst>
              <a:ext uri="{FF2B5EF4-FFF2-40B4-BE49-F238E27FC236}">
                <a16:creationId xmlns:a16="http://schemas.microsoft.com/office/drawing/2014/main" id="{A02AE9F9-B959-7312-013F-E36A2A8B4AC1}"/>
              </a:ext>
            </a:extLst>
          </p:cNvPr>
          <p:cNvPicPr preferRelativeResize="0"/>
          <p:nvPr/>
        </p:nvPicPr>
        <p:blipFill rotWithShape="1">
          <a:blip r:embed="rId3">
            <a:alphaModFix/>
          </a:blip>
          <a:srcRect/>
          <a:stretch/>
        </p:blipFill>
        <p:spPr>
          <a:xfrm>
            <a:off x="1066800" y="6477000"/>
            <a:ext cx="1223513" cy="340315"/>
          </a:xfrm>
          <a:prstGeom prst="rect">
            <a:avLst/>
          </a:prstGeom>
          <a:noFill/>
          <a:ln>
            <a:noFill/>
          </a:ln>
        </p:spPr>
      </p:pic>
    </p:spTree>
    <p:extLst>
      <p:ext uri="{BB962C8B-B14F-4D97-AF65-F5344CB8AC3E}">
        <p14:creationId xmlns:p14="http://schemas.microsoft.com/office/powerpoint/2010/main" val="169191787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5DE12-C48B-66F6-8161-693D3B33D60F}"/>
              </a:ext>
            </a:extLst>
          </p:cNvPr>
          <p:cNvSpPr>
            <a:spLocks noGrp="1"/>
          </p:cNvSpPr>
          <p:nvPr>
            <p:ph type="title"/>
          </p:nvPr>
        </p:nvSpPr>
        <p:spPr/>
        <p:txBody>
          <a:bodyPr/>
          <a:lstStyle/>
          <a:p>
            <a:r>
              <a:rPr lang="en-US" sz="2800" dirty="0"/>
              <a:t>Use Case: Stage Delay Prediction Data Generation</a:t>
            </a:r>
          </a:p>
        </p:txBody>
      </p:sp>
      <p:pic>
        <p:nvPicPr>
          <p:cNvPr id="11" name="Picture 10">
            <a:extLst>
              <a:ext uri="{FF2B5EF4-FFF2-40B4-BE49-F238E27FC236}">
                <a16:creationId xmlns:a16="http://schemas.microsoft.com/office/drawing/2014/main" id="{9E2E28C8-7298-69AB-9052-C6EFA06B2D17}"/>
              </a:ext>
            </a:extLst>
          </p:cNvPr>
          <p:cNvPicPr>
            <a:picLocks noChangeAspect="1"/>
          </p:cNvPicPr>
          <p:nvPr/>
        </p:nvPicPr>
        <p:blipFill rotWithShape="1">
          <a:blip r:embed="rId3"/>
          <a:srcRect l="23144" r="28186"/>
          <a:stretch/>
        </p:blipFill>
        <p:spPr>
          <a:xfrm>
            <a:off x="291554" y="819818"/>
            <a:ext cx="2759561" cy="2467436"/>
          </a:xfrm>
          <a:prstGeom prst="rect">
            <a:avLst/>
          </a:prstGeom>
        </p:spPr>
      </p:pic>
      <p:sp>
        <p:nvSpPr>
          <p:cNvPr id="12" name="TextBox 11">
            <a:extLst>
              <a:ext uri="{FF2B5EF4-FFF2-40B4-BE49-F238E27FC236}">
                <a16:creationId xmlns:a16="http://schemas.microsoft.com/office/drawing/2014/main" id="{808842FB-F3D2-FB56-774E-03B8587E2225}"/>
              </a:ext>
            </a:extLst>
          </p:cNvPr>
          <p:cNvSpPr txBox="1"/>
          <p:nvPr/>
        </p:nvSpPr>
        <p:spPr>
          <a:xfrm>
            <a:off x="80940" y="3067108"/>
            <a:ext cx="3065391" cy="707886"/>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A stage delay example</a:t>
            </a:r>
            <a:r>
              <a:rPr lang="en-US" sz="2000" dirty="0">
                <a:latin typeface="Arial" panose="020B0604020202020204" pitchFamily="34" charset="0"/>
                <a:cs typeface="Arial" panose="020B0604020202020204" pitchFamily="34" charset="0"/>
              </a:rPr>
              <a:t>: </a:t>
            </a:r>
          </a:p>
          <a:p>
            <a:pPr algn="ctr"/>
            <a:r>
              <a:rPr lang="en-US" sz="2000" dirty="0">
                <a:latin typeface="Arial" panose="020B0604020202020204" pitchFamily="34" charset="0"/>
                <a:cs typeface="Arial" panose="020B0604020202020204" pitchFamily="34" charset="0"/>
              </a:rPr>
              <a:t>from Pin c to Pin e</a:t>
            </a:r>
          </a:p>
        </p:txBody>
      </p:sp>
      <p:sp>
        <p:nvSpPr>
          <p:cNvPr id="13" name="TextBox 12">
            <a:extLst>
              <a:ext uri="{FF2B5EF4-FFF2-40B4-BE49-F238E27FC236}">
                <a16:creationId xmlns:a16="http://schemas.microsoft.com/office/drawing/2014/main" id="{2FD701A9-C1A7-C692-DB3A-FB7B1268B461}"/>
              </a:ext>
            </a:extLst>
          </p:cNvPr>
          <p:cNvSpPr txBox="1"/>
          <p:nvPr/>
        </p:nvSpPr>
        <p:spPr>
          <a:xfrm>
            <a:off x="3363920" y="1773285"/>
            <a:ext cx="5535811" cy="1631216"/>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Inputs features</a:t>
            </a:r>
            <a:r>
              <a:rPr lang="en-US" sz="2000" dirty="0">
                <a:latin typeface="Arial" panose="020B0604020202020204" pitchFamily="34" charset="0"/>
                <a:cs typeface="Arial" panose="020B0604020202020204" pitchFamily="34" charset="0"/>
              </a:rPr>
              <a:t>:</a:t>
            </a:r>
          </a:p>
          <a:p>
            <a:pPr marL="290513" indent="-290513">
              <a:buFont typeface="Arial" panose="020B0604020202020204" pitchFamily="34" charset="0"/>
              <a:buChar char="•"/>
            </a:pPr>
            <a:r>
              <a:rPr lang="en-US" sz="2000" dirty="0">
                <a:latin typeface="Arial" panose="020B0604020202020204" pitchFamily="34" charset="0"/>
                <a:cs typeface="Arial" panose="020B0604020202020204" pitchFamily="34" charset="0"/>
              </a:rPr>
              <a:t>Driving strength of the driver cell </a:t>
            </a:r>
          </a:p>
          <a:p>
            <a:pPr marL="290513" indent="-290513">
              <a:buFont typeface="Arial" panose="020B0604020202020204" pitchFamily="34" charset="0"/>
              <a:buChar char="•"/>
            </a:pPr>
            <a:r>
              <a:rPr lang="en-US" sz="2000" dirty="0">
                <a:latin typeface="Arial" panose="020B0604020202020204" pitchFamily="34" charset="0"/>
                <a:cs typeface="Arial" panose="020B0604020202020204" pitchFamily="34" charset="0"/>
              </a:rPr>
              <a:t>Sink capacitance</a:t>
            </a:r>
          </a:p>
          <a:p>
            <a:pPr marL="290513" indent="-290513">
              <a:buFont typeface="Arial" panose="020B0604020202020204" pitchFamily="34" charset="0"/>
              <a:buChar char="•"/>
            </a:pPr>
            <a:r>
              <a:rPr lang="en-US" sz="2000" dirty="0">
                <a:latin typeface="Arial" panose="020B0604020202020204" pitchFamily="34" charset="0"/>
                <a:cs typeface="Arial" panose="020B0604020202020204" pitchFamily="34" charset="0"/>
              </a:rPr>
              <a:t>Distance between driver and the target sink</a:t>
            </a:r>
          </a:p>
          <a:p>
            <a:pPr marL="290513" indent="-290513">
              <a:buFont typeface="Arial" panose="020B0604020202020204" pitchFamily="34" charset="0"/>
              <a:buChar char="•"/>
            </a:pPr>
            <a:r>
              <a:rPr lang="en-US" sz="2000" dirty="0">
                <a:latin typeface="Arial" panose="020B0604020202020204" pitchFamily="34" charset="0"/>
                <a:cs typeface="Arial" panose="020B0604020202020204" pitchFamily="34" charset="0"/>
              </a:rPr>
              <a:t>Context sink locations</a:t>
            </a:r>
          </a:p>
        </p:txBody>
      </p:sp>
      <p:sp>
        <p:nvSpPr>
          <p:cNvPr id="14" name="TextBox 13">
            <a:extLst>
              <a:ext uri="{FF2B5EF4-FFF2-40B4-BE49-F238E27FC236}">
                <a16:creationId xmlns:a16="http://schemas.microsoft.com/office/drawing/2014/main" id="{E3867414-7567-9CB9-ADCB-DA1D25B337B8}"/>
              </a:ext>
            </a:extLst>
          </p:cNvPr>
          <p:cNvSpPr txBox="1"/>
          <p:nvPr/>
        </p:nvSpPr>
        <p:spPr>
          <a:xfrm>
            <a:off x="3363920" y="827735"/>
            <a:ext cx="5254131" cy="707886"/>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Problem formulation</a:t>
            </a:r>
            <a:r>
              <a:rPr lang="en-US" sz="2000"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Predict post-route stage delay at placement</a:t>
            </a:r>
          </a:p>
        </p:txBody>
      </p:sp>
      <p:sp>
        <p:nvSpPr>
          <p:cNvPr id="15" name="TextBox 14">
            <a:extLst>
              <a:ext uri="{FF2B5EF4-FFF2-40B4-BE49-F238E27FC236}">
                <a16:creationId xmlns:a16="http://schemas.microsoft.com/office/drawing/2014/main" id="{F5C09D70-C24C-4A7C-8688-FA0448931DEA}"/>
              </a:ext>
            </a:extLst>
          </p:cNvPr>
          <p:cNvSpPr txBox="1"/>
          <p:nvPr/>
        </p:nvSpPr>
        <p:spPr>
          <a:xfrm>
            <a:off x="2895600" y="5892225"/>
            <a:ext cx="6248400" cy="584775"/>
          </a:xfrm>
          <a:prstGeom prst="rect">
            <a:avLst/>
          </a:prstGeom>
          <a:noFill/>
        </p:spPr>
        <p:txBody>
          <a:bodyPr wrap="square" rtlCol="0">
            <a:spAutoFit/>
          </a:bodyPr>
          <a:lstStyle/>
          <a:p>
            <a:pPr algn="ctr"/>
            <a:r>
              <a:rPr lang="en-US" sz="1600" dirty="0">
                <a:latin typeface="Trebuchet MS" panose="020B0603020202020204" pitchFamily="34" charset="0"/>
              </a:rPr>
              <a:t>[1] Barboza, Erick Carvajal, et al. "Machine learning-based pre-routing timing prediction with reduced pessimism." DAC 2019. </a:t>
            </a:r>
          </a:p>
        </p:txBody>
      </p:sp>
      <p:sp>
        <p:nvSpPr>
          <p:cNvPr id="16" name="TextBox 15">
            <a:extLst>
              <a:ext uri="{FF2B5EF4-FFF2-40B4-BE49-F238E27FC236}">
                <a16:creationId xmlns:a16="http://schemas.microsoft.com/office/drawing/2014/main" id="{FA4A22AD-3958-D93F-23B8-9DE32A38D132}"/>
              </a:ext>
            </a:extLst>
          </p:cNvPr>
          <p:cNvSpPr txBox="1"/>
          <p:nvPr/>
        </p:nvSpPr>
        <p:spPr>
          <a:xfrm>
            <a:off x="3363920" y="3435355"/>
            <a:ext cx="4461671" cy="101566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Assumptions</a:t>
            </a:r>
            <a:r>
              <a:rPr lang="en-US" sz="2000" dirty="0">
                <a:latin typeface="Arial" panose="020B0604020202020204" pitchFamily="34" charset="0"/>
                <a:cs typeface="Arial" panose="020B0604020202020204" pitchFamily="34" charset="0"/>
              </a:rPr>
              <a:t>:</a:t>
            </a:r>
          </a:p>
          <a:p>
            <a:pPr marL="288925" indent="-288925">
              <a:buFont typeface="Arial" panose="020B0604020202020204" pitchFamily="34" charset="0"/>
              <a:buChar char="•"/>
            </a:pPr>
            <a:r>
              <a:rPr lang="en-US" sz="2000" dirty="0">
                <a:latin typeface="Arial" panose="020B0604020202020204" pitchFamily="34" charset="0"/>
                <a:cs typeface="Arial" panose="020B0604020202020204" pitchFamily="34" charset="0"/>
              </a:rPr>
              <a:t>Gate sizes are known</a:t>
            </a:r>
          </a:p>
          <a:p>
            <a:pPr marL="288925" indent="-288925">
              <a:buFont typeface="Arial" panose="020B0604020202020204" pitchFamily="34" charset="0"/>
              <a:buChar char="•"/>
            </a:pPr>
            <a:r>
              <a:rPr lang="en-US" sz="2000" dirty="0">
                <a:latin typeface="Arial" panose="020B0604020202020204" pitchFamily="34" charset="0"/>
                <a:cs typeface="Arial" panose="020B0604020202020204" pitchFamily="34" charset="0"/>
              </a:rPr>
              <a:t>Routing and buffering are unknown</a:t>
            </a:r>
          </a:p>
        </p:txBody>
      </p:sp>
      <p:sp>
        <p:nvSpPr>
          <p:cNvPr id="19" name="Freeform: Shape 18">
            <a:extLst>
              <a:ext uri="{FF2B5EF4-FFF2-40B4-BE49-F238E27FC236}">
                <a16:creationId xmlns:a16="http://schemas.microsoft.com/office/drawing/2014/main" id="{8835EFEB-BC7C-1B0F-DD48-6A57FE58617E}"/>
              </a:ext>
            </a:extLst>
          </p:cNvPr>
          <p:cNvSpPr/>
          <p:nvPr/>
        </p:nvSpPr>
        <p:spPr>
          <a:xfrm>
            <a:off x="947434" y="1325493"/>
            <a:ext cx="1447800" cy="144457"/>
          </a:xfrm>
          <a:custGeom>
            <a:avLst/>
            <a:gdLst>
              <a:gd name="connsiteX0" fmla="*/ 0 w 2948940"/>
              <a:gd name="connsiteY0" fmla="*/ 0 h 320040"/>
              <a:gd name="connsiteX1" fmla="*/ 2948940 w 2948940"/>
              <a:gd name="connsiteY1" fmla="*/ 320040 h 320040"/>
            </a:gdLst>
            <a:ahLst/>
            <a:cxnLst>
              <a:cxn ang="0">
                <a:pos x="connsiteX0" y="connsiteY0"/>
              </a:cxn>
              <a:cxn ang="0">
                <a:pos x="connsiteX1" y="connsiteY1"/>
              </a:cxn>
            </a:cxnLst>
            <a:rect l="l" t="t" r="r" b="b"/>
            <a:pathLst>
              <a:path w="2948940" h="320040">
                <a:moveTo>
                  <a:pt x="0" y="0"/>
                </a:moveTo>
                <a:cubicBezTo>
                  <a:pt x="1183005" y="66675"/>
                  <a:pt x="2366010" y="133350"/>
                  <a:pt x="2948940" y="320040"/>
                </a:cubicBezTo>
              </a:path>
            </a:pathLst>
          </a:cu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oogle Shape;112;p1">
            <a:extLst>
              <a:ext uri="{FF2B5EF4-FFF2-40B4-BE49-F238E27FC236}">
                <a16:creationId xmlns:a16="http://schemas.microsoft.com/office/drawing/2014/main" id="{F9D47B61-0877-7159-FE5D-AC5B6AAA7C0A}"/>
              </a:ext>
            </a:extLst>
          </p:cNvPr>
          <p:cNvPicPr preferRelativeResize="0"/>
          <p:nvPr/>
        </p:nvPicPr>
        <p:blipFill rotWithShape="1">
          <a:blip r:embed="rId4">
            <a:alphaModFix/>
          </a:blip>
          <a:srcRect/>
          <a:stretch/>
        </p:blipFill>
        <p:spPr>
          <a:xfrm>
            <a:off x="1066800" y="6477000"/>
            <a:ext cx="1223513" cy="340315"/>
          </a:xfrm>
          <a:prstGeom prst="rect">
            <a:avLst/>
          </a:prstGeom>
          <a:noFill/>
          <a:ln>
            <a:noFill/>
          </a:ln>
        </p:spPr>
      </p:pic>
      <p:sp>
        <p:nvSpPr>
          <p:cNvPr id="4" name="TextBox 3">
            <a:extLst>
              <a:ext uri="{FF2B5EF4-FFF2-40B4-BE49-F238E27FC236}">
                <a16:creationId xmlns:a16="http://schemas.microsoft.com/office/drawing/2014/main" id="{11E60EF3-2968-E4EA-4FC4-9153FA8260DE}"/>
              </a:ext>
            </a:extLst>
          </p:cNvPr>
          <p:cNvSpPr txBox="1"/>
          <p:nvPr/>
        </p:nvSpPr>
        <p:spPr>
          <a:xfrm>
            <a:off x="80939" y="5830669"/>
            <a:ext cx="2509861" cy="584775"/>
          </a:xfrm>
          <a:prstGeom prst="rect">
            <a:avLst/>
          </a:prstGeom>
          <a:solidFill>
            <a:srgbClr val="FFFF00"/>
          </a:solidFill>
        </p:spPr>
        <p:txBody>
          <a:bodyPr wrap="square" rtlCol="0">
            <a:spAutoFit/>
          </a:bodyPr>
          <a:lstStyle/>
          <a:p>
            <a:r>
              <a:rPr lang="en-US" sz="1600" dirty="0">
                <a:solidFill>
                  <a:srgbClr val="FF0000"/>
                </a:solidFill>
              </a:rPr>
              <a:t>Slide credits: </a:t>
            </a:r>
            <a:br>
              <a:rPr lang="en-US" sz="1600" dirty="0">
                <a:solidFill>
                  <a:srgbClr val="FF0000"/>
                </a:solidFill>
              </a:rPr>
            </a:br>
            <a:r>
              <a:rPr lang="en-US" sz="1600" dirty="0" err="1">
                <a:solidFill>
                  <a:srgbClr val="FF0000"/>
                </a:solidFill>
              </a:rPr>
              <a:t>Rongjian</a:t>
            </a:r>
            <a:r>
              <a:rPr lang="en-US" sz="1600" dirty="0">
                <a:solidFill>
                  <a:srgbClr val="FF0000"/>
                </a:solidFill>
              </a:rPr>
              <a:t> Liang, NVIDIA</a:t>
            </a:r>
          </a:p>
        </p:txBody>
      </p:sp>
    </p:spTree>
    <p:extLst>
      <p:ext uri="{BB962C8B-B14F-4D97-AF65-F5344CB8AC3E}">
        <p14:creationId xmlns:p14="http://schemas.microsoft.com/office/powerpoint/2010/main" val="136823968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6734CF-C58F-3C02-BE1A-76A5EA84B35C}"/>
              </a:ext>
            </a:extLst>
          </p:cNvPr>
          <p:cNvSpPr>
            <a:spLocks noGrp="1"/>
          </p:cNvSpPr>
          <p:nvPr>
            <p:ph type="title"/>
          </p:nvPr>
        </p:nvSpPr>
        <p:spPr/>
        <p:txBody>
          <a:bodyPr/>
          <a:lstStyle/>
          <a:p>
            <a:r>
              <a:rPr lang="en-US" sz="2600" b="1" dirty="0"/>
              <a:t>Use Case: </a:t>
            </a:r>
            <a:r>
              <a:rPr lang="en-US" sz="2600" dirty="0"/>
              <a:t>Stage Delay Prediction Dataset Generation</a:t>
            </a:r>
          </a:p>
        </p:txBody>
      </p:sp>
      <p:sp>
        <p:nvSpPr>
          <p:cNvPr id="17" name="Content Placeholder 16">
            <a:extLst>
              <a:ext uri="{FF2B5EF4-FFF2-40B4-BE49-F238E27FC236}">
                <a16:creationId xmlns:a16="http://schemas.microsoft.com/office/drawing/2014/main" id="{3EA0C2EE-D03E-8D99-E510-9157AAC10F4D}"/>
              </a:ext>
            </a:extLst>
          </p:cNvPr>
          <p:cNvSpPr txBox="1">
            <a:spLocks noGrp="1"/>
          </p:cNvSpPr>
          <p:nvPr>
            <p:ph idx="1"/>
          </p:nvPr>
        </p:nvSpPr>
        <p:spPr>
          <a:xfrm>
            <a:off x="206478" y="767103"/>
            <a:ext cx="8731044" cy="4760407"/>
          </a:xfrm>
          <a:prstGeom prst="rect">
            <a:avLst/>
          </a:prstGeom>
          <a:noFill/>
        </p:spPr>
        <p:txBody>
          <a:bodyPr wrap="square" rtlCol="0">
            <a:spAutoFit/>
          </a:bodyPr>
          <a:lstStyle/>
          <a:p>
            <a:pPr marL="0" indent="0">
              <a:buNone/>
            </a:pPr>
            <a:r>
              <a:rPr lang="en-US" b="1" dirty="0"/>
              <a:t>Stage delay prediction dataset using </a:t>
            </a:r>
            <a:r>
              <a:rPr lang="en-US" b="1" dirty="0" err="1"/>
              <a:t>CircuitOps</a:t>
            </a:r>
            <a:endParaRPr lang="en-US" sz="2400" dirty="0"/>
          </a:p>
          <a:p>
            <a:pPr marL="347663" indent="-347663">
              <a:buFont typeface="+mj-lt"/>
              <a:buAutoNum type="arabicPeriod"/>
            </a:pPr>
            <a:r>
              <a:rPr lang="en-US" sz="2400" dirty="0"/>
              <a:t>Load IR/LPG generated from post-route database</a:t>
            </a:r>
          </a:p>
          <a:p>
            <a:pPr marL="347663" indent="-347663">
              <a:buFont typeface="+mj-lt"/>
              <a:buAutoNum type="arabicPeriod"/>
            </a:pPr>
            <a:r>
              <a:rPr lang="en-US" sz="2400" dirty="0"/>
              <a:t>Construct a filtered LPG with only pin nodes and pin-to-pin edges</a:t>
            </a:r>
          </a:p>
          <a:p>
            <a:pPr marL="566738" lvl="1" indent="-227013"/>
            <a:r>
              <a:rPr lang="en-US" sz="2000" dirty="0"/>
              <a:t>Utilize the “</a:t>
            </a:r>
            <a:r>
              <a:rPr lang="en-US" sz="2000" dirty="0" err="1"/>
              <a:t>GraphView</a:t>
            </a:r>
            <a:r>
              <a:rPr lang="en-US" sz="2000" dirty="0"/>
              <a:t>” functionality in graph-tool</a:t>
            </a:r>
            <a:endParaRPr lang="en-US" sz="2800" dirty="0"/>
          </a:p>
          <a:p>
            <a:pPr marL="347663" indent="-347663">
              <a:buFont typeface="+mj-lt"/>
              <a:buAutoNum type="arabicPeriod"/>
            </a:pPr>
            <a:r>
              <a:rPr lang="en-US" sz="2400" dirty="0"/>
              <a:t>Identify and remove buffer trees from the filtered LPG</a:t>
            </a:r>
          </a:p>
          <a:p>
            <a:pPr marL="566738" lvl="1" indent="-227013"/>
            <a:r>
              <a:rPr lang="en-US" sz="2000" dirty="0"/>
              <a:t>These operations can be facilitated through “</a:t>
            </a:r>
            <a:r>
              <a:rPr lang="en-US" sz="2000" dirty="0" err="1"/>
              <a:t>bfs</a:t>
            </a:r>
            <a:r>
              <a:rPr lang="en-US" sz="2000" dirty="0"/>
              <a:t> search” functionality within graph-tool library</a:t>
            </a:r>
            <a:endParaRPr lang="en-US" sz="2800" dirty="0"/>
          </a:p>
          <a:p>
            <a:pPr marL="347663" indent="-347663">
              <a:buFont typeface="+mj-lt"/>
              <a:buAutoNum type="arabicPeriod"/>
            </a:pPr>
            <a:r>
              <a:rPr lang="en-US" sz="2400" dirty="0"/>
              <a:t>In the updated filtered LPG, extract input features and labels</a:t>
            </a:r>
          </a:p>
          <a:p>
            <a:pPr marL="566738" lvl="1" indent="-227013"/>
            <a:r>
              <a:rPr lang="en-US" sz="2000" dirty="0"/>
              <a:t>Employing batch-processing operations on the (LPG node/edge) property tables stored in a Pandas </a:t>
            </a:r>
            <a:r>
              <a:rPr lang="en-US" sz="2000" dirty="0" err="1"/>
              <a:t>DataFrame</a:t>
            </a:r>
            <a:r>
              <a:rPr lang="en-US" sz="2000" dirty="0"/>
              <a:t> format</a:t>
            </a:r>
            <a:endParaRPr lang="en-US" sz="2800" dirty="0"/>
          </a:p>
          <a:p>
            <a:pPr marL="347663" indent="-347663">
              <a:buFont typeface="+mj-lt"/>
              <a:buAutoNum type="arabicPeriod"/>
            </a:pPr>
            <a:r>
              <a:rPr lang="en-US" sz="2400" dirty="0"/>
              <a:t>Dump out (input features, label) for all nets as </a:t>
            </a:r>
            <a:r>
              <a:rPr lang="en-US" sz="2400" dirty="0" err="1"/>
              <a:t>numpy</a:t>
            </a:r>
            <a:r>
              <a:rPr lang="en-US" sz="2400" dirty="0"/>
              <a:t> array for training</a:t>
            </a:r>
          </a:p>
        </p:txBody>
      </p:sp>
      <p:pic>
        <p:nvPicPr>
          <p:cNvPr id="2" name="Google Shape;112;p1">
            <a:extLst>
              <a:ext uri="{FF2B5EF4-FFF2-40B4-BE49-F238E27FC236}">
                <a16:creationId xmlns:a16="http://schemas.microsoft.com/office/drawing/2014/main" id="{0D531D1E-EEA4-EDCB-8280-2EBA7F10810A}"/>
              </a:ext>
            </a:extLst>
          </p:cNvPr>
          <p:cNvPicPr preferRelativeResize="0"/>
          <p:nvPr/>
        </p:nvPicPr>
        <p:blipFill rotWithShape="1">
          <a:blip r:embed="rId3">
            <a:alphaModFix/>
          </a:blip>
          <a:srcRect/>
          <a:stretch/>
        </p:blipFill>
        <p:spPr>
          <a:xfrm>
            <a:off x="1066800" y="6477000"/>
            <a:ext cx="1223513" cy="340315"/>
          </a:xfrm>
          <a:prstGeom prst="rect">
            <a:avLst/>
          </a:prstGeom>
          <a:noFill/>
          <a:ln>
            <a:noFill/>
          </a:ln>
        </p:spPr>
      </p:pic>
      <p:sp>
        <p:nvSpPr>
          <p:cNvPr id="4" name="TextBox 3">
            <a:extLst>
              <a:ext uri="{FF2B5EF4-FFF2-40B4-BE49-F238E27FC236}">
                <a16:creationId xmlns:a16="http://schemas.microsoft.com/office/drawing/2014/main" id="{19913EA8-8AE8-13E7-548F-F61433D3E4D4}"/>
              </a:ext>
            </a:extLst>
          </p:cNvPr>
          <p:cNvSpPr txBox="1"/>
          <p:nvPr/>
        </p:nvSpPr>
        <p:spPr>
          <a:xfrm>
            <a:off x="2895600" y="5892225"/>
            <a:ext cx="6248400" cy="584775"/>
          </a:xfrm>
          <a:prstGeom prst="rect">
            <a:avLst/>
          </a:prstGeom>
          <a:noFill/>
        </p:spPr>
        <p:txBody>
          <a:bodyPr wrap="square" rtlCol="0">
            <a:spAutoFit/>
          </a:bodyPr>
          <a:lstStyle/>
          <a:p>
            <a:pPr algn="ctr"/>
            <a:r>
              <a:rPr lang="en-US" sz="1600" dirty="0">
                <a:latin typeface="Trebuchet MS" panose="020B0603020202020204" pitchFamily="34" charset="0"/>
              </a:rPr>
              <a:t>[1] Barboza, Erick Carvajal, et al. "Machine learning-based pre-routing timing prediction with reduced pessimism." DAC 2019. </a:t>
            </a:r>
          </a:p>
        </p:txBody>
      </p:sp>
      <p:sp>
        <p:nvSpPr>
          <p:cNvPr id="6" name="TextBox 5">
            <a:extLst>
              <a:ext uri="{FF2B5EF4-FFF2-40B4-BE49-F238E27FC236}">
                <a16:creationId xmlns:a16="http://schemas.microsoft.com/office/drawing/2014/main" id="{212E95CE-5F6B-A735-73B9-2F66F0D418DF}"/>
              </a:ext>
            </a:extLst>
          </p:cNvPr>
          <p:cNvSpPr txBox="1"/>
          <p:nvPr/>
        </p:nvSpPr>
        <p:spPr>
          <a:xfrm>
            <a:off x="80939" y="5830669"/>
            <a:ext cx="2509861" cy="584775"/>
          </a:xfrm>
          <a:prstGeom prst="rect">
            <a:avLst/>
          </a:prstGeom>
          <a:solidFill>
            <a:srgbClr val="FFFF00"/>
          </a:solidFill>
        </p:spPr>
        <p:txBody>
          <a:bodyPr wrap="square" rtlCol="0">
            <a:spAutoFit/>
          </a:bodyPr>
          <a:lstStyle/>
          <a:p>
            <a:r>
              <a:rPr lang="en-US" sz="1600" dirty="0">
                <a:solidFill>
                  <a:srgbClr val="FF0000"/>
                </a:solidFill>
              </a:rPr>
              <a:t>Slide credits: </a:t>
            </a:r>
            <a:br>
              <a:rPr lang="en-US" sz="1600" dirty="0">
                <a:solidFill>
                  <a:srgbClr val="FF0000"/>
                </a:solidFill>
              </a:rPr>
            </a:br>
            <a:r>
              <a:rPr lang="en-US" sz="1600" dirty="0" err="1">
                <a:solidFill>
                  <a:srgbClr val="FF0000"/>
                </a:solidFill>
              </a:rPr>
              <a:t>Rongjian</a:t>
            </a:r>
            <a:r>
              <a:rPr lang="en-US" sz="1600" dirty="0">
                <a:solidFill>
                  <a:srgbClr val="FF0000"/>
                </a:solidFill>
              </a:rPr>
              <a:t> Liang, NVIDIA</a:t>
            </a:r>
          </a:p>
        </p:txBody>
      </p:sp>
    </p:spTree>
    <p:extLst>
      <p:ext uri="{BB962C8B-B14F-4D97-AF65-F5344CB8AC3E}">
        <p14:creationId xmlns:p14="http://schemas.microsoft.com/office/powerpoint/2010/main" val="504504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6"/>
          <p:cNvSpPr txBox="1">
            <a:spLocks noGrp="1"/>
          </p:cNvSpPr>
          <p:nvPr>
            <p:ph type="body" idx="1"/>
          </p:nvPr>
        </p:nvSpPr>
        <p:spPr>
          <a:xfrm>
            <a:off x="19050" y="1066800"/>
            <a:ext cx="9048750" cy="5355267"/>
          </a:xfrm>
          <a:prstGeom prst="rect">
            <a:avLst/>
          </a:prstGeom>
          <a:noFill/>
          <a:ln>
            <a:noFill/>
          </a:ln>
        </p:spPr>
        <p:txBody>
          <a:bodyPr spcFirstLastPara="1" wrap="square" lIns="91425" tIns="45700" rIns="91425" bIns="45700" anchor="t" anchorCtr="0">
            <a:normAutofit/>
          </a:bodyPr>
          <a:lstStyle/>
          <a:p>
            <a:pPr marL="227013" lvl="0" indent="-227013" algn="l" rtl="0">
              <a:lnSpc>
                <a:spcPct val="85000"/>
              </a:lnSpc>
              <a:spcBef>
                <a:spcPts val="0"/>
              </a:spcBef>
              <a:spcAft>
                <a:spcPts val="0"/>
              </a:spcAft>
              <a:buSzPts val="2595"/>
              <a:buFont typeface="Arial"/>
              <a:buChar char="•"/>
            </a:pPr>
            <a:r>
              <a:rPr lang="en-US" sz="2400" b="1"/>
              <a:t>Very sophisticated tools with 1000’s of commands</a:t>
            </a:r>
            <a:endParaRPr sz="2400" b="1"/>
          </a:p>
          <a:p>
            <a:pPr marL="227013" lvl="0" indent="-62256" algn="l" rtl="0">
              <a:lnSpc>
                <a:spcPct val="85000"/>
              </a:lnSpc>
              <a:spcBef>
                <a:spcPts val="480"/>
              </a:spcBef>
              <a:spcAft>
                <a:spcPts val="0"/>
              </a:spcAft>
              <a:buSzPts val="2595"/>
              <a:buFont typeface="Arial"/>
              <a:buNone/>
            </a:pPr>
            <a:endParaRPr sz="2400" b="1"/>
          </a:p>
          <a:p>
            <a:pPr marL="227013" lvl="0" indent="-227013" algn="l" rtl="0">
              <a:lnSpc>
                <a:spcPct val="85000"/>
              </a:lnSpc>
              <a:spcBef>
                <a:spcPts val="480"/>
              </a:spcBef>
              <a:spcAft>
                <a:spcPts val="0"/>
              </a:spcAft>
              <a:buSzPts val="2595"/>
              <a:buFont typeface="Arial"/>
              <a:buChar char="•"/>
            </a:pPr>
            <a:r>
              <a:rPr lang="en-US" sz="2400" b="1"/>
              <a:t>Vendor focus: performance, power, area for bleeding-edge customers</a:t>
            </a:r>
            <a:endParaRPr/>
          </a:p>
          <a:p>
            <a:pPr marL="566738" lvl="1" indent="-227012" algn="l" rtl="0">
              <a:lnSpc>
                <a:spcPct val="85000"/>
              </a:lnSpc>
              <a:spcBef>
                <a:spcPts val="480"/>
              </a:spcBef>
              <a:spcAft>
                <a:spcPts val="0"/>
              </a:spcAft>
              <a:buSzPts val="2162"/>
              <a:buFont typeface="Arial"/>
              <a:buChar char="•"/>
            </a:pPr>
            <a:r>
              <a:rPr lang="en-US" sz="2000"/>
              <a:t>20+ years of “hyperoptimization” in </a:t>
            </a:r>
            <a:r>
              <a:rPr lang="en-US" sz="2000" b="1">
                <a:solidFill>
                  <a:srgbClr val="FF0000"/>
                </a:solidFill>
              </a:rPr>
              <a:t>two</a:t>
            </a:r>
            <a:r>
              <a:rPr lang="en-US" sz="2000" b="1"/>
              <a:t> main platforms </a:t>
            </a:r>
            <a:r>
              <a:rPr lang="en-US" sz="2000" b="1">
                <a:solidFill>
                  <a:srgbClr val="FF0000"/>
                </a:solidFill>
              </a:rPr>
              <a:t>(= closed silos)</a:t>
            </a:r>
            <a:endParaRPr sz="2000" b="1">
              <a:solidFill>
                <a:srgbClr val="FF0000"/>
              </a:solidFill>
            </a:endParaRPr>
          </a:p>
          <a:p>
            <a:pPr marL="227013" lvl="0" indent="-62256" algn="l" rtl="0">
              <a:lnSpc>
                <a:spcPct val="85000"/>
              </a:lnSpc>
              <a:spcBef>
                <a:spcPts val="480"/>
              </a:spcBef>
              <a:spcAft>
                <a:spcPts val="0"/>
              </a:spcAft>
              <a:buSzPts val="2595"/>
              <a:buFont typeface="Arial"/>
              <a:buNone/>
            </a:pPr>
            <a:endParaRPr sz="2400" b="1"/>
          </a:p>
          <a:p>
            <a:pPr marL="227013" lvl="0" indent="-227013" algn="l" rtl="0">
              <a:lnSpc>
                <a:spcPct val="85000"/>
              </a:lnSpc>
              <a:spcBef>
                <a:spcPts val="480"/>
              </a:spcBef>
              <a:spcAft>
                <a:spcPts val="0"/>
              </a:spcAft>
              <a:buSzPts val="2595"/>
              <a:buFont typeface="Arial"/>
              <a:buChar char="•"/>
            </a:pPr>
            <a:r>
              <a:rPr lang="en-US" sz="2400" b="1"/>
              <a:t>Need large teams of expert users, many manual steps</a:t>
            </a:r>
            <a:endParaRPr sz="2000" b="1"/>
          </a:p>
          <a:p>
            <a:pPr marL="227013" lvl="0" indent="-62256" algn="l" rtl="0">
              <a:lnSpc>
                <a:spcPct val="85000"/>
              </a:lnSpc>
              <a:spcBef>
                <a:spcPts val="480"/>
              </a:spcBef>
              <a:spcAft>
                <a:spcPts val="0"/>
              </a:spcAft>
              <a:buSzPts val="2595"/>
              <a:buFont typeface="Arial"/>
              <a:buNone/>
            </a:pPr>
            <a:endParaRPr sz="2400" b="1"/>
          </a:p>
          <a:p>
            <a:pPr marL="227013" lvl="0" indent="-227013" algn="l" rtl="0">
              <a:lnSpc>
                <a:spcPct val="85000"/>
              </a:lnSpc>
              <a:spcBef>
                <a:spcPts val="480"/>
              </a:spcBef>
              <a:spcAft>
                <a:spcPts val="0"/>
              </a:spcAft>
              <a:buSzPts val="2595"/>
              <a:buFont typeface="Arial"/>
              <a:buChar char="•"/>
            </a:pPr>
            <a:r>
              <a:rPr lang="en-US" sz="2400" b="1"/>
              <a:t>Long project schedules: tool latencies, limited licenses, …</a:t>
            </a:r>
            <a:endParaRPr sz="2400" b="1"/>
          </a:p>
          <a:p>
            <a:pPr marL="227013" lvl="0" indent="-62256" algn="l" rtl="0">
              <a:lnSpc>
                <a:spcPct val="85000"/>
              </a:lnSpc>
              <a:spcBef>
                <a:spcPts val="480"/>
              </a:spcBef>
              <a:spcAft>
                <a:spcPts val="0"/>
              </a:spcAft>
              <a:buSzPts val="2595"/>
              <a:buFont typeface="Arial"/>
              <a:buNone/>
            </a:pPr>
            <a:endParaRPr sz="2400" b="1"/>
          </a:p>
          <a:p>
            <a:pPr marL="227013" lvl="0" indent="-227013" algn="l" rtl="0">
              <a:lnSpc>
                <a:spcPct val="85000"/>
              </a:lnSpc>
              <a:spcBef>
                <a:spcPts val="480"/>
              </a:spcBef>
              <a:spcAft>
                <a:spcPts val="0"/>
              </a:spcAft>
              <a:buSzPts val="2595"/>
              <a:buFont typeface="Arial"/>
              <a:buChar char="•"/>
            </a:pPr>
            <a:r>
              <a:rPr lang="en-US" sz="2400" b="1"/>
              <a:t>Significant project risks</a:t>
            </a:r>
            <a:endParaRPr/>
          </a:p>
        </p:txBody>
      </p:sp>
      <p:sp>
        <p:nvSpPr>
          <p:cNvPr id="149" name="Google Shape;149;p6"/>
          <p:cNvSpPr txBox="1">
            <a:spLocks noGrp="1"/>
          </p:cNvSpPr>
          <p:nvPr>
            <p:ph type="title"/>
          </p:nvPr>
        </p:nvSpPr>
        <p:spPr>
          <a:xfrm>
            <a:off x="0" y="76200"/>
            <a:ext cx="9220200" cy="5953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3000"/>
              <a:t>Design with Proprietary EDA: Need $$$, Experts</a:t>
            </a:r>
            <a:endParaRPr sz="3000"/>
          </a:p>
        </p:txBody>
      </p:sp>
      <p:sp>
        <p:nvSpPr>
          <p:cNvPr id="150" name="Google Shape;150;p6"/>
          <p:cNvSpPr txBox="1">
            <a:spLocks noGrp="1"/>
          </p:cNvSpPr>
          <p:nvPr>
            <p:ph type="sldNum" idx="12"/>
          </p:nvPr>
        </p:nvSpPr>
        <p:spPr>
          <a:xfrm>
            <a:off x="8658225" y="4783138"/>
            <a:ext cx="485775" cy="274637"/>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FFFFFF"/>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6</a:t>
            </a:fld>
            <a:endParaRPr kumimoji="0" sz="11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5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5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500"/>
                                        <p:tgtEl>
                                          <p:spTgt spid="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
                                            <p:txEl>
                                              <p:pRg st="3" end="3"/>
                                            </p:txEl>
                                          </p:spTgt>
                                        </p:tgtEl>
                                        <p:attrNameLst>
                                          <p:attrName>style.visibility</p:attrName>
                                        </p:attrNameLst>
                                      </p:cBhvr>
                                      <p:to>
                                        <p:strVal val="visible"/>
                                      </p:to>
                                    </p:set>
                                    <p:animEffect transition="in" filter="fade">
                                      <p:cBhvr>
                                        <p:cTn id="22" dur="500"/>
                                        <p:tgtEl>
                                          <p:spTgt spid="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8">
                                            <p:txEl>
                                              <p:pRg st="4" end="4"/>
                                            </p:txEl>
                                          </p:spTgt>
                                        </p:tgtEl>
                                        <p:attrNameLst>
                                          <p:attrName>style.visibility</p:attrName>
                                        </p:attrNameLst>
                                      </p:cBhvr>
                                      <p:to>
                                        <p:strVal val="visible"/>
                                      </p:to>
                                    </p:set>
                                    <p:animEffect transition="in" filter="fade">
                                      <p:cBhvr>
                                        <p:cTn id="27" dur="500"/>
                                        <p:tgtEl>
                                          <p:spTgt spid="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xEl>
                                              <p:pRg st="5" end="5"/>
                                            </p:txEl>
                                          </p:spTgt>
                                        </p:tgtEl>
                                        <p:attrNameLst>
                                          <p:attrName>style.visibility</p:attrName>
                                        </p:attrNameLst>
                                      </p:cBhvr>
                                      <p:to>
                                        <p:strVal val="visible"/>
                                      </p:to>
                                    </p:set>
                                    <p:animEffect transition="in" filter="fade">
                                      <p:cBhvr>
                                        <p:cTn id="32" dur="500"/>
                                        <p:tgtEl>
                                          <p:spTgt spid="1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xEl>
                                              <p:pRg st="6" end="6"/>
                                            </p:txEl>
                                          </p:spTgt>
                                        </p:tgtEl>
                                        <p:attrNameLst>
                                          <p:attrName>style.visibility</p:attrName>
                                        </p:attrNameLst>
                                      </p:cBhvr>
                                      <p:to>
                                        <p:strVal val="visible"/>
                                      </p:to>
                                    </p:set>
                                    <p:animEffect transition="in" filter="fade">
                                      <p:cBhvr>
                                        <p:cTn id="37" dur="500"/>
                                        <p:tgtEl>
                                          <p:spTgt spid="1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8">
                                            <p:txEl>
                                              <p:pRg st="7" end="7"/>
                                            </p:txEl>
                                          </p:spTgt>
                                        </p:tgtEl>
                                        <p:attrNameLst>
                                          <p:attrName>style.visibility</p:attrName>
                                        </p:attrNameLst>
                                      </p:cBhvr>
                                      <p:to>
                                        <p:strVal val="visible"/>
                                      </p:to>
                                    </p:set>
                                    <p:animEffect transition="in" filter="fade">
                                      <p:cBhvr>
                                        <p:cTn id="42" dur="500"/>
                                        <p:tgtEl>
                                          <p:spTgt spid="14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8">
                                            <p:txEl>
                                              <p:pRg st="8" end="8"/>
                                            </p:txEl>
                                          </p:spTgt>
                                        </p:tgtEl>
                                        <p:attrNameLst>
                                          <p:attrName>style.visibility</p:attrName>
                                        </p:attrNameLst>
                                      </p:cBhvr>
                                      <p:to>
                                        <p:strVal val="visible"/>
                                      </p:to>
                                    </p:set>
                                    <p:animEffect transition="in" filter="fade">
                                      <p:cBhvr>
                                        <p:cTn id="47" dur="500"/>
                                        <p:tgtEl>
                                          <p:spTgt spid="14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8">
                                            <p:txEl>
                                              <p:pRg st="9" end="9"/>
                                            </p:txEl>
                                          </p:spTgt>
                                        </p:tgtEl>
                                        <p:attrNameLst>
                                          <p:attrName>style.visibility</p:attrName>
                                        </p:attrNameLst>
                                      </p:cBhvr>
                                      <p:to>
                                        <p:strVal val="visible"/>
                                      </p:to>
                                    </p:set>
                                    <p:animEffect transition="in" filter="fade">
                                      <p:cBhvr>
                                        <p:cTn id="52" dur="500"/>
                                        <p:tgtEl>
                                          <p:spTgt spid="14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36C3-7836-D139-21B8-1F5F0865102F}"/>
              </a:ext>
            </a:extLst>
          </p:cNvPr>
          <p:cNvSpPr>
            <a:spLocks noGrp="1"/>
          </p:cNvSpPr>
          <p:nvPr>
            <p:ph type="title"/>
          </p:nvPr>
        </p:nvSpPr>
        <p:spPr/>
        <p:txBody>
          <a:bodyPr/>
          <a:lstStyle/>
          <a:p>
            <a:r>
              <a:rPr lang="en-US" dirty="0"/>
              <a:t>Hands-On Session</a:t>
            </a:r>
          </a:p>
        </p:txBody>
      </p:sp>
      <p:sp>
        <p:nvSpPr>
          <p:cNvPr id="3" name="Text Placeholder 2">
            <a:extLst>
              <a:ext uri="{FF2B5EF4-FFF2-40B4-BE49-F238E27FC236}">
                <a16:creationId xmlns:a16="http://schemas.microsoft.com/office/drawing/2014/main" id="{E70586D5-6EA3-5D71-AB34-44BBB8DC3A46}"/>
              </a:ext>
            </a:extLst>
          </p:cNvPr>
          <p:cNvSpPr>
            <a:spLocks noGrp="1"/>
          </p:cNvSpPr>
          <p:nvPr>
            <p:ph type="body" idx="1"/>
          </p:nvPr>
        </p:nvSpPr>
        <p:spPr/>
        <p:txBody>
          <a:bodyPr/>
          <a:lstStyle/>
          <a:p>
            <a:r>
              <a:rPr lang="en-US" dirty="0" err="1"/>
              <a:t>CircuitOps</a:t>
            </a:r>
            <a:r>
              <a:rPr lang="en-US" dirty="0"/>
              <a:t>: ML-friendly data representation</a:t>
            </a:r>
          </a:p>
        </p:txBody>
      </p:sp>
      <p:sp>
        <p:nvSpPr>
          <p:cNvPr id="4" name="Google Shape;113;p1">
            <a:extLst>
              <a:ext uri="{FF2B5EF4-FFF2-40B4-BE49-F238E27FC236}">
                <a16:creationId xmlns:a16="http://schemas.microsoft.com/office/drawing/2014/main" id="{F98C098B-59FC-2ECB-C9D5-CC56B13F0FD6}"/>
              </a:ext>
            </a:extLst>
          </p:cNvPr>
          <p:cNvSpPr txBox="1"/>
          <p:nvPr/>
        </p:nvSpPr>
        <p:spPr>
          <a:xfrm>
            <a:off x="341313" y="821621"/>
            <a:ext cx="8534400" cy="707846"/>
          </a:xfrm>
          <a:prstGeom prst="rect">
            <a:avLst/>
          </a:prstGeom>
          <a:solidFill>
            <a:srgbClr val="FFFF00"/>
          </a:solidFill>
          <a:ln w="57150"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dirty="0">
                <a:solidFill>
                  <a:schemeClr val="dk1"/>
                </a:solidFill>
                <a:latin typeface="Tahoma"/>
                <a:ea typeface="Tahoma"/>
                <a:cs typeface="Tahoma"/>
                <a:sym typeface="Tahoma"/>
              </a:rPr>
              <a:t>QuickStart: </a:t>
            </a:r>
            <a:r>
              <a:rPr lang="en-US" sz="2000" b="1" i="0" u="none" strike="noStrike" cap="none" dirty="0">
                <a:solidFill>
                  <a:schemeClr val="dk1"/>
                </a:solidFill>
                <a:latin typeface="Tahoma"/>
                <a:ea typeface="Tahoma"/>
                <a:cs typeface="Tahoma"/>
                <a:sym typeface="Tahoma"/>
                <a:hlinkClick r:id="rId3"/>
              </a:rPr>
              <a:t>https://bit.ly/3SrE827</a:t>
            </a:r>
            <a:r>
              <a:rPr lang="en-US" sz="2000" b="1" i="0" u="sng" strike="noStrike" cap="none" dirty="0">
                <a:solidFill>
                  <a:schemeClr val="dk1"/>
                </a:solidFill>
                <a:latin typeface="Tahoma"/>
                <a:ea typeface="Tahoma"/>
                <a:cs typeface="Tahoma"/>
                <a:sym typeface="Tahoma"/>
              </a:rPr>
              <a:t> </a:t>
            </a:r>
            <a:r>
              <a:rPr lang="en-US" sz="2000" b="1" i="0" u="none" strike="noStrike" cap="none" dirty="0">
                <a:solidFill>
                  <a:schemeClr val="dk1"/>
                </a:solidFill>
                <a:latin typeface="Tahoma"/>
                <a:ea typeface="Tahoma"/>
                <a:cs typeface="Tahoma"/>
                <a:sym typeface="Tahoma"/>
              </a:rPr>
              <a:t> </a:t>
            </a:r>
            <a:r>
              <a:rPr lang="en-US" sz="2000" b="0" i="0" u="none" strike="noStrike" cap="none" dirty="0">
                <a:solidFill>
                  <a:schemeClr val="dk1"/>
                </a:solidFill>
                <a:latin typeface="Tahoma"/>
                <a:ea typeface="Tahoma"/>
                <a:cs typeface="Tahoma"/>
                <a:sym typeface="Tahoma"/>
              </a:rPr>
              <a:t>Please follow these instructions to prepare for your participation in the hands-on parts of today’s tutorial ! </a:t>
            </a:r>
            <a:endParaRPr dirty="0"/>
          </a:p>
        </p:txBody>
      </p:sp>
      <p:pic>
        <p:nvPicPr>
          <p:cNvPr id="7" name="Picture 6">
            <a:extLst>
              <a:ext uri="{FF2B5EF4-FFF2-40B4-BE49-F238E27FC236}">
                <a16:creationId xmlns:a16="http://schemas.microsoft.com/office/drawing/2014/main" id="{903A7ED3-6512-0C81-AF67-D61CE414A32F}"/>
              </a:ext>
            </a:extLst>
          </p:cNvPr>
          <p:cNvPicPr>
            <a:picLocks noChangeAspect="1"/>
          </p:cNvPicPr>
          <p:nvPr/>
        </p:nvPicPr>
        <p:blipFill>
          <a:blip r:embed="rId4"/>
          <a:stretch>
            <a:fillRect/>
          </a:stretch>
        </p:blipFill>
        <p:spPr>
          <a:xfrm>
            <a:off x="3632770" y="2006401"/>
            <a:ext cx="1878460" cy="1800623"/>
          </a:xfrm>
          <a:prstGeom prst="rect">
            <a:avLst/>
          </a:prstGeom>
        </p:spPr>
      </p:pic>
    </p:spTree>
    <p:extLst>
      <p:ext uri="{BB962C8B-B14F-4D97-AF65-F5344CB8AC3E}">
        <p14:creationId xmlns:p14="http://schemas.microsoft.com/office/powerpoint/2010/main" val="45303124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22DB1D-A1E1-0612-41CC-024A69FEF435}"/>
              </a:ext>
            </a:extLst>
          </p:cNvPr>
          <p:cNvSpPr>
            <a:spLocks noGrp="1"/>
          </p:cNvSpPr>
          <p:nvPr>
            <p:ph idx="1"/>
          </p:nvPr>
        </p:nvSpPr>
        <p:spPr/>
        <p:txBody>
          <a:bodyPr/>
          <a:lstStyle/>
          <a:p>
            <a:pPr marL="0" indent="0">
              <a:buNone/>
            </a:pPr>
            <a:r>
              <a:rPr lang="en-US" dirty="0"/>
              <a:t>1. Introduction  </a:t>
            </a:r>
            <a:r>
              <a:rPr lang="en-US" sz="2000" dirty="0">
                <a:solidFill>
                  <a:srgbClr val="1B00C0"/>
                </a:solidFill>
              </a:rPr>
              <a:t>(1400-1415, Andrew)</a:t>
            </a:r>
            <a:endParaRPr lang="en-US" dirty="0">
              <a:solidFill>
                <a:srgbClr val="1B00C0"/>
              </a:solidFill>
            </a:endParaRPr>
          </a:p>
          <a:p>
            <a:pPr marL="0" indent="0">
              <a:buNone/>
            </a:pPr>
            <a:r>
              <a:rPr lang="en-US" dirty="0"/>
              <a:t>2. Tutorial Section 1</a:t>
            </a:r>
          </a:p>
          <a:p>
            <a:pPr lvl="1"/>
            <a:r>
              <a:rPr lang="en-US" dirty="0"/>
              <a:t>OpenROAD Python APIs </a:t>
            </a:r>
            <a:r>
              <a:rPr lang="en-US" sz="2000" dirty="0">
                <a:solidFill>
                  <a:srgbClr val="1B00C0"/>
                </a:solidFill>
              </a:rPr>
              <a:t>(1415-1440, Vidya)</a:t>
            </a:r>
            <a:endParaRPr lang="en-US" dirty="0">
              <a:solidFill>
                <a:srgbClr val="1B00C0"/>
              </a:solidFill>
            </a:endParaRPr>
          </a:p>
          <a:p>
            <a:pPr lvl="1"/>
            <a:r>
              <a:rPr lang="en-US" dirty="0"/>
              <a:t>Hands-on session: Demo on OpenROAD Python APIs and what it enables  </a:t>
            </a:r>
            <a:r>
              <a:rPr lang="en-US" sz="2000" dirty="0">
                <a:solidFill>
                  <a:srgbClr val="1B00C0"/>
                </a:solidFill>
              </a:rPr>
              <a:t>(1440-1525, Bing-Yue)</a:t>
            </a:r>
            <a:endParaRPr lang="en-US" dirty="0">
              <a:solidFill>
                <a:srgbClr val="1B00C0"/>
              </a:solidFill>
            </a:endParaRPr>
          </a:p>
          <a:p>
            <a:pPr marL="0" indent="0">
              <a:buNone/>
            </a:pPr>
            <a:r>
              <a:rPr lang="en-US" dirty="0"/>
              <a:t>BREAK </a:t>
            </a:r>
            <a:r>
              <a:rPr lang="en-US" sz="2000" dirty="0">
                <a:solidFill>
                  <a:srgbClr val="1B00C0"/>
                </a:solidFill>
              </a:rPr>
              <a:t>(1525-1545 minutes)</a:t>
            </a:r>
            <a:endParaRPr lang="en-US" dirty="0"/>
          </a:p>
          <a:p>
            <a:pPr marL="0" indent="0">
              <a:buNone/>
            </a:pPr>
            <a:r>
              <a:rPr lang="en-US" dirty="0"/>
              <a:t>3. Tutorial Section 2</a:t>
            </a:r>
          </a:p>
          <a:p>
            <a:pPr lvl="1"/>
            <a:r>
              <a:rPr lang="en-US" dirty="0" err="1"/>
              <a:t>CircuitOps</a:t>
            </a:r>
            <a:r>
              <a:rPr lang="en-US" dirty="0"/>
              <a:t>  </a:t>
            </a:r>
            <a:r>
              <a:rPr lang="en-US" sz="2000" dirty="0">
                <a:solidFill>
                  <a:srgbClr val="1B00C0"/>
                </a:solidFill>
              </a:rPr>
              <a:t>(1545-1605, Vidya)</a:t>
            </a:r>
            <a:r>
              <a:rPr lang="en-US" dirty="0"/>
              <a:t> </a:t>
            </a:r>
          </a:p>
          <a:p>
            <a:pPr lvl="1"/>
            <a:r>
              <a:rPr lang="en-US" dirty="0"/>
              <a:t>Hands-on session: Demo on </a:t>
            </a:r>
            <a:r>
              <a:rPr lang="en-US" dirty="0" err="1"/>
              <a:t>CircuitOps</a:t>
            </a:r>
            <a:r>
              <a:rPr lang="en-US" dirty="0"/>
              <a:t> and what it enables  </a:t>
            </a:r>
            <a:r>
              <a:rPr lang="en-US" sz="2000" dirty="0">
                <a:solidFill>
                  <a:srgbClr val="1B00C0"/>
                </a:solidFill>
              </a:rPr>
              <a:t>(1605-1635, Bing-Yue)</a:t>
            </a:r>
            <a:endParaRPr lang="en-US" dirty="0"/>
          </a:p>
          <a:p>
            <a:pPr marL="0" indent="0">
              <a:buNone/>
            </a:pPr>
            <a:r>
              <a:rPr lang="en-US" dirty="0"/>
              <a:t>4. Other ML EDA Infrastructure Efforts + Conclusion </a:t>
            </a:r>
            <a:r>
              <a:rPr lang="en-US" sz="2000" dirty="0">
                <a:solidFill>
                  <a:srgbClr val="1B00C0"/>
                </a:solidFill>
              </a:rPr>
              <a:t>(1635-1650, Andrew)</a:t>
            </a:r>
          </a:p>
          <a:p>
            <a:pPr marL="0" indent="0">
              <a:buNone/>
            </a:pPr>
            <a:r>
              <a:rPr lang="en-US" dirty="0"/>
              <a:t>5. Overflow Q&amp;A </a:t>
            </a:r>
            <a:r>
              <a:rPr lang="en-US" sz="2000" dirty="0">
                <a:solidFill>
                  <a:srgbClr val="1B00C0"/>
                </a:solidFill>
              </a:rPr>
              <a:t>(1650- , Vidya and Bing-Yue)</a:t>
            </a:r>
            <a:endParaRPr lang="en-US" sz="3200" dirty="0">
              <a:solidFill>
                <a:srgbClr val="1B00C0"/>
              </a:solidFill>
            </a:endParaRPr>
          </a:p>
        </p:txBody>
      </p:sp>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18046341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9B54-94AC-C994-C731-6D41BCCA9BDD}"/>
              </a:ext>
            </a:extLst>
          </p:cNvPr>
          <p:cNvSpPr>
            <a:spLocks noGrp="1"/>
          </p:cNvSpPr>
          <p:nvPr>
            <p:ph type="title"/>
          </p:nvPr>
        </p:nvSpPr>
        <p:spPr/>
        <p:txBody>
          <a:bodyPr/>
          <a:lstStyle/>
          <a:p>
            <a:r>
              <a:rPr lang="en-US" sz="2800" dirty="0"/>
              <a:t>4. ML EDA Infrastructure DEVELOPMENT EFFORTS WORLD-WIDE</a:t>
            </a:r>
          </a:p>
        </p:txBody>
      </p:sp>
      <p:sp>
        <p:nvSpPr>
          <p:cNvPr id="3" name="Text Placeholder 2">
            <a:extLst>
              <a:ext uri="{FF2B5EF4-FFF2-40B4-BE49-F238E27FC236}">
                <a16:creationId xmlns:a16="http://schemas.microsoft.com/office/drawing/2014/main" id="{928A7204-4D9E-C1DA-1A92-97231E817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415229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4.1 Dataset Gathering Efforts</a:t>
            </a:r>
          </a:p>
        </p:txBody>
      </p:sp>
      <p:sp>
        <p:nvSpPr>
          <p:cNvPr id="7" name="TextBox 6">
            <a:extLst>
              <a:ext uri="{FF2B5EF4-FFF2-40B4-BE49-F238E27FC236}">
                <a16:creationId xmlns:a16="http://schemas.microsoft.com/office/drawing/2014/main" id="{5AFE70A1-EF70-265B-33FB-A597C9F00D20}"/>
              </a:ext>
            </a:extLst>
          </p:cNvPr>
          <p:cNvSpPr txBox="1"/>
          <p:nvPr/>
        </p:nvSpPr>
        <p:spPr>
          <a:xfrm>
            <a:off x="6625247" y="5715000"/>
            <a:ext cx="2366353" cy="261610"/>
          </a:xfrm>
          <a:prstGeom prst="rect">
            <a:avLst/>
          </a:prstGeom>
          <a:noFill/>
        </p:spPr>
        <p:txBody>
          <a:bodyPr wrap="none" rtlCol="0">
            <a:spAutoFit/>
          </a:bodyPr>
          <a:lstStyle/>
          <a:p>
            <a:r>
              <a:rPr lang="en-US" sz="1100" b="1" dirty="0">
                <a:hlinkClick r:id="rId3"/>
              </a:rPr>
              <a:t>Synopsys APUP talk</a:t>
            </a:r>
            <a:r>
              <a:rPr lang="en-US" sz="1100" b="1" dirty="0"/>
              <a:t>, Jan. 2022</a:t>
            </a:r>
          </a:p>
        </p:txBody>
      </p:sp>
      <p:pic>
        <p:nvPicPr>
          <p:cNvPr id="9" name="Picture 8">
            <a:extLst>
              <a:ext uri="{FF2B5EF4-FFF2-40B4-BE49-F238E27FC236}">
                <a16:creationId xmlns:a16="http://schemas.microsoft.com/office/drawing/2014/main" id="{510B2CED-ED3E-F25F-F705-8589CC645DFB}"/>
              </a:ext>
            </a:extLst>
          </p:cNvPr>
          <p:cNvPicPr>
            <a:picLocks noChangeAspect="1"/>
          </p:cNvPicPr>
          <p:nvPr/>
        </p:nvPicPr>
        <p:blipFill>
          <a:blip r:embed="rId4"/>
          <a:stretch>
            <a:fillRect/>
          </a:stretch>
        </p:blipFill>
        <p:spPr>
          <a:xfrm>
            <a:off x="6730232" y="1295400"/>
            <a:ext cx="1995107" cy="4267200"/>
          </a:xfrm>
          <a:prstGeom prst="rect">
            <a:avLst/>
          </a:prstGeom>
        </p:spPr>
      </p:pic>
    </p:spTree>
    <p:extLst>
      <p:ext uri="{BB962C8B-B14F-4D97-AF65-F5344CB8AC3E}">
        <p14:creationId xmlns:p14="http://schemas.microsoft.com/office/powerpoint/2010/main" val="16530889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65648-5F0A-13A5-912E-B1D2923C6FCD}"/>
              </a:ext>
            </a:extLst>
          </p:cNvPr>
          <p:cNvSpPr>
            <a:spLocks noGrp="1"/>
          </p:cNvSpPr>
          <p:nvPr>
            <p:ph type="title"/>
          </p:nvPr>
        </p:nvSpPr>
        <p:spPr/>
        <p:txBody>
          <a:bodyPr/>
          <a:lstStyle/>
          <a:p>
            <a:r>
              <a:rPr lang="en-US" dirty="0" err="1"/>
              <a:t>BeGAN</a:t>
            </a:r>
            <a:r>
              <a:rPr lang="en-US" dirty="0"/>
              <a:t> Power Grid Benchmarks</a:t>
            </a:r>
          </a:p>
        </p:txBody>
      </p:sp>
      <p:grpSp>
        <p:nvGrpSpPr>
          <p:cNvPr id="59" name="Group 58">
            <a:extLst>
              <a:ext uri="{FF2B5EF4-FFF2-40B4-BE49-F238E27FC236}">
                <a16:creationId xmlns:a16="http://schemas.microsoft.com/office/drawing/2014/main" id="{C4E6F3D5-DF04-454A-D775-1E9C7BDF7905}"/>
              </a:ext>
            </a:extLst>
          </p:cNvPr>
          <p:cNvGrpSpPr>
            <a:grpSpLocks noChangeAspect="1"/>
          </p:cNvGrpSpPr>
          <p:nvPr/>
        </p:nvGrpSpPr>
        <p:grpSpPr>
          <a:xfrm>
            <a:off x="380999" y="957971"/>
            <a:ext cx="3245307" cy="2191685"/>
            <a:chOff x="2262409" y="1659509"/>
            <a:chExt cx="6882391" cy="4237569"/>
          </a:xfrm>
        </p:grpSpPr>
        <p:sp>
          <p:nvSpPr>
            <p:cNvPr id="60" name="Rectangle: Rounded Corners 8">
              <a:extLst>
                <a:ext uri="{FF2B5EF4-FFF2-40B4-BE49-F238E27FC236}">
                  <a16:creationId xmlns:a16="http://schemas.microsoft.com/office/drawing/2014/main" id="{7B6C2464-A506-109D-9652-51DC764793FC}"/>
                </a:ext>
              </a:extLst>
            </p:cNvPr>
            <p:cNvSpPr/>
            <p:nvPr/>
          </p:nvSpPr>
          <p:spPr>
            <a:xfrm>
              <a:off x="2262409" y="1659509"/>
              <a:ext cx="6882391" cy="4237569"/>
            </a:xfrm>
            <a:prstGeom prst="roundRect">
              <a:avLst>
                <a:gd name="adj" fmla="val 115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b="1" dirty="0">
                  <a:solidFill>
                    <a:schemeClr val="tx1"/>
                  </a:solidFill>
                  <a:cs typeface="Times New Roman" panose="02020603050405020304" pitchFamily="18" charset="0"/>
                </a:rPr>
                <a:t>BeGAN PDN benchmark generation</a:t>
              </a:r>
            </a:p>
          </p:txBody>
        </p:sp>
        <p:sp>
          <p:nvSpPr>
            <p:cNvPr id="61" name="Rectangle 60">
              <a:extLst>
                <a:ext uri="{FF2B5EF4-FFF2-40B4-BE49-F238E27FC236}">
                  <a16:creationId xmlns:a16="http://schemas.microsoft.com/office/drawing/2014/main" id="{B252B7F0-E46A-3671-D334-8DD372FFD417}"/>
                </a:ext>
              </a:extLst>
            </p:cNvPr>
            <p:cNvSpPr/>
            <p:nvPr/>
          </p:nvSpPr>
          <p:spPr>
            <a:xfrm>
              <a:off x="5805015" y="2382283"/>
              <a:ext cx="3229267" cy="239378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cs typeface="Times New Roman" panose="02020603050405020304" pitchFamily="18" charset="0"/>
                </a:rPr>
                <a:t>Power grid synthesis</a:t>
              </a:r>
            </a:p>
          </p:txBody>
        </p:sp>
        <p:sp>
          <p:nvSpPr>
            <p:cNvPr id="62" name="Rectangle 61">
              <a:extLst>
                <a:ext uri="{FF2B5EF4-FFF2-40B4-BE49-F238E27FC236}">
                  <a16:creationId xmlns:a16="http://schemas.microsoft.com/office/drawing/2014/main" id="{A845B4D7-F117-A021-3241-BC02928B6B38}"/>
                </a:ext>
              </a:extLst>
            </p:cNvPr>
            <p:cNvSpPr/>
            <p:nvPr/>
          </p:nvSpPr>
          <p:spPr>
            <a:xfrm>
              <a:off x="2566148" y="2382323"/>
              <a:ext cx="2671634" cy="24010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cs typeface="Times New Roman" panose="02020603050405020304" pitchFamily="18" charset="0"/>
                </a:rPr>
                <a:t>Current map generation</a:t>
              </a:r>
            </a:p>
          </p:txBody>
        </p:sp>
        <p:sp>
          <p:nvSpPr>
            <p:cNvPr id="63" name="Rectangle: Rounded Corners 11">
              <a:extLst>
                <a:ext uri="{FF2B5EF4-FFF2-40B4-BE49-F238E27FC236}">
                  <a16:creationId xmlns:a16="http://schemas.microsoft.com/office/drawing/2014/main" id="{4B88658C-DCDE-A2E5-8813-55789755D9AB}"/>
                </a:ext>
              </a:extLst>
            </p:cNvPr>
            <p:cNvSpPr/>
            <p:nvPr/>
          </p:nvSpPr>
          <p:spPr>
            <a:xfrm>
              <a:off x="2889950" y="3370745"/>
              <a:ext cx="1994142" cy="1169209"/>
            </a:xfrm>
            <a:prstGeom prst="roundRect">
              <a:avLst/>
            </a:prstGeom>
            <a:solidFill>
              <a:srgbClr val="ADDB7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cs typeface="Times New Roman" panose="02020603050405020304" pitchFamily="18" charset="0"/>
                </a:rPr>
                <a:t>Trained GAN</a:t>
              </a:r>
            </a:p>
          </p:txBody>
        </p:sp>
        <p:sp>
          <p:nvSpPr>
            <p:cNvPr id="64" name="Rectangle: Rounded Corners 12">
              <a:extLst>
                <a:ext uri="{FF2B5EF4-FFF2-40B4-BE49-F238E27FC236}">
                  <a16:creationId xmlns:a16="http://schemas.microsoft.com/office/drawing/2014/main" id="{9FFF646C-2D02-9F28-3B3E-AC7135A224F9}"/>
                </a:ext>
              </a:extLst>
            </p:cNvPr>
            <p:cNvSpPr/>
            <p:nvPr/>
          </p:nvSpPr>
          <p:spPr>
            <a:xfrm>
              <a:off x="2731988" y="5307604"/>
              <a:ext cx="2310063" cy="409004"/>
            </a:xfrm>
            <a:prstGeom prst="roundRect">
              <a:avLst/>
            </a:prstGeom>
            <a:solidFill>
              <a:srgbClr val="99D8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Times New Roman" panose="02020603050405020304" pitchFamily="18" charset="0"/>
                </a:rPr>
                <a:t>Current maps</a:t>
              </a:r>
            </a:p>
          </p:txBody>
        </p:sp>
        <p:cxnSp>
          <p:nvCxnSpPr>
            <p:cNvPr id="65" name="Straight Arrow Connector 64">
              <a:extLst>
                <a:ext uri="{FF2B5EF4-FFF2-40B4-BE49-F238E27FC236}">
                  <a16:creationId xmlns:a16="http://schemas.microsoft.com/office/drawing/2014/main" id="{762985B2-BAE8-BC0B-4041-3C6E98BE5666}"/>
                </a:ext>
              </a:extLst>
            </p:cNvPr>
            <p:cNvCxnSpPr>
              <a:cxnSpLocks/>
              <a:stCxn id="62" idx="2"/>
              <a:endCxn id="64" idx="0"/>
            </p:cNvCxnSpPr>
            <p:nvPr/>
          </p:nvCxnSpPr>
          <p:spPr>
            <a:xfrm flipH="1">
              <a:off x="3887020" y="4783356"/>
              <a:ext cx="14945" cy="5242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Rectangle: Rounded Corners 14">
              <a:extLst>
                <a:ext uri="{FF2B5EF4-FFF2-40B4-BE49-F238E27FC236}">
                  <a16:creationId xmlns:a16="http://schemas.microsoft.com/office/drawing/2014/main" id="{F59D5ACB-81E5-A6EE-A342-2A1CBC1A0099}"/>
                </a:ext>
              </a:extLst>
            </p:cNvPr>
            <p:cNvSpPr/>
            <p:nvPr/>
          </p:nvSpPr>
          <p:spPr>
            <a:xfrm>
              <a:off x="5917744" y="3811372"/>
              <a:ext cx="2956659" cy="882778"/>
            </a:xfrm>
            <a:prstGeom prst="roundRect">
              <a:avLst/>
            </a:prstGeom>
            <a:solidFill>
              <a:srgbClr val="EF8B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cs typeface="Times New Roman" panose="02020603050405020304" pitchFamily="18" charset="0"/>
                </a:rPr>
                <a:t>OpeNPDN power grid synthesis</a:t>
              </a:r>
            </a:p>
          </p:txBody>
        </p:sp>
        <p:sp>
          <p:nvSpPr>
            <p:cNvPr id="67" name="Rectangle: Rounded Corners 15">
              <a:extLst>
                <a:ext uri="{FF2B5EF4-FFF2-40B4-BE49-F238E27FC236}">
                  <a16:creationId xmlns:a16="http://schemas.microsoft.com/office/drawing/2014/main" id="{077D4C82-5108-A251-3E7B-9AB054F66E14}"/>
                </a:ext>
              </a:extLst>
            </p:cNvPr>
            <p:cNvSpPr/>
            <p:nvPr/>
          </p:nvSpPr>
          <p:spPr>
            <a:xfrm>
              <a:off x="5918518" y="2819756"/>
              <a:ext cx="1528762" cy="722263"/>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cs typeface="Times New Roman" panose="02020603050405020304" pitchFamily="18" charset="0"/>
                </a:rPr>
                <a:t>PDN templates</a:t>
              </a:r>
            </a:p>
          </p:txBody>
        </p:sp>
        <p:sp>
          <p:nvSpPr>
            <p:cNvPr id="68" name="Rectangle: Rounded Corners 16">
              <a:extLst>
                <a:ext uri="{FF2B5EF4-FFF2-40B4-BE49-F238E27FC236}">
                  <a16:creationId xmlns:a16="http://schemas.microsoft.com/office/drawing/2014/main" id="{936A4405-2580-1B21-F448-BBDA35AFCD7B}"/>
                </a:ext>
              </a:extLst>
            </p:cNvPr>
            <p:cNvSpPr/>
            <p:nvPr/>
          </p:nvSpPr>
          <p:spPr>
            <a:xfrm>
              <a:off x="7589521" y="2819756"/>
              <a:ext cx="1292238" cy="722263"/>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cs typeface="Times New Roman" panose="02020603050405020304" pitchFamily="18" charset="0"/>
                </a:rPr>
                <a:t>Power bumps</a:t>
              </a:r>
            </a:p>
          </p:txBody>
        </p:sp>
        <p:cxnSp>
          <p:nvCxnSpPr>
            <p:cNvPr id="69" name="Straight Arrow Connector 68">
              <a:extLst>
                <a:ext uri="{FF2B5EF4-FFF2-40B4-BE49-F238E27FC236}">
                  <a16:creationId xmlns:a16="http://schemas.microsoft.com/office/drawing/2014/main" id="{A9E6B1FD-74D8-01E4-2D75-BEB4FEE591F7}"/>
                </a:ext>
              </a:extLst>
            </p:cNvPr>
            <p:cNvCxnSpPr>
              <a:cxnSpLocks/>
              <a:stCxn id="67" idx="2"/>
            </p:cNvCxnSpPr>
            <p:nvPr/>
          </p:nvCxnSpPr>
          <p:spPr>
            <a:xfrm flipH="1">
              <a:off x="6682898" y="3542020"/>
              <a:ext cx="2" cy="30518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DE8B22F-EDFD-AA8B-20F9-8AD3C9423523}"/>
                </a:ext>
              </a:extLst>
            </p:cNvPr>
            <p:cNvCxnSpPr>
              <a:cxnSpLocks/>
              <a:stCxn id="68" idx="2"/>
            </p:cNvCxnSpPr>
            <p:nvPr/>
          </p:nvCxnSpPr>
          <p:spPr>
            <a:xfrm>
              <a:off x="8235641" y="3542020"/>
              <a:ext cx="5932" cy="30518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Rectangle: Rounded Corners 19">
              <a:extLst>
                <a:ext uri="{FF2B5EF4-FFF2-40B4-BE49-F238E27FC236}">
                  <a16:creationId xmlns:a16="http://schemas.microsoft.com/office/drawing/2014/main" id="{8072D645-CDB5-5FFE-E1C0-2AD970C06A57}"/>
                </a:ext>
              </a:extLst>
            </p:cNvPr>
            <p:cNvSpPr/>
            <p:nvPr/>
          </p:nvSpPr>
          <p:spPr>
            <a:xfrm>
              <a:off x="6149566" y="5289518"/>
              <a:ext cx="2512194" cy="397774"/>
            </a:xfrm>
            <a:prstGeom prst="roundRect">
              <a:avLst/>
            </a:prstGeom>
            <a:solidFill>
              <a:srgbClr val="99D8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Times New Roman" panose="02020603050405020304" pitchFamily="18" charset="0"/>
                </a:rPr>
                <a:t>Power grids</a:t>
              </a:r>
            </a:p>
          </p:txBody>
        </p:sp>
        <p:cxnSp>
          <p:nvCxnSpPr>
            <p:cNvPr id="72" name="Connector: Elbow 20">
              <a:extLst>
                <a:ext uri="{FF2B5EF4-FFF2-40B4-BE49-F238E27FC236}">
                  <a16:creationId xmlns:a16="http://schemas.microsoft.com/office/drawing/2014/main" id="{1330F7AB-3B6B-C328-B31C-3434FDC113B0}"/>
                </a:ext>
              </a:extLst>
            </p:cNvPr>
            <p:cNvCxnSpPr>
              <a:cxnSpLocks/>
              <a:stCxn id="64" idx="3"/>
              <a:endCxn id="61" idx="1"/>
            </p:cNvCxnSpPr>
            <p:nvPr/>
          </p:nvCxnSpPr>
          <p:spPr>
            <a:xfrm flipV="1">
              <a:off x="5042051" y="3579174"/>
              <a:ext cx="762963" cy="1932932"/>
            </a:xfrm>
            <a:prstGeom prst="bentConnector3">
              <a:avLst>
                <a:gd name="adj1" fmla="val 50000"/>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6C7E87DB-4BDE-386A-9312-E62AAEFF199B}"/>
                </a:ext>
              </a:extLst>
            </p:cNvPr>
            <p:cNvCxnSpPr>
              <a:cxnSpLocks/>
              <a:stCxn id="61" idx="2"/>
              <a:endCxn id="71" idx="0"/>
            </p:cNvCxnSpPr>
            <p:nvPr/>
          </p:nvCxnSpPr>
          <p:spPr>
            <a:xfrm flipH="1">
              <a:off x="7405663" y="4776064"/>
              <a:ext cx="13986" cy="51345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1101BF5-0737-23DF-AA0F-B51713660373}"/>
              </a:ext>
            </a:extLst>
          </p:cNvPr>
          <p:cNvGrpSpPr>
            <a:grpSpLocks noChangeAspect="1"/>
          </p:cNvGrpSpPr>
          <p:nvPr/>
        </p:nvGrpSpPr>
        <p:grpSpPr>
          <a:xfrm>
            <a:off x="552267" y="3526371"/>
            <a:ext cx="3482396" cy="1728115"/>
            <a:chOff x="1080401" y="1686186"/>
            <a:chExt cx="6572501" cy="3020037"/>
          </a:xfrm>
        </p:grpSpPr>
        <p:sp>
          <p:nvSpPr>
            <p:cNvPr id="75" name="Rectangle 74">
              <a:extLst>
                <a:ext uri="{FF2B5EF4-FFF2-40B4-BE49-F238E27FC236}">
                  <a16:creationId xmlns:a16="http://schemas.microsoft.com/office/drawing/2014/main" id="{906B904F-9ED3-E0F4-4886-4D7C95B68E3F}"/>
                </a:ext>
              </a:extLst>
            </p:cNvPr>
            <p:cNvSpPr/>
            <p:nvPr/>
          </p:nvSpPr>
          <p:spPr>
            <a:xfrm>
              <a:off x="3390846" y="1686186"/>
              <a:ext cx="2122415" cy="3020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b="1" dirty="0">
                  <a:solidFill>
                    <a:schemeClr val="tx1"/>
                  </a:solidFill>
                  <a:latin typeface="Times New Roman" panose="02020603050405020304" pitchFamily="18" charset="0"/>
                  <a:cs typeface="Times New Roman" panose="02020603050405020304" pitchFamily="18" charset="0"/>
                </a:rPr>
                <a:t>GAN training</a:t>
              </a:r>
            </a:p>
          </p:txBody>
        </p:sp>
        <p:sp>
          <p:nvSpPr>
            <p:cNvPr id="76" name="Rectangle: Rounded Corners 15">
              <a:extLst>
                <a:ext uri="{FF2B5EF4-FFF2-40B4-BE49-F238E27FC236}">
                  <a16:creationId xmlns:a16="http://schemas.microsoft.com/office/drawing/2014/main" id="{2826328D-4513-7A94-5654-CC180F859AF7}"/>
                </a:ext>
              </a:extLst>
            </p:cNvPr>
            <p:cNvSpPr/>
            <p:nvPr/>
          </p:nvSpPr>
          <p:spPr>
            <a:xfrm>
              <a:off x="3506599" y="2055303"/>
              <a:ext cx="1908598" cy="1057013"/>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Pretrained </a:t>
              </a:r>
              <a:br>
                <a:rPr lang="en-US" sz="1050" dirty="0">
                  <a:solidFill>
                    <a:schemeClr val="tx1"/>
                  </a:solidFill>
                  <a:latin typeface="Times New Roman" panose="02020603050405020304" pitchFamily="18" charset="0"/>
                  <a:cs typeface="Times New Roman" panose="02020603050405020304" pitchFamily="18" charset="0"/>
                </a:rPr>
              </a:br>
              <a:r>
                <a:rPr lang="en-US" sz="1050" dirty="0">
                  <a:solidFill>
                    <a:schemeClr val="tx1"/>
                  </a:solidFill>
                  <a:latin typeface="Times New Roman" panose="02020603050405020304" pitchFamily="18" charset="0"/>
                  <a:cs typeface="Times New Roman" panose="02020603050405020304" pitchFamily="18" charset="0"/>
                </a:rPr>
                <a:t>GAN model</a:t>
              </a:r>
            </a:p>
          </p:txBody>
        </p:sp>
        <p:sp>
          <p:nvSpPr>
            <p:cNvPr id="77" name="Rectangle: Rounded Corners 16">
              <a:extLst>
                <a:ext uri="{FF2B5EF4-FFF2-40B4-BE49-F238E27FC236}">
                  <a16:creationId xmlns:a16="http://schemas.microsoft.com/office/drawing/2014/main" id="{58C1DF6D-6E88-FE69-E420-1160AE9F8C49}"/>
                </a:ext>
              </a:extLst>
            </p:cNvPr>
            <p:cNvSpPr/>
            <p:nvPr/>
          </p:nvSpPr>
          <p:spPr>
            <a:xfrm>
              <a:off x="3507996" y="3516385"/>
              <a:ext cx="1898477" cy="1057013"/>
            </a:xfrm>
            <a:prstGeom prst="roundRect">
              <a:avLst/>
            </a:prstGeom>
            <a:solidFill>
              <a:srgbClr val="BCDC7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GAN benchmark generator</a:t>
              </a:r>
            </a:p>
          </p:txBody>
        </p:sp>
        <p:sp>
          <p:nvSpPr>
            <p:cNvPr id="78" name="Rectangle 77">
              <a:extLst>
                <a:ext uri="{FF2B5EF4-FFF2-40B4-BE49-F238E27FC236}">
                  <a16:creationId xmlns:a16="http://schemas.microsoft.com/office/drawing/2014/main" id="{CD83F294-7214-4CB0-9757-6669CBBBFD22}"/>
                </a:ext>
              </a:extLst>
            </p:cNvPr>
            <p:cNvSpPr/>
            <p:nvPr/>
          </p:nvSpPr>
          <p:spPr>
            <a:xfrm>
              <a:off x="1080401" y="2055303"/>
              <a:ext cx="2100904" cy="1227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b="1" dirty="0">
                  <a:solidFill>
                    <a:schemeClr val="tx1"/>
                  </a:solidFill>
                  <a:latin typeface="Times New Roman" panose="02020603050405020304" pitchFamily="18" charset="0"/>
                  <a:cs typeface="Times New Roman" panose="02020603050405020304" pitchFamily="18" charset="0"/>
                </a:rPr>
                <a:t>Source dataset</a:t>
              </a:r>
            </a:p>
          </p:txBody>
        </p:sp>
        <p:sp>
          <p:nvSpPr>
            <p:cNvPr id="79" name="Rectangle: Rounded Corners 18">
              <a:extLst>
                <a:ext uri="{FF2B5EF4-FFF2-40B4-BE49-F238E27FC236}">
                  <a16:creationId xmlns:a16="http://schemas.microsoft.com/office/drawing/2014/main" id="{D6F981BD-9E84-6EAA-0BB7-1FF492B8CC57}"/>
                </a:ext>
              </a:extLst>
            </p:cNvPr>
            <p:cNvSpPr/>
            <p:nvPr/>
          </p:nvSpPr>
          <p:spPr>
            <a:xfrm>
              <a:off x="5709399" y="2377954"/>
              <a:ext cx="1943503" cy="1348603"/>
            </a:xfrm>
            <a:prstGeom prst="roundRect">
              <a:avLst/>
            </a:prstGeom>
            <a:solidFill>
              <a:srgbClr val="79CC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 IP-protected GAN-generated benchmarks</a:t>
              </a:r>
            </a:p>
          </p:txBody>
        </p:sp>
        <p:cxnSp>
          <p:nvCxnSpPr>
            <p:cNvPr id="80" name="Straight Arrow Connector 79">
              <a:extLst>
                <a:ext uri="{FF2B5EF4-FFF2-40B4-BE49-F238E27FC236}">
                  <a16:creationId xmlns:a16="http://schemas.microsoft.com/office/drawing/2014/main" id="{09D0E7D3-04D7-F63A-0495-559F0876F134}"/>
                </a:ext>
              </a:extLst>
            </p:cNvPr>
            <p:cNvCxnSpPr>
              <a:cxnSpLocks/>
            </p:cNvCxnSpPr>
            <p:nvPr/>
          </p:nvCxnSpPr>
          <p:spPr>
            <a:xfrm flipH="1">
              <a:off x="4457235" y="3112316"/>
              <a:ext cx="3663" cy="40406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F577184-3181-71CC-9E8C-E928E47D0D0B}"/>
                </a:ext>
              </a:extLst>
            </p:cNvPr>
            <p:cNvCxnSpPr>
              <a:cxnSpLocks/>
              <a:stCxn id="78" idx="3"/>
            </p:cNvCxnSpPr>
            <p:nvPr/>
          </p:nvCxnSpPr>
          <p:spPr>
            <a:xfrm>
              <a:off x="3181305" y="2669184"/>
              <a:ext cx="34398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5E210FE-0C78-1FB4-5AA6-0175DF60B554}"/>
                </a:ext>
              </a:extLst>
            </p:cNvPr>
            <p:cNvCxnSpPr>
              <a:cxnSpLocks/>
              <a:stCxn id="85" idx="3"/>
              <a:endCxn id="77" idx="1"/>
            </p:cNvCxnSpPr>
            <p:nvPr/>
          </p:nvCxnSpPr>
          <p:spPr>
            <a:xfrm>
              <a:off x="3191939" y="4041255"/>
              <a:ext cx="316057" cy="363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D4E1833-7C5C-634D-48CF-6174A346C113}"/>
                </a:ext>
              </a:extLst>
            </p:cNvPr>
            <p:cNvCxnSpPr>
              <a:cxnSpLocks/>
              <a:stCxn id="75" idx="3"/>
            </p:cNvCxnSpPr>
            <p:nvPr/>
          </p:nvCxnSpPr>
          <p:spPr>
            <a:xfrm>
              <a:off x="5513261" y="3196205"/>
              <a:ext cx="196138" cy="18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Rectangle: Rounded Corners 23">
              <a:extLst>
                <a:ext uri="{FF2B5EF4-FFF2-40B4-BE49-F238E27FC236}">
                  <a16:creationId xmlns:a16="http://schemas.microsoft.com/office/drawing/2014/main" id="{EB7B1A40-4706-1372-9EBB-B6A9F5A6CDC2}"/>
                </a:ext>
              </a:extLst>
            </p:cNvPr>
            <p:cNvSpPr/>
            <p:nvPr/>
          </p:nvSpPr>
          <p:spPr>
            <a:xfrm>
              <a:off x="1166434" y="2442372"/>
              <a:ext cx="1936891" cy="746654"/>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Urban satellite images</a:t>
              </a:r>
            </a:p>
          </p:txBody>
        </p:sp>
        <p:sp>
          <p:nvSpPr>
            <p:cNvPr id="85" name="Rectangle 84">
              <a:extLst>
                <a:ext uri="{FF2B5EF4-FFF2-40B4-BE49-F238E27FC236}">
                  <a16:creationId xmlns:a16="http://schemas.microsoft.com/office/drawing/2014/main" id="{C5C18429-095D-3737-E821-15078AB46DAE}"/>
                </a:ext>
              </a:extLst>
            </p:cNvPr>
            <p:cNvSpPr/>
            <p:nvPr/>
          </p:nvSpPr>
          <p:spPr>
            <a:xfrm>
              <a:off x="1091035" y="3412605"/>
              <a:ext cx="2100904" cy="1257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b="1" dirty="0">
                  <a:solidFill>
                    <a:schemeClr val="tx1"/>
                  </a:solidFill>
                  <a:latin typeface="Times New Roman" panose="02020603050405020304" pitchFamily="18" charset="0"/>
                  <a:cs typeface="Times New Roman" panose="02020603050405020304" pitchFamily="18" charset="0"/>
                </a:rPr>
                <a:t>Target dataset</a:t>
              </a:r>
            </a:p>
          </p:txBody>
        </p:sp>
        <p:sp>
          <p:nvSpPr>
            <p:cNvPr id="86" name="Rectangle: Rounded Corners 25">
              <a:extLst>
                <a:ext uri="{FF2B5EF4-FFF2-40B4-BE49-F238E27FC236}">
                  <a16:creationId xmlns:a16="http://schemas.microsoft.com/office/drawing/2014/main" id="{9C26DD41-1D31-E1A7-F0B9-A3D3164B0C40}"/>
                </a:ext>
              </a:extLst>
            </p:cNvPr>
            <p:cNvSpPr/>
            <p:nvPr/>
          </p:nvSpPr>
          <p:spPr>
            <a:xfrm>
              <a:off x="1258046" y="3798527"/>
              <a:ext cx="1778466" cy="734218"/>
            </a:xfrm>
            <a:prstGeom prst="roundRect">
              <a:avLst/>
            </a:prstGeom>
            <a:solidFill>
              <a:srgbClr val="BCDC7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Real circuit data</a:t>
              </a:r>
            </a:p>
          </p:txBody>
        </p:sp>
        <p:sp>
          <p:nvSpPr>
            <p:cNvPr id="87" name="TextBox 86">
              <a:extLst>
                <a:ext uri="{FF2B5EF4-FFF2-40B4-BE49-F238E27FC236}">
                  <a16:creationId xmlns:a16="http://schemas.microsoft.com/office/drawing/2014/main" id="{06CC2824-D0C9-F0F0-DAF9-D18A4A64E4E2}"/>
                </a:ext>
              </a:extLst>
            </p:cNvPr>
            <p:cNvSpPr txBox="1"/>
            <p:nvPr/>
          </p:nvSpPr>
          <p:spPr>
            <a:xfrm>
              <a:off x="3804297" y="3084840"/>
              <a:ext cx="993448" cy="443741"/>
            </a:xfrm>
            <a:prstGeom prst="rect">
              <a:avLst/>
            </a:prstGeom>
            <a:noFill/>
            <a:ln w="28575">
              <a:noFill/>
            </a:ln>
          </p:spPr>
          <p:txBody>
            <a:bodyPr wrap="square" rtlCol="0">
              <a:spAutoFit/>
            </a:bodyPr>
            <a:lstStyle/>
            <a:p>
              <a:r>
                <a:rPr lang="en-US" sz="1050" b="1" dirty="0">
                  <a:latin typeface="Times New Roman" panose="02020603050405020304" pitchFamily="18" charset="0"/>
                  <a:cs typeface="Times New Roman" panose="02020603050405020304" pitchFamily="18" charset="0"/>
                </a:rPr>
                <a:t>TL</a:t>
              </a:r>
            </a:p>
          </p:txBody>
        </p:sp>
      </p:grpSp>
      <p:pic>
        <p:nvPicPr>
          <p:cNvPr id="88" name="Picture 2">
            <a:extLst>
              <a:ext uri="{FF2B5EF4-FFF2-40B4-BE49-F238E27FC236}">
                <a16:creationId xmlns:a16="http://schemas.microsoft.com/office/drawing/2014/main" id="{347BA9AA-C71B-FC99-C38D-FA9E4A4267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0" t="1" b="3020"/>
          <a:stretch/>
        </p:blipFill>
        <p:spPr bwMode="auto">
          <a:xfrm>
            <a:off x="6394385" y="838200"/>
            <a:ext cx="2861147" cy="245084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A sign in front of a building&#10;&#10;Description automatically generated">
            <a:extLst>
              <a:ext uri="{FF2B5EF4-FFF2-40B4-BE49-F238E27FC236}">
                <a16:creationId xmlns:a16="http://schemas.microsoft.com/office/drawing/2014/main" id="{690F9646-D23B-95CC-180B-2F6236087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238" y="957971"/>
            <a:ext cx="2268068" cy="2268068"/>
          </a:xfrm>
          <a:prstGeom prst="rect">
            <a:avLst/>
          </a:prstGeom>
        </p:spPr>
      </p:pic>
      <p:sp>
        <p:nvSpPr>
          <p:cNvPr id="90" name="TextBox 89">
            <a:extLst>
              <a:ext uri="{FF2B5EF4-FFF2-40B4-BE49-F238E27FC236}">
                <a16:creationId xmlns:a16="http://schemas.microsoft.com/office/drawing/2014/main" id="{905C1259-BB59-B1C5-5E5C-6B16491CF185}"/>
              </a:ext>
            </a:extLst>
          </p:cNvPr>
          <p:cNvSpPr txBox="1"/>
          <p:nvPr/>
        </p:nvSpPr>
        <p:spPr>
          <a:xfrm>
            <a:off x="4284667" y="3212009"/>
            <a:ext cx="1641934" cy="307777"/>
          </a:xfrm>
          <a:prstGeom prst="rect">
            <a:avLst/>
          </a:prstGeom>
          <a:noFill/>
        </p:spPr>
        <p:txBody>
          <a:bodyPr wrap="square" rtlCol="0">
            <a:spAutoFit/>
          </a:bodyPr>
          <a:lstStyle/>
          <a:p>
            <a:pPr algn="ctr"/>
            <a:r>
              <a:rPr lang="en-US" sz="1400" dirty="0"/>
              <a:t>Satellite image</a:t>
            </a:r>
          </a:p>
        </p:txBody>
      </p:sp>
      <p:sp>
        <p:nvSpPr>
          <p:cNvPr id="91" name="TextBox 90">
            <a:extLst>
              <a:ext uri="{FF2B5EF4-FFF2-40B4-BE49-F238E27FC236}">
                <a16:creationId xmlns:a16="http://schemas.microsoft.com/office/drawing/2014/main" id="{64028D8D-86D6-3D97-A149-89009320FDC5}"/>
              </a:ext>
            </a:extLst>
          </p:cNvPr>
          <p:cNvSpPr txBox="1"/>
          <p:nvPr/>
        </p:nvSpPr>
        <p:spPr>
          <a:xfrm>
            <a:off x="6307659" y="3228443"/>
            <a:ext cx="2475952" cy="307777"/>
          </a:xfrm>
          <a:prstGeom prst="rect">
            <a:avLst/>
          </a:prstGeom>
          <a:noFill/>
        </p:spPr>
        <p:txBody>
          <a:bodyPr wrap="square" rtlCol="0">
            <a:spAutoFit/>
          </a:bodyPr>
          <a:lstStyle/>
          <a:p>
            <a:pPr algn="ctr"/>
            <a:r>
              <a:rPr lang="en-US" sz="1400" dirty="0"/>
              <a:t>Jet scaled satellite image</a:t>
            </a:r>
          </a:p>
        </p:txBody>
      </p:sp>
      <p:sp>
        <p:nvSpPr>
          <p:cNvPr id="92" name="Rectangle 91">
            <a:extLst>
              <a:ext uri="{FF2B5EF4-FFF2-40B4-BE49-F238E27FC236}">
                <a16:creationId xmlns:a16="http://schemas.microsoft.com/office/drawing/2014/main" id="{421189AF-E454-69D0-F167-35D4B5B109CC}"/>
              </a:ext>
            </a:extLst>
          </p:cNvPr>
          <p:cNvSpPr/>
          <p:nvPr/>
        </p:nvSpPr>
        <p:spPr>
          <a:xfrm>
            <a:off x="4376383" y="2860171"/>
            <a:ext cx="591234" cy="277091"/>
          </a:xfrm>
          <a:prstGeom prst="rect">
            <a:avLst/>
          </a:prstGeo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3" name="Rectangle 92">
            <a:extLst>
              <a:ext uri="{FF2B5EF4-FFF2-40B4-BE49-F238E27FC236}">
                <a16:creationId xmlns:a16="http://schemas.microsoft.com/office/drawing/2014/main" id="{4F4DC49D-46EE-AFAA-5FE3-89CA6113645D}"/>
              </a:ext>
            </a:extLst>
          </p:cNvPr>
          <p:cNvSpPr/>
          <p:nvPr/>
        </p:nvSpPr>
        <p:spPr>
          <a:xfrm>
            <a:off x="4376383" y="2613987"/>
            <a:ext cx="591234" cy="277091"/>
          </a:xfrm>
          <a:prstGeom prst="rect">
            <a:avLst/>
          </a:prstGeo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4" name="Rectangle 93">
            <a:extLst>
              <a:ext uri="{FF2B5EF4-FFF2-40B4-BE49-F238E27FC236}">
                <a16:creationId xmlns:a16="http://schemas.microsoft.com/office/drawing/2014/main" id="{70659197-68BE-068C-55BB-7B9066EDAEED}"/>
              </a:ext>
            </a:extLst>
          </p:cNvPr>
          <p:cNvSpPr/>
          <p:nvPr/>
        </p:nvSpPr>
        <p:spPr>
          <a:xfrm>
            <a:off x="6051948" y="2597663"/>
            <a:ext cx="134406" cy="37917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5" name="Rectangle 94">
            <a:extLst>
              <a:ext uri="{FF2B5EF4-FFF2-40B4-BE49-F238E27FC236}">
                <a16:creationId xmlns:a16="http://schemas.microsoft.com/office/drawing/2014/main" id="{9843F769-E31A-8FDC-E659-456392FF21E4}"/>
              </a:ext>
            </a:extLst>
          </p:cNvPr>
          <p:cNvSpPr/>
          <p:nvPr/>
        </p:nvSpPr>
        <p:spPr>
          <a:xfrm>
            <a:off x="4707539" y="1241373"/>
            <a:ext cx="285601" cy="299182"/>
          </a:xfrm>
          <a:prstGeom prst="rect">
            <a:avLst/>
          </a:prstGeo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6" name="Rectangle 95">
            <a:extLst>
              <a:ext uri="{FF2B5EF4-FFF2-40B4-BE49-F238E27FC236}">
                <a16:creationId xmlns:a16="http://schemas.microsoft.com/office/drawing/2014/main" id="{4A5A062B-748A-C5A7-8303-5BA7580326E1}"/>
              </a:ext>
            </a:extLst>
          </p:cNvPr>
          <p:cNvSpPr/>
          <p:nvPr/>
        </p:nvSpPr>
        <p:spPr>
          <a:xfrm>
            <a:off x="5346497" y="1150291"/>
            <a:ext cx="423588" cy="388365"/>
          </a:xfrm>
          <a:prstGeom prst="rect">
            <a:avLst/>
          </a:prstGeo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7" name="Rectangle: Rounded Corners 38">
            <a:extLst>
              <a:ext uri="{FF2B5EF4-FFF2-40B4-BE49-F238E27FC236}">
                <a16:creationId xmlns:a16="http://schemas.microsoft.com/office/drawing/2014/main" id="{76D2DE86-97C7-0EB9-3A89-53E3E45869C2}"/>
              </a:ext>
            </a:extLst>
          </p:cNvPr>
          <p:cNvSpPr/>
          <p:nvPr/>
        </p:nvSpPr>
        <p:spPr>
          <a:xfrm>
            <a:off x="5665478" y="2597663"/>
            <a:ext cx="386470" cy="12031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98" name="Straight Arrow Connector 97">
            <a:extLst>
              <a:ext uri="{FF2B5EF4-FFF2-40B4-BE49-F238E27FC236}">
                <a16:creationId xmlns:a16="http://schemas.microsoft.com/office/drawing/2014/main" id="{A7329773-2479-9480-9C09-6DC514BED155}"/>
              </a:ext>
            </a:extLst>
          </p:cNvPr>
          <p:cNvCxnSpPr>
            <a:cxnSpLocks/>
          </p:cNvCxnSpPr>
          <p:nvPr/>
        </p:nvCxnSpPr>
        <p:spPr>
          <a:xfrm>
            <a:off x="5770085" y="1331792"/>
            <a:ext cx="2014629"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EEAE358-27C4-4FF0-A4D4-3CAB8BE12887}"/>
              </a:ext>
            </a:extLst>
          </p:cNvPr>
          <p:cNvCxnSpPr>
            <a:cxnSpLocks/>
            <a:stCxn id="103" idx="3"/>
          </p:cNvCxnSpPr>
          <p:nvPr/>
        </p:nvCxnSpPr>
        <p:spPr>
          <a:xfrm>
            <a:off x="5252000" y="2112753"/>
            <a:ext cx="2386877" cy="8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1C60276-F583-3494-0118-DD02D5EC9501}"/>
              </a:ext>
            </a:extLst>
          </p:cNvPr>
          <p:cNvCxnSpPr>
            <a:cxnSpLocks/>
          </p:cNvCxnSpPr>
          <p:nvPr/>
        </p:nvCxnSpPr>
        <p:spPr>
          <a:xfrm>
            <a:off x="6058547" y="2657649"/>
            <a:ext cx="2090762" cy="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7CC5730B-70D9-2F49-BDC3-D98FF9A7FA0F}"/>
              </a:ext>
            </a:extLst>
          </p:cNvPr>
          <p:cNvSpPr/>
          <p:nvPr/>
        </p:nvSpPr>
        <p:spPr>
          <a:xfrm rot="5400000">
            <a:off x="5002190" y="473809"/>
            <a:ext cx="132213" cy="226982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2" name="Rectangle 101">
            <a:extLst>
              <a:ext uri="{FF2B5EF4-FFF2-40B4-BE49-F238E27FC236}">
                <a16:creationId xmlns:a16="http://schemas.microsoft.com/office/drawing/2014/main" id="{453EC1BA-F2CE-820B-5D72-4D900D2C7C46}"/>
              </a:ext>
            </a:extLst>
          </p:cNvPr>
          <p:cNvSpPr/>
          <p:nvPr/>
        </p:nvSpPr>
        <p:spPr>
          <a:xfrm rot="10800000">
            <a:off x="4990611" y="958059"/>
            <a:ext cx="259148" cy="226983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3" name="Rectangle: Rounded Corners 44">
            <a:extLst>
              <a:ext uri="{FF2B5EF4-FFF2-40B4-BE49-F238E27FC236}">
                <a16:creationId xmlns:a16="http://schemas.microsoft.com/office/drawing/2014/main" id="{C5B09699-7EF8-2B0D-0DC6-BB472FBABF36}"/>
              </a:ext>
            </a:extLst>
          </p:cNvPr>
          <p:cNvSpPr/>
          <p:nvPr/>
        </p:nvSpPr>
        <p:spPr>
          <a:xfrm>
            <a:off x="5149723" y="1734790"/>
            <a:ext cx="102277" cy="7559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04" name="Straight Arrow Connector 103">
            <a:extLst>
              <a:ext uri="{FF2B5EF4-FFF2-40B4-BE49-F238E27FC236}">
                <a16:creationId xmlns:a16="http://schemas.microsoft.com/office/drawing/2014/main" id="{F495CAF9-1E5E-99A9-7E38-FDFCECD96907}"/>
              </a:ext>
            </a:extLst>
          </p:cNvPr>
          <p:cNvCxnSpPr>
            <a:cxnSpLocks/>
            <a:stCxn id="101" idx="0"/>
          </p:cNvCxnSpPr>
          <p:nvPr/>
        </p:nvCxnSpPr>
        <p:spPr>
          <a:xfrm>
            <a:off x="6203210" y="1608724"/>
            <a:ext cx="18927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6">
            <a:extLst>
              <a:ext uri="{FF2B5EF4-FFF2-40B4-BE49-F238E27FC236}">
                <a16:creationId xmlns:a16="http://schemas.microsoft.com/office/drawing/2014/main" id="{C6237077-BA1B-F8D1-3435-E66B423B28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104" r="10342" b="2771"/>
          <a:stretch/>
        </p:blipFill>
        <p:spPr bwMode="auto">
          <a:xfrm>
            <a:off x="8763452" y="886505"/>
            <a:ext cx="190235" cy="2344972"/>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31049729-C218-DDEA-ACF5-1D4A8D3D87EE}"/>
              </a:ext>
            </a:extLst>
          </p:cNvPr>
          <p:cNvSpPr/>
          <p:nvPr/>
        </p:nvSpPr>
        <p:spPr>
          <a:xfrm>
            <a:off x="6834821" y="2865811"/>
            <a:ext cx="591234" cy="277091"/>
          </a:xfrm>
          <a:prstGeom prst="rect">
            <a:avLst/>
          </a:prstGeo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7" name="Rectangle 106">
            <a:extLst>
              <a:ext uri="{FF2B5EF4-FFF2-40B4-BE49-F238E27FC236}">
                <a16:creationId xmlns:a16="http://schemas.microsoft.com/office/drawing/2014/main" id="{A4B887BC-6020-E411-9A65-F4717186F040}"/>
              </a:ext>
            </a:extLst>
          </p:cNvPr>
          <p:cNvSpPr/>
          <p:nvPr/>
        </p:nvSpPr>
        <p:spPr>
          <a:xfrm>
            <a:off x="6834821" y="2619628"/>
            <a:ext cx="591234" cy="277091"/>
          </a:xfrm>
          <a:prstGeom prst="rect">
            <a:avLst/>
          </a:prstGeo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8" name="Rectangle 107">
            <a:extLst>
              <a:ext uri="{FF2B5EF4-FFF2-40B4-BE49-F238E27FC236}">
                <a16:creationId xmlns:a16="http://schemas.microsoft.com/office/drawing/2014/main" id="{9A7CE20D-B518-3E59-F8E2-E6DDB28AFEF8}"/>
              </a:ext>
            </a:extLst>
          </p:cNvPr>
          <p:cNvSpPr/>
          <p:nvPr/>
        </p:nvSpPr>
        <p:spPr>
          <a:xfrm>
            <a:off x="7165977" y="1247014"/>
            <a:ext cx="285601" cy="299182"/>
          </a:xfrm>
          <a:prstGeom prst="rect">
            <a:avLst/>
          </a:prstGeo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9" name="Rectangle 108">
            <a:extLst>
              <a:ext uri="{FF2B5EF4-FFF2-40B4-BE49-F238E27FC236}">
                <a16:creationId xmlns:a16="http://schemas.microsoft.com/office/drawing/2014/main" id="{D6FB4968-C7C3-1B20-CF73-BCBE9A2ACCCC}"/>
              </a:ext>
            </a:extLst>
          </p:cNvPr>
          <p:cNvSpPr/>
          <p:nvPr/>
        </p:nvSpPr>
        <p:spPr>
          <a:xfrm>
            <a:off x="7804935" y="1155932"/>
            <a:ext cx="423588" cy="388365"/>
          </a:xfrm>
          <a:prstGeom prst="rect">
            <a:avLst/>
          </a:prstGeo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10" name="Picture 109">
            <a:extLst>
              <a:ext uri="{FF2B5EF4-FFF2-40B4-BE49-F238E27FC236}">
                <a16:creationId xmlns:a16="http://schemas.microsoft.com/office/drawing/2014/main" id="{D2057CA0-0148-C189-A76A-A9A42526BA6D}"/>
              </a:ext>
            </a:extLst>
          </p:cNvPr>
          <p:cNvPicPr>
            <a:picLocks noChangeAspect="1"/>
          </p:cNvPicPr>
          <p:nvPr/>
        </p:nvPicPr>
        <p:blipFill>
          <a:blip r:embed="rId6"/>
          <a:stretch>
            <a:fillRect/>
          </a:stretch>
        </p:blipFill>
        <p:spPr>
          <a:xfrm>
            <a:off x="4959369" y="3650790"/>
            <a:ext cx="2871064" cy="1871258"/>
          </a:xfrm>
          <a:prstGeom prst="rect">
            <a:avLst/>
          </a:prstGeom>
        </p:spPr>
      </p:pic>
      <p:sp>
        <p:nvSpPr>
          <p:cNvPr id="111" name="Content Placeholder 6">
            <a:extLst>
              <a:ext uri="{FF2B5EF4-FFF2-40B4-BE49-F238E27FC236}">
                <a16:creationId xmlns:a16="http://schemas.microsoft.com/office/drawing/2014/main" id="{79B4D555-56A9-6601-4E3F-C8C6385F12D1}"/>
              </a:ext>
            </a:extLst>
          </p:cNvPr>
          <p:cNvSpPr txBox="1">
            <a:spLocks/>
          </p:cNvSpPr>
          <p:nvPr/>
        </p:nvSpPr>
        <p:spPr>
          <a:xfrm>
            <a:off x="6071363" y="5567977"/>
            <a:ext cx="1138909" cy="411724"/>
          </a:xfrm>
          <a:prstGeom prst="rect">
            <a:avLst/>
          </a:prstGeom>
        </p:spPr>
        <p:txBody>
          <a:bodyPr anchor="t">
            <a:normAutofit/>
          </a:bodyPr>
          <a:lstStyle>
            <a:lvl1pPr marL="342937" indent="-342937" algn="l" rtl="0" eaLnBrk="1" fontAlgn="base" hangingPunct="1">
              <a:spcBef>
                <a:spcPct val="20000"/>
              </a:spcBef>
              <a:spcAft>
                <a:spcPct val="0"/>
              </a:spcAft>
              <a:buClr>
                <a:srgbClr val="7A0019"/>
              </a:buClr>
              <a:buChar char="•"/>
              <a:defRPr sz="3200">
                <a:solidFill>
                  <a:srgbClr val="595959"/>
                </a:solidFill>
                <a:latin typeface="+mn-lt"/>
                <a:ea typeface="ＭＳ Ｐゴシック" charset="0"/>
                <a:cs typeface="ＭＳ Ｐゴシック" charset="0"/>
              </a:defRPr>
            </a:lvl1pPr>
            <a:lvl2pPr marL="743031" indent="-285781" algn="l" rtl="0" eaLnBrk="1" fontAlgn="base" hangingPunct="1">
              <a:spcBef>
                <a:spcPct val="20000"/>
              </a:spcBef>
              <a:spcAft>
                <a:spcPct val="0"/>
              </a:spcAft>
              <a:buClr>
                <a:srgbClr val="7A0019"/>
              </a:buClr>
              <a:buChar char="–"/>
              <a:defRPr sz="2800">
                <a:solidFill>
                  <a:srgbClr val="595959"/>
                </a:solidFill>
                <a:latin typeface="+mn-lt"/>
                <a:ea typeface="ＭＳ Ｐゴシック" charset="0"/>
              </a:defRPr>
            </a:lvl2pPr>
            <a:lvl3pPr marL="1143123" indent="-228625" algn="l" rtl="0" eaLnBrk="1" fontAlgn="base" hangingPunct="1">
              <a:spcBef>
                <a:spcPct val="20000"/>
              </a:spcBef>
              <a:spcAft>
                <a:spcPct val="0"/>
              </a:spcAft>
              <a:buClr>
                <a:srgbClr val="7A0019"/>
              </a:buClr>
              <a:buChar char="•"/>
              <a:defRPr sz="2400">
                <a:solidFill>
                  <a:srgbClr val="595959"/>
                </a:solidFill>
                <a:latin typeface="+mn-lt"/>
                <a:ea typeface="ＭＳ Ｐゴシック" charset="0"/>
              </a:defRPr>
            </a:lvl3pPr>
            <a:lvl4pPr marL="160037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4pPr>
            <a:lvl5pPr marL="205762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5pPr>
            <a:lvl6pPr marL="2514872" indent="-228625"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2122" indent="-228625"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372" indent="-228625"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621" indent="-228625" algn="l" rtl="0" eaLnBrk="1" fontAlgn="base" hangingPunct="1">
              <a:spcBef>
                <a:spcPct val="20000"/>
              </a:spcBef>
              <a:spcAft>
                <a:spcPct val="0"/>
              </a:spcAft>
              <a:buClr>
                <a:srgbClr val="7A0019"/>
              </a:buClr>
              <a:buChar char="»"/>
              <a:defRPr sz="2000">
                <a:solidFill>
                  <a:schemeClr val="tx1"/>
                </a:solidFill>
                <a:latin typeface="+mn-lt"/>
                <a:ea typeface="+mn-ea"/>
              </a:defRPr>
            </a:lvl9pPr>
          </a:lstStyle>
          <a:p>
            <a:pPr marL="0" indent="0">
              <a:buNone/>
            </a:pPr>
            <a:r>
              <a:rPr lang="en-US" sz="1400" kern="0" dirty="0">
                <a:solidFill>
                  <a:schemeClr val="tx1"/>
                </a:solidFill>
              </a:rPr>
              <a:t>SNGAN</a:t>
            </a:r>
          </a:p>
        </p:txBody>
      </p:sp>
      <p:sp>
        <p:nvSpPr>
          <p:cNvPr id="112" name="TextBox 111">
            <a:extLst>
              <a:ext uri="{FF2B5EF4-FFF2-40B4-BE49-F238E27FC236}">
                <a16:creationId xmlns:a16="http://schemas.microsoft.com/office/drawing/2014/main" id="{48F49105-1F2B-B1C4-8B34-71DF56E3A0A5}"/>
              </a:ext>
            </a:extLst>
          </p:cNvPr>
          <p:cNvSpPr txBox="1"/>
          <p:nvPr/>
        </p:nvSpPr>
        <p:spPr>
          <a:xfrm>
            <a:off x="5628928" y="6178605"/>
            <a:ext cx="3594254" cy="261610"/>
          </a:xfrm>
          <a:prstGeom prst="rect">
            <a:avLst/>
          </a:prstGeom>
          <a:noFill/>
        </p:spPr>
        <p:txBody>
          <a:bodyPr wrap="none" rtlCol="0">
            <a:spAutoFit/>
          </a:bodyPr>
          <a:lstStyle/>
          <a:p>
            <a:r>
              <a:rPr lang="en-US" sz="1100" b="1" dirty="0"/>
              <a:t>[</a:t>
            </a:r>
            <a:r>
              <a:rPr lang="en-US" sz="1100" b="1" dirty="0" err="1"/>
              <a:t>Chhabria</a:t>
            </a:r>
            <a:r>
              <a:rPr lang="en-US" sz="1100" b="1" dirty="0"/>
              <a:t>, Kunal, </a:t>
            </a:r>
            <a:r>
              <a:rPr lang="en-US" sz="1100" b="1" dirty="0" err="1"/>
              <a:t>Zabihi</a:t>
            </a:r>
            <a:r>
              <a:rPr lang="en-US" sz="1100" b="1" dirty="0"/>
              <a:t>, </a:t>
            </a:r>
            <a:r>
              <a:rPr lang="en-US" sz="1100" b="1" dirty="0" err="1"/>
              <a:t>Sapatnekar</a:t>
            </a:r>
            <a:r>
              <a:rPr lang="en-US" sz="1100" b="1" dirty="0"/>
              <a:t>, ICCAD21]</a:t>
            </a:r>
          </a:p>
        </p:txBody>
      </p:sp>
      <p:sp>
        <p:nvSpPr>
          <p:cNvPr id="140" name="TextBox 139">
            <a:extLst>
              <a:ext uri="{FF2B5EF4-FFF2-40B4-BE49-F238E27FC236}">
                <a16:creationId xmlns:a16="http://schemas.microsoft.com/office/drawing/2014/main" id="{C1727F33-4AF9-8A3B-2678-F6E00CC171CE}"/>
              </a:ext>
            </a:extLst>
          </p:cNvPr>
          <p:cNvSpPr txBox="1"/>
          <p:nvPr/>
        </p:nvSpPr>
        <p:spPr>
          <a:xfrm>
            <a:off x="824402" y="5333207"/>
            <a:ext cx="3514377" cy="307777"/>
          </a:xfrm>
          <a:prstGeom prst="rect">
            <a:avLst/>
          </a:prstGeom>
          <a:noFill/>
        </p:spPr>
        <p:txBody>
          <a:bodyPr wrap="square" rtlCol="0">
            <a:spAutoFit/>
          </a:bodyPr>
          <a:lstStyle/>
          <a:p>
            <a:r>
              <a:rPr lang="en-US" sz="1400" dirty="0"/>
              <a:t>Transfer learning-based training</a:t>
            </a:r>
          </a:p>
        </p:txBody>
      </p:sp>
    </p:spTree>
    <p:extLst>
      <p:ext uri="{BB962C8B-B14F-4D97-AF65-F5344CB8AC3E}">
        <p14:creationId xmlns:p14="http://schemas.microsoft.com/office/powerpoint/2010/main" val="29238230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65648-5F0A-13A5-912E-B1D2923C6FCD}"/>
              </a:ext>
            </a:extLst>
          </p:cNvPr>
          <p:cNvSpPr>
            <a:spLocks noGrp="1"/>
          </p:cNvSpPr>
          <p:nvPr>
            <p:ph type="title"/>
          </p:nvPr>
        </p:nvSpPr>
        <p:spPr/>
        <p:txBody>
          <a:bodyPr/>
          <a:lstStyle/>
          <a:p>
            <a:r>
              <a:rPr lang="en-US" dirty="0"/>
              <a:t>Power Grid Benchmarks and ICCAD Contest</a:t>
            </a:r>
          </a:p>
        </p:txBody>
      </p:sp>
      <p:grpSp>
        <p:nvGrpSpPr>
          <p:cNvPr id="2" name="Group 1">
            <a:extLst>
              <a:ext uri="{FF2B5EF4-FFF2-40B4-BE49-F238E27FC236}">
                <a16:creationId xmlns:a16="http://schemas.microsoft.com/office/drawing/2014/main" id="{2440D316-E2A3-37F3-3C73-F9C7775CFC4E}"/>
              </a:ext>
            </a:extLst>
          </p:cNvPr>
          <p:cNvGrpSpPr/>
          <p:nvPr/>
        </p:nvGrpSpPr>
        <p:grpSpPr>
          <a:xfrm>
            <a:off x="530614" y="1371600"/>
            <a:ext cx="4021585" cy="3629624"/>
            <a:chOff x="7244179" y="2701304"/>
            <a:chExt cx="4487950" cy="3629624"/>
          </a:xfrm>
        </p:grpSpPr>
        <p:grpSp>
          <p:nvGrpSpPr>
            <p:cNvPr id="4" name="Group 3">
              <a:extLst>
                <a:ext uri="{FF2B5EF4-FFF2-40B4-BE49-F238E27FC236}">
                  <a16:creationId xmlns:a16="http://schemas.microsoft.com/office/drawing/2014/main" id="{A25A631A-6DB2-6D9C-00EC-21AD9A81EB9F}"/>
                </a:ext>
              </a:extLst>
            </p:cNvPr>
            <p:cNvGrpSpPr/>
            <p:nvPr/>
          </p:nvGrpSpPr>
          <p:grpSpPr>
            <a:xfrm>
              <a:off x="7244179" y="4516116"/>
              <a:ext cx="4487950" cy="1814812"/>
              <a:chOff x="5891508" y="3845143"/>
              <a:chExt cx="5840621" cy="2627190"/>
            </a:xfrm>
          </p:grpSpPr>
          <p:pic>
            <p:nvPicPr>
              <p:cNvPr id="9" name="Picture 8">
                <a:extLst>
                  <a:ext uri="{FF2B5EF4-FFF2-40B4-BE49-F238E27FC236}">
                    <a16:creationId xmlns:a16="http://schemas.microsoft.com/office/drawing/2014/main" id="{9C875C46-6DF8-8002-E233-EDB51973BA26}"/>
                  </a:ext>
                </a:extLst>
              </p:cNvPr>
              <p:cNvPicPr>
                <a:picLocks noChangeAspect="1"/>
              </p:cNvPicPr>
              <p:nvPr/>
            </p:nvPicPr>
            <p:blipFill>
              <a:blip r:embed="rId3"/>
              <a:stretch>
                <a:fillRect/>
              </a:stretch>
            </p:blipFill>
            <p:spPr>
              <a:xfrm>
                <a:off x="11086540" y="3845143"/>
                <a:ext cx="645589" cy="2627190"/>
              </a:xfrm>
              <a:prstGeom prst="rect">
                <a:avLst/>
              </a:prstGeom>
            </p:spPr>
          </p:pic>
          <p:pic>
            <p:nvPicPr>
              <p:cNvPr id="10" name="Picture 9" descr="A picture containing ocean floor, night sky&#10;&#10;Description automatically generated">
                <a:extLst>
                  <a:ext uri="{FF2B5EF4-FFF2-40B4-BE49-F238E27FC236}">
                    <a16:creationId xmlns:a16="http://schemas.microsoft.com/office/drawing/2014/main" id="{FD3FDBA1-0861-F308-A1BB-CE2ECE3402D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891508" y="3928870"/>
                <a:ext cx="2470080" cy="2462119"/>
              </a:xfrm>
              <a:prstGeom prst="rect">
                <a:avLst/>
              </a:prstGeom>
            </p:spPr>
          </p:pic>
          <p:pic>
            <p:nvPicPr>
              <p:cNvPr id="11" name="Picture 10" descr="A picture containing ocean floor&#10;&#10;Description automatically generated">
                <a:extLst>
                  <a:ext uri="{FF2B5EF4-FFF2-40B4-BE49-F238E27FC236}">
                    <a16:creationId xmlns:a16="http://schemas.microsoft.com/office/drawing/2014/main" id="{B86886E1-D4C4-7AC6-6D5F-CC6F1C180173}"/>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21085" y="3928870"/>
                <a:ext cx="2470080" cy="2462119"/>
              </a:xfrm>
              <a:prstGeom prst="rect">
                <a:avLst/>
              </a:prstGeom>
            </p:spPr>
          </p:pic>
        </p:grpSp>
        <p:grpSp>
          <p:nvGrpSpPr>
            <p:cNvPr id="5" name="Group 4">
              <a:extLst>
                <a:ext uri="{FF2B5EF4-FFF2-40B4-BE49-F238E27FC236}">
                  <a16:creationId xmlns:a16="http://schemas.microsoft.com/office/drawing/2014/main" id="{2570C82A-7D8E-D346-AE5F-0CC126A41BFE}"/>
                </a:ext>
              </a:extLst>
            </p:cNvPr>
            <p:cNvGrpSpPr/>
            <p:nvPr/>
          </p:nvGrpSpPr>
          <p:grpSpPr>
            <a:xfrm>
              <a:off x="7244179" y="2701304"/>
              <a:ext cx="4487949" cy="1814812"/>
              <a:chOff x="5891508" y="1044997"/>
              <a:chExt cx="5840620" cy="2627190"/>
            </a:xfrm>
          </p:grpSpPr>
          <p:pic>
            <p:nvPicPr>
              <p:cNvPr id="6" name="Picture 5">
                <a:extLst>
                  <a:ext uri="{FF2B5EF4-FFF2-40B4-BE49-F238E27FC236}">
                    <a16:creationId xmlns:a16="http://schemas.microsoft.com/office/drawing/2014/main" id="{B37E825B-A6D5-087E-B49B-63CDE26B0592}"/>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21086" y="1128724"/>
                <a:ext cx="2470080" cy="2462119"/>
              </a:xfrm>
              <a:prstGeom prst="rect">
                <a:avLst/>
              </a:prstGeom>
            </p:spPr>
          </p:pic>
          <p:pic>
            <p:nvPicPr>
              <p:cNvPr id="7" name="Picture 6" descr="A picture containing night sky&#10;&#10;Description automatically generated">
                <a:extLst>
                  <a:ext uri="{FF2B5EF4-FFF2-40B4-BE49-F238E27FC236}">
                    <a16:creationId xmlns:a16="http://schemas.microsoft.com/office/drawing/2014/main" id="{4E00103D-AFD5-D80E-4F90-1D2600BD7F7F}"/>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5891508" y="1128724"/>
                <a:ext cx="2470080" cy="2462119"/>
              </a:xfrm>
              <a:prstGeom prst="rect">
                <a:avLst/>
              </a:prstGeom>
            </p:spPr>
          </p:pic>
          <p:pic>
            <p:nvPicPr>
              <p:cNvPr id="8" name="Picture 7">
                <a:extLst>
                  <a:ext uri="{FF2B5EF4-FFF2-40B4-BE49-F238E27FC236}">
                    <a16:creationId xmlns:a16="http://schemas.microsoft.com/office/drawing/2014/main" id="{BBC0FDA2-F9E2-D6D7-8850-BA43498DA517}"/>
                  </a:ext>
                </a:extLst>
              </p:cNvPr>
              <p:cNvPicPr>
                <a:picLocks noChangeAspect="1"/>
              </p:cNvPicPr>
              <p:nvPr/>
            </p:nvPicPr>
            <p:blipFill>
              <a:blip r:embed="rId3"/>
              <a:stretch>
                <a:fillRect/>
              </a:stretch>
            </p:blipFill>
            <p:spPr>
              <a:xfrm>
                <a:off x="11086539" y="1044997"/>
                <a:ext cx="645589" cy="2627190"/>
              </a:xfrm>
              <a:prstGeom prst="rect">
                <a:avLst/>
              </a:prstGeom>
            </p:spPr>
          </p:pic>
        </p:grpSp>
      </p:grpSp>
      <p:grpSp>
        <p:nvGrpSpPr>
          <p:cNvPr id="12" name="Group 11">
            <a:extLst>
              <a:ext uri="{FF2B5EF4-FFF2-40B4-BE49-F238E27FC236}">
                <a16:creationId xmlns:a16="http://schemas.microsoft.com/office/drawing/2014/main" id="{BA84B1BF-7843-4E8D-CE76-30257F2B999F}"/>
              </a:ext>
            </a:extLst>
          </p:cNvPr>
          <p:cNvGrpSpPr/>
          <p:nvPr/>
        </p:nvGrpSpPr>
        <p:grpSpPr>
          <a:xfrm>
            <a:off x="4899413" y="1371600"/>
            <a:ext cx="4067422" cy="3629624"/>
            <a:chOff x="7547371" y="2704177"/>
            <a:chExt cx="4067422" cy="3629624"/>
          </a:xfrm>
        </p:grpSpPr>
        <p:grpSp>
          <p:nvGrpSpPr>
            <p:cNvPr id="13" name="Group 12">
              <a:extLst>
                <a:ext uri="{FF2B5EF4-FFF2-40B4-BE49-F238E27FC236}">
                  <a16:creationId xmlns:a16="http://schemas.microsoft.com/office/drawing/2014/main" id="{D1B60649-A622-728E-C603-6F7F97419B68}"/>
                </a:ext>
              </a:extLst>
            </p:cNvPr>
            <p:cNvGrpSpPr/>
            <p:nvPr/>
          </p:nvGrpSpPr>
          <p:grpSpPr>
            <a:xfrm>
              <a:off x="7547371" y="4518989"/>
              <a:ext cx="4067422" cy="1814812"/>
              <a:chOff x="6286082" y="3849302"/>
              <a:chExt cx="5293345" cy="2627190"/>
            </a:xfrm>
          </p:grpSpPr>
          <p:pic>
            <p:nvPicPr>
              <p:cNvPr id="18" name="Picture 17">
                <a:extLst>
                  <a:ext uri="{FF2B5EF4-FFF2-40B4-BE49-F238E27FC236}">
                    <a16:creationId xmlns:a16="http://schemas.microsoft.com/office/drawing/2014/main" id="{2BF7DD41-3FE8-F0D4-5849-7A27FAA1916A}"/>
                  </a:ext>
                </a:extLst>
              </p:cNvPr>
              <p:cNvPicPr>
                <a:picLocks noChangeAspect="1"/>
              </p:cNvPicPr>
              <p:nvPr/>
            </p:nvPicPr>
            <p:blipFill>
              <a:blip r:embed="rId3"/>
              <a:stretch>
                <a:fillRect/>
              </a:stretch>
            </p:blipFill>
            <p:spPr>
              <a:xfrm>
                <a:off x="10933839" y="3849302"/>
                <a:ext cx="645588" cy="2627190"/>
              </a:xfrm>
              <a:prstGeom prst="rect">
                <a:avLst/>
              </a:prstGeom>
            </p:spPr>
          </p:pic>
          <p:pic>
            <p:nvPicPr>
              <p:cNvPr id="19" name="Picture 18">
                <a:extLst>
                  <a:ext uri="{FF2B5EF4-FFF2-40B4-BE49-F238E27FC236}">
                    <a16:creationId xmlns:a16="http://schemas.microsoft.com/office/drawing/2014/main" id="{9DA2237E-8250-E8DD-CEC8-88F4AE0C27F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286082" y="3935764"/>
                <a:ext cx="2211259" cy="2459736"/>
              </a:xfrm>
              <a:prstGeom prst="rect">
                <a:avLst/>
              </a:prstGeom>
            </p:spPr>
          </p:pic>
          <p:pic>
            <p:nvPicPr>
              <p:cNvPr id="20" name="Picture 19">
                <a:extLst>
                  <a:ext uri="{FF2B5EF4-FFF2-40B4-BE49-F238E27FC236}">
                    <a16:creationId xmlns:a16="http://schemas.microsoft.com/office/drawing/2014/main" id="{D8183620-8682-9504-CDDA-F365F83A38D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645324" y="3928870"/>
                <a:ext cx="2211259" cy="2459736"/>
              </a:xfrm>
              <a:prstGeom prst="rect">
                <a:avLst/>
              </a:prstGeom>
            </p:spPr>
          </p:pic>
        </p:grpSp>
        <p:grpSp>
          <p:nvGrpSpPr>
            <p:cNvPr id="14" name="Group 13">
              <a:extLst>
                <a:ext uri="{FF2B5EF4-FFF2-40B4-BE49-F238E27FC236}">
                  <a16:creationId xmlns:a16="http://schemas.microsoft.com/office/drawing/2014/main" id="{2B84CE2E-2CE6-EF1C-9E99-E34767525112}"/>
                </a:ext>
              </a:extLst>
            </p:cNvPr>
            <p:cNvGrpSpPr/>
            <p:nvPr/>
          </p:nvGrpSpPr>
          <p:grpSpPr>
            <a:xfrm>
              <a:off x="7547371" y="2704177"/>
              <a:ext cx="4067421" cy="1814812"/>
              <a:chOff x="6286082" y="1049156"/>
              <a:chExt cx="5293344" cy="2627190"/>
            </a:xfrm>
          </p:grpSpPr>
          <p:pic>
            <p:nvPicPr>
              <p:cNvPr id="15" name="Picture 14">
                <a:extLst>
                  <a:ext uri="{FF2B5EF4-FFF2-40B4-BE49-F238E27FC236}">
                    <a16:creationId xmlns:a16="http://schemas.microsoft.com/office/drawing/2014/main" id="{9FCE83D0-AC00-7026-0DFF-B017246F632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645324" y="1128724"/>
                <a:ext cx="2211259" cy="2459736"/>
              </a:xfrm>
              <a:prstGeom prst="rect">
                <a:avLst/>
              </a:prstGeom>
            </p:spPr>
          </p:pic>
          <p:pic>
            <p:nvPicPr>
              <p:cNvPr id="16" name="Picture 15">
                <a:extLst>
                  <a:ext uri="{FF2B5EF4-FFF2-40B4-BE49-F238E27FC236}">
                    <a16:creationId xmlns:a16="http://schemas.microsoft.com/office/drawing/2014/main" id="{37B62D68-51B8-A65E-1805-AE01A973F13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286082" y="1135618"/>
                <a:ext cx="2211259" cy="2459736"/>
              </a:xfrm>
              <a:prstGeom prst="rect">
                <a:avLst/>
              </a:prstGeom>
            </p:spPr>
          </p:pic>
          <p:pic>
            <p:nvPicPr>
              <p:cNvPr id="17" name="Picture 16">
                <a:extLst>
                  <a:ext uri="{FF2B5EF4-FFF2-40B4-BE49-F238E27FC236}">
                    <a16:creationId xmlns:a16="http://schemas.microsoft.com/office/drawing/2014/main" id="{6AC7A070-C868-C46A-805B-3063C9D9D848}"/>
                  </a:ext>
                </a:extLst>
              </p:cNvPr>
              <p:cNvPicPr>
                <a:picLocks noChangeAspect="1"/>
              </p:cNvPicPr>
              <p:nvPr/>
            </p:nvPicPr>
            <p:blipFill>
              <a:blip r:embed="rId3"/>
              <a:stretch>
                <a:fillRect/>
              </a:stretch>
            </p:blipFill>
            <p:spPr>
              <a:xfrm>
                <a:off x="10933838" y="1049156"/>
                <a:ext cx="645588" cy="2627190"/>
              </a:xfrm>
              <a:prstGeom prst="rect">
                <a:avLst/>
              </a:prstGeom>
            </p:spPr>
          </p:pic>
        </p:grpSp>
      </p:grpSp>
      <p:sp>
        <p:nvSpPr>
          <p:cNvPr id="22" name="TextBox 21">
            <a:extLst>
              <a:ext uri="{FF2B5EF4-FFF2-40B4-BE49-F238E27FC236}">
                <a16:creationId xmlns:a16="http://schemas.microsoft.com/office/drawing/2014/main" id="{877696D2-77EA-3174-4B4C-0A90CACC44D8}"/>
              </a:ext>
            </a:extLst>
          </p:cNvPr>
          <p:cNvSpPr txBox="1"/>
          <p:nvPr/>
        </p:nvSpPr>
        <p:spPr>
          <a:xfrm>
            <a:off x="3505200" y="5026862"/>
            <a:ext cx="5791200" cy="646331"/>
          </a:xfrm>
          <a:prstGeom prst="rect">
            <a:avLst/>
          </a:prstGeom>
          <a:noFill/>
        </p:spPr>
        <p:txBody>
          <a:bodyPr wrap="square">
            <a:spAutoFit/>
          </a:bodyPr>
          <a:lstStyle/>
          <a:p>
            <a:r>
              <a:rPr lang="en-US" dirty="0">
                <a:hlinkClick r:id="rId12"/>
              </a:rPr>
              <a:t>https://github.com/UMN-EDA/BeGAN-benchmarks</a:t>
            </a:r>
            <a:endParaRPr lang="en-US" dirty="0"/>
          </a:p>
          <a:p>
            <a:r>
              <a:rPr lang="en-US" dirty="0">
                <a:hlinkClick r:id="rId13"/>
              </a:rPr>
              <a:t>https://github.com/ASU-VDA-Lab/ML-for-IR-drop</a:t>
            </a:r>
            <a:r>
              <a:rPr lang="en-US" dirty="0"/>
              <a:t>  </a:t>
            </a:r>
          </a:p>
        </p:txBody>
      </p:sp>
      <p:sp>
        <p:nvSpPr>
          <p:cNvPr id="23" name="TextBox 22">
            <a:extLst>
              <a:ext uri="{FF2B5EF4-FFF2-40B4-BE49-F238E27FC236}">
                <a16:creationId xmlns:a16="http://schemas.microsoft.com/office/drawing/2014/main" id="{54905537-14D0-061C-A2EC-00F85C74DE06}"/>
              </a:ext>
            </a:extLst>
          </p:cNvPr>
          <p:cNvSpPr txBox="1"/>
          <p:nvPr/>
        </p:nvSpPr>
        <p:spPr>
          <a:xfrm>
            <a:off x="5257800" y="1078606"/>
            <a:ext cx="3594254" cy="261610"/>
          </a:xfrm>
          <a:prstGeom prst="rect">
            <a:avLst/>
          </a:prstGeom>
          <a:noFill/>
        </p:spPr>
        <p:txBody>
          <a:bodyPr wrap="none" rtlCol="0">
            <a:spAutoFit/>
          </a:bodyPr>
          <a:lstStyle/>
          <a:p>
            <a:r>
              <a:rPr lang="en-US" sz="1100" b="1" dirty="0"/>
              <a:t>[</a:t>
            </a:r>
            <a:r>
              <a:rPr lang="en-US" sz="1100" b="1" dirty="0" err="1"/>
              <a:t>Chhabria</a:t>
            </a:r>
            <a:r>
              <a:rPr lang="en-US" sz="1100" b="1" dirty="0"/>
              <a:t>, Kunal, </a:t>
            </a:r>
            <a:r>
              <a:rPr lang="en-US" sz="1100" b="1" dirty="0" err="1"/>
              <a:t>Zabihi</a:t>
            </a:r>
            <a:r>
              <a:rPr lang="en-US" sz="1100" b="1" dirty="0"/>
              <a:t>, </a:t>
            </a:r>
            <a:r>
              <a:rPr lang="en-US" sz="1100" b="1" dirty="0" err="1"/>
              <a:t>Sapatnekar</a:t>
            </a:r>
            <a:r>
              <a:rPr lang="en-US" sz="1100" b="1" dirty="0"/>
              <a:t>, ICCAD21]</a:t>
            </a:r>
          </a:p>
        </p:txBody>
      </p:sp>
    </p:spTree>
    <p:extLst>
      <p:ext uri="{BB962C8B-B14F-4D97-AF65-F5344CB8AC3E}">
        <p14:creationId xmlns:p14="http://schemas.microsoft.com/office/powerpoint/2010/main" val="188699943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02B73F-49C2-CD71-FEFA-A996B0EC18FC}"/>
              </a:ext>
            </a:extLst>
          </p:cNvPr>
          <p:cNvSpPr>
            <a:spLocks noGrp="1"/>
          </p:cNvSpPr>
          <p:nvPr>
            <p:ph type="title"/>
          </p:nvPr>
        </p:nvSpPr>
        <p:spPr/>
        <p:txBody>
          <a:bodyPr/>
          <a:lstStyle/>
          <a:p>
            <a:r>
              <a:rPr lang="en-US" dirty="0" err="1"/>
              <a:t>CircuitNet</a:t>
            </a:r>
            <a:r>
              <a:rPr lang="en-US" dirty="0"/>
              <a:t>: Image-based dataset collection</a:t>
            </a:r>
          </a:p>
        </p:txBody>
      </p:sp>
      <p:pic>
        <p:nvPicPr>
          <p:cNvPr id="4" name="Google Shape;2393;p4">
            <a:extLst>
              <a:ext uri="{FF2B5EF4-FFF2-40B4-BE49-F238E27FC236}">
                <a16:creationId xmlns:a16="http://schemas.microsoft.com/office/drawing/2014/main" id="{ECD365D7-9B19-24EF-B55C-B2AEE75B5D54}"/>
              </a:ext>
            </a:extLst>
          </p:cNvPr>
          <p:cNvPicPr preferRelativeResize="0"/>
          <p:nvPr/>
        </p:nvPicPr>
        <p:blipFill rotWithShape="1">
          <a:blip r:embed="rId3">
            <a:alphaModFix/>
          </a:blip>
          <a:srcRect l="20714" t="4863" r="17975" b="4728"/>
          <a:stretch/>
        </p:blipFill>
        <p:spPr>
          <a:xfrm>
            <a:off x="762000" y="1066800"/>
            <a:ext cx="7086600" cy="4572000"/>
          </a:xfrm>
          <a:prstGeom prst="rect">
            <a:avLst/>
          </a:prstGeom>
          <a:noFill/>
          <a:ln>
            <a:noFill/>
          </a:ln>
        </p:spPr>
      </p:pic>
      <p:sp>
        <p:nvSpPr>
          <p:cNvPr id="7" name="TextBox 6">
            <a:extLst>
              <a:ext uri="{FF2B5EF4-FFF2-40B4-BE49-F238E27FC236}">
                <a16:creationId xmlns:a16="http://schemas.microsoft.com/office/drawing/2014/main" id="{B0075036-3035-B3A7-7F21-35EE2857E5A9}"/>
              </a:ext>
            </a:extLst>
          </p:cNvPr>
          <p:cNvSpPr txBox="1"/>
          <p:nvPr/>
        </p:nvSpPr>
        <p:spPr>
          <a:xfrm>
            <a:off x="3669887" y="5562600"/>
            <a:ext cx="4572000" cy="369332"/>
          </a:xfrm>
          <a:prstGeom prst="rect">
            <a:avLst/>
          </a:prstGeom>
          <a:noFill/>
        </p:spPr>
        <p:txBody>
          <a:bodyPr wrap="square">
            <a:spAutoFit/>
          </a:bodyPr>
          <a:lstStyle/>
          <a:p>
            <a:r>
              <a:rPr lang="en-US" dirty="0">
                <a:hlinkClick r:id="rId4"/>
              </a:rPr>
              <a:t>https://github.com/circuitnet/CircuitNet</a:t>
            </a:r>
            <a:r>
              <a:rPr lang="en-US" dirty="0"/>
              <a:t> </a:t>
            </a:r>
          </a:p>
        </p:txBody>
      </p:sp>
      <p:sp>
        <p:nvSpPr>
          <p:cNvPr id="10" name="TextBox 9">
            <a:extLst>
              <a:ext uri="{FF2B5EF4-FFF2-40B4-BE49-F238E27FC236}">
                <a16:creationId xmlns:a16="http://schemas.microsoft.com/office/drawing/2014/main" id="{24E673FF-3CAA-E5E4-BC52-1285F62C56BC}"/>
              </a:ext>
            </a:extLst>
          </p:cNvPr>
          <p:cNvSpPr txBox="1"/>
          <p:nvPr/>
        </p:nvSpPr>
        <p:spPr>
          <a:xfrm>
            <a:off x="762000" y="5945505"/>
            <a:ext cx="6781800" cy="415498"/>
          </a:xfrm>
          <a:prstGeom prst="rect">
            <a:avLst/>
          </a:prstGeom>
          <a:noFill/>
        </p:spPr>
        <p:txBody>
          <a:bodyPr wrap="square">
            <a:spAutoFit/>
          </a:bodyPr>
          <a:lstStyle/>
          <a:p>
            <a:r>
              <a:rPr lang="en-US" sz="1050" dirty="0"/>
              <a:t>Chai, </a:t>
            </a:r>
            <a:r>
              <a:rPr lang="en-US" sz="1050" dirty="0" err="1"/>
              <a:t>Zhuomin</a:t>
            </a:r>
            <a:r>
              <a:rPr lang="en-US" sz="1050" dirty="0"/>
              <a:t> ; Zhao, </a:t>
            </a:r>
            <a:r>
              <a:rPr lang="en-US" sz="1050" dirty="0" err="1"/>
              <a:t>Yuxiang</a:t>
            </a:r>
            <a:r>
              <a:rPr lang="en-US" sz="1050" dirty="0"/>
              <a:t> ; Lin, </a:t>
            </a:r>
            <a:r>
              <a:rPr lang="en-US" sz="1050" dirty="0" err="1"/>
              <a:t>Yibo</a:t>
            </a:r>
            <a:r>
              <a:rPr lang="en-US" sz="1050" dirty="0"/>
              <a:t> ; Liu, Wei ; Wang, </a:t>
            </a:r>
            <a:r>
              <a:rPr lang="en-US" sz="1050" dirty="0" err="1"/>
              <a:t>Runsheng</a:t>
            </a:r>
            <a:r>
              <a:rPr lang="en-US" sz="1050" dirty="0"/>
              <a:t> ; Huang, Ru</a:t>
            </a:r>
          </a:p>
          <a:p>
            <a:r>
              <a:rPr lang="en-US" sz="1050" dirty="0"/>
              <a:t>“</a:t>
            </a:r>
            <a:r>
              <a:rPr lang="en-US" sz="1050" dirty="0" err="1"/>
              <a:t>CircuitNet</a:t>
            </a:r>
            <a:r>
              <a:rPr lang="en-US" sz="1050" dirty="0"/>
              <a:t>: An Open-Source Dataset for Machine Learning Applications in Electronic Design Automation (EDA)”</a:t>
            </a:r>
          </a:p>
        </p:txBody>
      </p:sp>
    </p:spTree>
    <p:extLst>
      <p:ext uri="{BB962C8B-B14F-4D97-AF65-F5344CB8AC3E}">
        <p14:creationId xmlns:p14="http://schemas.microsoft.com/office/powerpoint/2010/main" val="337661738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65648-5F0A-13A5-912E-B1D2923C6FCD}"/>
              </a:ext>
            </a:extLst>
          </p:cNvPr>
          <p:cNvSpPr>
            <a:spLocks noGrp="1"/>
          </p:cNvSpPr>
          <p:nvPr>
            <p:ph type="title"/>
          </p:nvPr>
        </p:nvSpPr>
        <p:spPr>
          <a:xfrm>
            <a:off x="161925" y="76200"/>
            <a:ext cx="8851900" cy="595312"/>
          </a:xfrm>
        </p:spPr>
        <p:txBody>
          <a:bodyPr/>
          <a:lstStyle/>
          <a:p>
            <a:r>
              <a:rPr lang="en-US" dirty="0"/>
              <a:t>IEEE CEDA DA Technical Committee (DATC)</a:t>
            </a:r>
          </a:p>
        </p:txBody>
      </p:sp>
      <p:sp>
        <p:nvSpPr>
          <p:cNvPr id="112" name="TextBox 111">
            <a:extLst>
              <a:ext uri="{FF2B5EF4-FFF2-40B4-BE49-F238E27FC236}">
                <a16:creationId xmlns:a16="http://schemas.microsoft.com/office/drawing/2014/main" id="{48F49105-1F2B-B1C4-8B34-71DF56E3A0A5}"/>
              </a:ext>
            </a:extLst>
          </p:cNvPr>
          <p:cNvSpPr txBox="1"/>
          <p:nvPr/>
        </p:nvSpPr>
        <p:spPr>
          <a:xfrm>
            <a:off x="0" y="914400"/>
            <a:ext cx="4419600" cy="5309146"/>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2000" b="1" dirty="0">
                <a:latin typeface="Arial" panose="020B0604020202020204" pitchFamily="34" charset="0"/>
                <a:cs typeface="Arial" panose="020B0604020202020204" pitchFamily="34" charset="0"/>
              </a:rPr>
              <a:t>IEEE CEDA DATC has developed open foundations for EDA researchers, notably the “RDF” (Robust Design Flow) since 2016</a:t>
            </a:r>
          </a:p>
          <a:p>
            <a:pPr marL="400050" lvl="1" indent="-228600">
              <a:spcAft>
                <a:spcPts val="600"/>
              </a:spcAft>
              <a:buFont typeface="Arial" panose="020B0604020202020204" pitchFamily="34" charset="0"/>
              <a:buChar char="•"/>
            </a:pPr>
            <a:r>
              <a:rPr lang="en-US" dirty="0">
                <a:solidFill>
                  <a:srgbClr val="1B00C0"/>
                </a:solidFill>
                <a:latin typeface="Arial" panose="020B0604020202020204" pitchFamily="34" charset="0"/>
                <a:cs typeface="Arial" panose="020B0604020202020204" pitchFamily="34" charset="0"/>
              </a:rPr>
              <a:t>Prof. </a:t>
            </a:r>
            <a:r>
              <a:rPr lang="en-US" dirty="0" err="1">
                <a:solidFill>
                  <a:srgbClr val="1B00C0"/>
                </a:solidFill>
                <a:latin typeface="Arial" panose="020B0604020202020204" pitchFamily="34" charset="0"/>
                <a:cs typeface="Arial" panose="020B0604020202020204" pitchFamily="34" charset="0"/>
              </a:rPr>
              <a:t>Chhabria</a:t>
            </a:r>
            <a:r>
              <a:rPr lang="en-US" dirty="0">
                <a:solidFill>
                  <a:srgbClr val="1B00C0"/>
                </a:solidFill>
                <a:latin typeface="Arial" panose="020B0604020202020204" pitchFamily="34" charset="0"/>
                <a:cs typeface="Arial" panose="020B0604020202020204" pitchFamily="34" charset="0"/>
              </a:rPr>
              <a:t> is the new chair of the DATC – please contact her with ideas for projects and collaborations!</a:t>
            </a:r>
            <a:endParaRPr lang="en-US" sz="2000" b="1" dirty="0">
              <a:solidFill>
                <a:srgbClr val="1B00C0"/>
              </a:solidFill>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sz="2000" b="1" dirty="0">
                <a:solidFill>
                  <a:srgbClr val="1B00C0"/>
                </a:solidFill>
                <a:latin typeface="Arial" panose="020B0604020202020204" pitchFamily="34" charset="0"/>
                <a:cs typeface="Arial" panose="020B0604020202020204" pitchFamily="34" charset="0"/>
              </a:rPr>
              <a:t>“METRICS2.1” </a:t>
            </a:r>
            <a:r>
              <a:rPr lang="en-US" sz="2000" b="1" dirty="0">
                <a:latin typeface="Arial" panose="020B0604020202020204" pitchFamily="34" charset="0"/>
                <a:cs typeface="Arial" panose="020B0604020202020204" pitchFamily="34" charset="0"/>
              </a:rPr>
              <a:t>standard naming of design metrics, along with python scripts to harvest from </a:t>
            </a:r>
            <a:r>
              <a:rPr lang="en-US" sz="2000" b="1" dirty="0" err="1">
                <a:latin typeface="Arial" panose="020B0604020202020204" pitchFamily="34" charset="0"/>
                <a:cs typeface="Arial" panose="020B0604020202020204" pitchFamily="34" charset="0"/>
              </a:rPr>
              <a:t>OpenROAD</a:t>
            </a:r>
            <a:endParaRPr lang="en-US" sz="2000" b="1"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sz="2000" b="1" dirty="0">
                <a:solidFill>
                  <a:srgbClr val="1B00C0"/>
                </a:solidFill>
                <a:latin typeface="Arial" panose="020B0604020202020204" pitchFamily="34" charset="0"/>
                <a:cs typeface="Arial" panose="020B0604020202020204" pitchFamily="34" charset="0"/>
              </a:rPr>
              <a:t>“Calibrations”  </a:t>
            </a:r>
            <a:r>
              <a:rPr lang="en-US" sz="2000" b="1" dirty="0">
                <a:latin typeface="Arial" panose="020B0604020202020204" pitchFamily="34" charset="0"/>
                <a:cs typeface="Arial" panose="020B0604020202020204" pitchFamily="34" charset="0"/>
              </a:rPr>
              <a:t>golden analysis data (timing, RCX, IR drop …) to improve academic research tools</a:t>
            </a:r>
          </a:p>
          <a:p>
            <a:pPr marL="285750"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ACCF7AF-1469-2F7B-094E-D0C1AC261955}"/>
              </a:ext>
            </a:extLst>
          </p:cNvPr>
          <p:cNvPicPr>
            <a:picLocks noChangeAspect="1"/>
          </p:cNvPicPr>
          <p:nvPr/>
        </p:nvPicPr>
        <p:blipFill>
          <a:blip r:embed="rId3"/>
          <a:stretch>
            <a:fillRect/>
          </a:stretch>
        </p:blipFill>
        <p:spPr>
          <a:xfrm>
            <a:off x="4495800" y="819150"/>
            <a:ext cx="4516426" cy="2613025"/>
          </a:xfrm>
          <a:prstGeom prst="rect">
            <a:avLst/>
          </a:prstGeom>
          <a:ln w="38100">
            <a:solidFill>
              <a:srgbClr val="FF0000"/>
            </a:solidFill>
          </a:ln>
        </p:spPr>
      </p:pic>
      <p:pic>
        <p:nvPicPr>
          <p:cNvPr id="5" name="Picture 4">
            <a:extLst>
              <a:ext uri="{FF2B5EF4-FFF2-40B4-BE49-F238E27FC236}">
                <a16:creationId xmlns:a16="http://schemas.microsoft.com/office/drawing/2014/main" id="{4C4CC7DF-8B6D-EE42-D593-9F2EDDB70EC2}"/>
              </a:ext>
            </a:extLst>
          </p:cNvPr>
          <p:cNvPicPr>
            <a:picLocks noChangeAspect="1"/>
          </p:cNvPicPr>
          <p:nvPr/>
        </p:nvPicPr>
        <p:blipFill>
          <a:blip r:embed="rId4"/>
          <a:stretch>
            <a:fillRect/>
          </a:stretch>
        </p:blipFill>
        <p:spPr>
          <a:xfrm>
            <a:off x="4511134" y="3608553"/>
            <a:ext cx="4501091" cy="2716048"/>
          </a:xfrm>
          <a:prstGeom prst="rect">
            <a:avLst/>
          </a:prstGeom>
          <a:ln w="38100">
            <a:solidFill>
              <a:srgbClr val="FF0000"/>
            </a:solidFill>
          </a:ln>
        </p:spPr>
      </p:pic>
      <p:sp>
        <p:nvSpPr>
          <p:cNvPr id="2" name="TextBox 1">
            <a:extLst>
              <a:ext uri="{FF2B5EF4-FFF2-40B4-BE49-F238E27FC236}">
                <a16:creationId xmlns:a16="http://schemas.microsoft.com/office/drawing/2014/main" id="{BE747F98-2CB9-66FD-3415-74DADE77BDAA}"/>
              </a:ext>
            </a:extLst>
          </p:cNvPr>
          <p:cNvSpPr txBox="1"/>
          <p:nvPr/>
        </p:nvSpPr>
        <p:spPr>
          <a:xfrm>
            <a:off x="176225" y="5721350"/>
            <a:ext cx="4648200" cy="292388"/>
          </a:xfrm>
          <a:prstGeom prst="rect">
            <a:avLst/>
          </a:prstGeom>
          <a:noFill/>
        </p:spPr>
        <p:txBody>
          <a:bodyPr wrap="square" rtlCol="0">
            <a:spAutoFit/>
          </a:bodyPr>
          <a:lstStyle/>
          <a:p>
            <a:r>
              <a:rPr lang="en-US" sz="1300" dirty="0">
                <a:hlinkClick r:id="rId5"/>
              </a:rPr>
              <a:t>https://github.com/ieee-ceda-datc/datc-rdf-calibrations</a:t>
            </a:r>
            <a:endParaRPr lang="en-US" sz="1300" dirty="0"/>
          </a:p>
        </p:txBody>
      </p:sp>
      <p:sp>
        <p:nvSpPr>
          <p:cNvPr id="6" name="TextBox 5">
            <a:extLst>
              <a:ext uri="{FF2B5EF4-FFF2-40B4-BE49-F238E27FC236}">
                <a16:creationId xmlns:a16="http://schemas.microsoft.com/office/drawing/2014/main" id="{68F2BC49-FB02-A2F7-8E52-6C6726076CCD}"/>
              </a:ext>
            </a:extLst>
          </p:cNvPr>
          <p:cNvSpPr txBox="1"/>
          <p:nvPr/>
        </p:nvSpPr>
        <p:spPr>
          <a:xfrm>
            <a:off x="180975" y="4356100"/>
            <a:ext cx="4648200" cy="292388"/>
          </a:xfrm>
          <a:prstGeom prst="rect">
            <a:avLst/>
          </a:prstGeom>
          <a:noFill/>
        </p:spPr>
        <p:txBody>
          <a:bodyPr wrap="square" rtlCol="0">
            <a:spAutoFit/>
          </a:bodyPr>
          <a:lstStyle/>
          <a:p>
            <a:r>
              <a:rPr lang="en-US" sz="1300" dirty="0">
                <a:hlinkClick r:id="rId6"/>
              </a:rPr>
              <a:t>https://github.com/ieee-ceda-datc/datc-rdf-Metrics4ML</a:t>
            </a:r>
            <a:r>
              <a:rPr lang="en-US" sz="1300" dirty="0"/>
              <a:t> </a:t>
            </a:r>
          </a:p>
        </p:txBody>
      </p:sp>
      <p:sp>
        <p:nvSpPr>
          <p:cNvPr id="7" name="Rectangle 6">
            <a:extLst>
              <a:ext uri="{FF2B5EF4-FFF2-40B4-BE49-F238E27FC236}">
                <a16:creationId xmlns:a16="http://schemas.microsoft.com/office/drawing/2014/main" id="{A78FD26A-9AAD-D808-7A9B-9FAE9E5015CB}"/>
              </a:ext>
            </a:extLst>
          </p:cNvPr>
          <p:cNvSpPr/>
          <p:nvPr/>
        </p:nvSpPr>
        <p:spPr bwMode="auto">
          <a:xfrm>
            <a:off x="440640" y="2255917"/>
            <a:ext cx="3886200" cy="838200"/>
          </a:xfrm>
          <a:prstGeom prst="rect">
            <a:avLst/>
          </a:prstGeom>
          <a:solidFill>
            <a:srgbClr val="FFFF00">
              <a:alpha val="21176"/>
            </a:srgbClr>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Tree>
    <p:extLst>
      <p:ext uri="{BB962C8B-B14F-4D97-AF65-F5344CB8AC3E}">
        <p14:creationId xmlns:p14="http://schemas.microsoft.com/office/powerpoint/2010/main" val="3170071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xEl>
                                              <p:pRg st="2" end="2"/>
                                            </p:txEl>
                                          </p:spTgt>
                                        </p:tgtEl>
                                        <p:attrNameLst>
                                          <p:attrName>style.visibility</p:attrName>
                                        </p:attrNameLst>
                                      </p:cBhvr>
                                      <p:to>
                                        <p:strVal val="visible"/>
                                      </p:to>
                                    </p:set>
                                    <p:animEffect transition="in" filter="fade">
                                      <p:cBhvr>
                                        <p:cTn id="7" dur="500"/>
                                        <p:tgtEl>
                                          <p:spTgt spid="112">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2">
                                            <p:txEl>
                                              <p:pRg st="4" end="4"/>
                                            </p:txEl>
                                          </p:spTgt>
                                        </p:tgtEl>
                                        <p:attrNameLst>
                                          <p:attrName>style.visibility</p:attrName>
                                        </p:attrNameLst>
                                      </p:cBhvr>
                                      <p:to>
                                        <p:strVal val="visible"/>
                                      </p:to>
                                    </p:set>
                                    <p:animEffect transition="in" filter="fade">
                                      <p:cBhvr>
                                        <p:cTn id="18" dur="500"/>
                                        <p:tgtEl>
                                          <p:spTgt spid="11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12">
                                            <p:txEl>
                                              <p:pRg st="1" end="1"/>
                                            </p:txEl>
                                          </p:spTgt>
                                        </p:tgtEl>
                                        <p:attrNameLst>
                                          <p:attrName>style.visibility</p:attrName>
                                        </p:attrNameLst>
                                      </p:cBhvr>
                                      <p:to>
                                        <p:strVal val="visible"/>
                                      </p:to>
                                    </p:set>
                                    <p:animEffect transition="in" filter="fade">
                                      <p:cBhvr>
                                        <p:cTn id="32" dur="500"/>
                                        <p:tgtEl>
                                          <p:spTgt spid="1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4.2 Data Representation Format Efforts</a:t>
            </a:r>
          </a:p>
        </p:txBody>
      </p:sp>
    </p:spTree>
    <p:extLst>
      <p:ext uri="{BB962C8B-B14F-4D97-AF65-F5344CB8AC3E}">
        <p14:creationId xmlns:p14="http://schemas.microsoft.com/office/powerpoint/2010/main" val="103135304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EBA3949-A31D-7B18-C499-4DC4593DE375}"/>
              </a:ext>
            </a:extLst>
          </p:cNvPr>
          <p:cNvSpPr/>
          <p:nvPr/>
        </p:nvSpPr>
        <p:spPr>
          <a:xfrm>
            <a:off x="6367314" y="5616878"/>
            <a:ext cx="685799" cy="68579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a:ea typeface="+mn-ea"/>
              <a:cs typeface="+mn-cs"/>
            </a:endParaRPr>
          </a:p>
        </p:txBody>
      </p:sp>
      <p:sp>
        <p:nvSpPr>
          <p:cNvPr id="6" name="Content Placeholder 5">
            <a:extLst>
              <a:ext uri="{FF2B5EF4-FFF2-40B4-BE49-F238E27FC236}">
                <a16:creationId xmlns:a16="http://schemas.microsoft.com/office/drawing/2014/main" id="{B9572084-4F8A-40FA-B08D-47610CCFA58D}"/>
              </a:ext>
            </a:extLst>
          </p:cNvPr>
          <p:cNvSpPr>
            <a:spLocks noGrp="1"/>
          </p:cNvSpPr>
          <p:nvPr>
            <p:ph sz="quarter" idx="1"/>
          </p:nvPr>
        </p:nvSpPr>
        <p:spPr>
          <a:xfrm>
            <a:off x="228600" y="994582"/>
            <a:ext cx="8695329" cy="5418671"/>
          </a:xfrm>
        </p:spPr>
        <p:txBody>
          <a:bodyPr/>
          <a:lstStyle/>
          <a:p>
            <a:pPr marL="153035" indent="-153035">
              <a:lnSpc>
                <a:spcPct val="150000"/>
              </a:lnSpc>
              <a:buFont typeface="Arial,Sans-Serif" pitchFamily="18" charset="2"/>
              <a:buChar char="•"/>
            </a:pPr>
            <a:r>
              <a:rPr lang="en-US" sz="1800">
                <a:ea typeface="+mj-lt"/>
                <a:cs typeface="+mj-lt"/>
              </a:rPr>
              <a:t>Property graph data-model schema incorporates circuit information</a:t>
            </a:r>
          </a:p>
          <a:p>
            <a:pPr marL="307340" lvl="1" indent="-153035">
              <a:lnSpc>
                <a:spcPct val="150000"/>
              </a:lnSpc>
              <a:buFont typeface="Arial,Sans-Serif" pitchFamily="18" charset="2"/>
              <a:buChar char="•"/>
            </a:pPr>
            <a:r>
              <a:rPr lang="en-US" sz="1400"/>
              <a:t>Structural data of the circuit</a:t>
            </a:r>
          </a:p>
          <a:p>
            <a:pPr marL="307340" lvl="1" indent="-153035">
              <a:lnSpc>
                <a:spcPct val="150000"/>
              </a:lnSpc>
              <a:buFont typeface="Arial,Sans-Serif" pitchFamily="18" charset="2"/>
              <a:buChar char="•"/>
            </a:pPr>
            <a:r>
              <a:rPr lang="en-US" sz="1400"/>
              <a:t>Performance metrics from reports</a:t>
            </a:r>
          </a:p>
        </p:txBody>
      </p:sp>
      <p:sp>
        <p:nvSpPr>
          <p:cNvPr id="4" name="Title 3">
            <a:extLst>
              <a:ext uri="{FF2B5EF4-FFF2-40B4-BE49-F238E27FC236}">
                <a16:creationId xmlns:a16="http://schemas.microsoft.com/office/drawing/2014/main" id="{99309F5A-EE3C-4BB7-87D5-632267DDABB3}"/>
              </a:ext>
            </a:extLst>
          </p:cNvPr>
          <p:cNvSpPr>
            <a:spLocks noGrp="1"/>
          </p:cNvSpPr>
          <p:nvPr>
            <p:ph type="title"/>
          </p:nvPr>
        </p:nvSpPr>
        <p:spPr/>
        <p:txBody>
          <a:bodyPr/>
          <a:lstStyle/>
          <a:p>
            <a:r>
              <a:rPr lang="en-US" dirty="0">
                <a:ea typeface="+mj-lt"/>
                <a:cs typeface="+mj-lt"/>
              </a:rPr>
              <a:t>EDA-schema</a:t>
            </a:r>
            <a:endParaRPr lang="en-US" dirty="0"/>
          </a:p>
        </p:txBody>
      </p:sp>
      <p:sp>
        <p:nvSpPr>
          <p:cNvPr id="5" name="Date Placeholder 4">
            <a:extLst>
              <a:ext uri="{FF2B5EF4-FFF2-40B4-BE49-F238E27FC236}">
                <a16:creationId xmlns:a16="http://schemas.microsoft.com/office/drawing/2014/main" id="{6913D7ED-BE9A-402A-99E4-88B1851537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87E107-1698-4B2F-8FFE-354C62B9D94B}" type="datetime12">
              <a:rPr kumimoji="0" lang="en-US" sz="788" b="0" i="0" u="none" strike="noStrike" kern="1200" cap="none" spc="0" normalizeH="0" baseline="0" noProof="0" smtClean="0">
                <a:ln>
                  <a:noFill/>
                </a:ln>
                <a:solidFill>
                  <a:srgbClr val="464653"/>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10:13 AM</a:t>
            </a:fld>
            <a:endParaRPr kumimoji="0" lang="en-US" sz="788" b="0" i="0" u="none" strike="noStrike" kern="1200" cap="none" spc="0" normalizeH="0" baseline="0" noProof="0">
              <a:ln>
                <a:noFill/>
              </a:ln>
              <a:solidFill>
                <a:srgbClr val="464653"/>
              </a:solidFill>
              <a:effectLst/>
              <a:uLnTx/>
              <a:uFillTx/>
              <a:latin typeface="Gill Sans MT"/>
              <a:ea typeface="+mn-ea"/>
              <a:cs typeface="+mn-cs"/>
            </a:endParaRPr>
          </a:p>
        </p:txBody>
      </p:sp>
      <p:sp>
        <p:nvSpPr>
          <p:cNvPr id="7" name="Rectangle 6">
            <a:extLst>
              <a:ext uri="{FF2B5EF4-FFF2-40B4-BE49-F238E27FC236}">
                <a16:creationId xmlns:a16="http://schemas.microsoft.com/office/drawing/2014/main" id="{6AFA6682-0160-4F4B-9F43-D40FE5AD3206}"/>
              </a:ext>
            </a:extLst>
          </p:cNvPr>
          <p:cNvSpPr/>
          <p:nvPr/>
        </p:nvSpPr>
        <p:spPr>
          <a:xfrm>
            <a:off x="6476477" y="5937945"/>
            <a:ext cx="486737" cy="14640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a:ea typeface="+mn-ea"/>
              <a:cs typeface="+mn-cs"/>
            </a:endParaRPr>
          </a:p>
        </p:txBody>
      </p:sp>
      <p:sp>
        <p:nvSpPr>
          <p:cNvPr id="3" name="Slide Number Placeholder 2">
            <a:extLst>
              <a:ext uri="{FF2B5EF4-FFF2-40B4-BE49-F238E27FC236}">
                <a16:creationId xmlns:a16="http://schemas.microsoft.com/office/drawing/2014/main" id="{9088220D-9786-49BE-A9A0-804F8BD96DE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94163-74E3-C647-AED0-3F7C58D15292}" type="slidenum">
              <a:rPr kumimoji="0" lang="en-US" sz="900" b="0" i="0" u="none" strike="noStrike" kern="1200" cap="none" spc="0" normalizeH="0" baseline="0" noProof="0" smtClean="0">
                <a:ln>
                  <a:noFill/>
                </a:ln>
                <a:solidFill>
                  <a:prstClr val="white">
                    <a:lumMod val="75000"/>
                  </a:prstClr>
                </a:solidFill>
                <a:effectLst/>
                <a:uLnTx/>
                <a:uFillTx/>
                <a:latin typeface="Bookman Old Styl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900" b="0" i="0" u="none" strike="noStrike" kern="1200" cap="none" spc="0" normalizeH="0" baseline="0" noProof="0">
              <a:ln>
                <a:noFill/>
              </a:ln>
              <a:solidFill>
                <a:prstClr val="white">
                  <a:lumMod val="75000"/>
                </a:prstClr>
              </a:solidFill>
              <a:effectLst/>
              <a:uLnTx/>
              <a:uFillTx/>
              <a:latin typeface="Bookman Old Style"/>
              <a:ea typeface="+mn-ea"/>
              <a:cs typeface="+mn-cs"/>
            </a:endParaRPr>
          </a:p>
        </p:txBody>
      </p:sp>
      <p:pic>
        <p:nvPicPr>
          <p:cNvPr id="2" name="Picture 1" descr="A diagram of a process&#10;&#10;Description automatically generated">
            <a:extLst>
              <a:ext uri="{FF2B5EF4-FFF2-40B4-BE49-F238E27FC236}">
                <a16:creationId xmlns:a16="http://schemas.microsoft.com/office/drawing/2014/main" id="{922BC9B4-6780-65FD-C741-C713C568D853}"/>
              </a:ext>
            </a:extLst>
          </p:cNvPr>
          <p:cNvPicPr>
            <a:picLocks noChangeAspect="1"/>
          </p:cNvPicPr>
          <p:nvPr/>
        </p:nvPicPr>
        <p:blipFill rotWithShape="1">
          <a:blip r:embed="rId3"/>
          <a:srcRect r="198" b="8527"/>
          <a:stretch/>
        </p:blipFill>
        <p:spPr>
          <a:xfrm>
            <a:off x="-1961" y="2552654"/>
            <a:ext cx="3782212" cy="2678988"/>
          </a:xfrm>
          <a:prstGeom prst="rect">
            <a:avLst/>
          </a:prstGeom>
        </p:spPr>
      </p:pic>
      <p:pic>
        <p:nvPicPr>
          <p:cNvPr id="11" name="Picture 10" descr="A diagram of a dotted line&#10;&#10;Description automatically generated">
            <a:extLst>
              <a:ext uri="{FF2B5EF4-FFF2-40B4-BE49-F238E27FC236}">
                <a16:creationId xmlns:a16="http://schemas.microsoft.com/office/drawing/2014/main" id="{92D47D14-E942-B3E3-2FDD-FEFBAE119C01}"/>
              </a:ext>
            </a:extLst>
          </p:cNvPr>
          <p:cNvPicPr>
            <a:picLocks noChangeAspect="1"/>
          </p:cNvPicPr>
          <p:nvPr/>
        </p:nvPicPr>
        <p:blipFill>
          <a:blip r:embed="rId4"/>
          <a:stretch>
            <a:fillRect/>
          </a:stretch>
        </p:blipFill>
        <p:spPr>
          <a:xfrm>
            <a:off x="7189246" y="4802009"/>
            <a:ext cx="1604054" cy="1198224"/>
          </a:xfrm>
          <a:prstGeom prst="rect">
            <a:avLst/>
          </a:prstGeom>
        </p:spPr>
      </p:pic>
      <p:pic>
        <p:nvPicPr>
          <p:cNvPr id="12" name="Picture 11" descr="A diagram of a graph&#10;&#10;Description automatically generated">
            <a:extLst>
              <a:ext uri="{FF2B5EF4-FFF2-40B4-BE49-F238E27FC236}">
                <a16:creationId xmlns:a16="http://schemas.microsoft.com/office/drawing/2014/main" id="{68F763F1-1091-A111-ED57-6517CDACB4AE}"/>
              </a:ext>
            </a:extLst>
          </p:cNvPr>
          <p:cNvPicPr>
            <a:picLocks noChangeAspect="1"/>
          </p:cNvPicPr>
          <p:nvPr/>
        </p:nvPicPr>
        <p:blipFill>
          <a:blip r:embed="rId5"/>
          <a:stretch>
            <a:fillRect/>
          </a:stretch>
        </p:blipFill>
        <p:spPr>
          <a:xfrm>
            <a:off x="5474746" y="4802009"/>
            <a:ext cx="1604054" cy="1198224"/>
          </a:xfrm>
          <a:prstGeom prst="rect">
            <a:avLst/>
          </a:prstGeom>
        </p:spPr>
      </p:pic>
      <p:pic>
        <p:nvPicPr>
          <p:cNvPr id="13" name="Picture 12">
            <a:extLst>
              <a:ext uri="{FF2B5EF4-FFF2-40B4-BE49-F238E27FC236}">
                <a16:creationId xmlns:a16="http://schemas.microsoft.com/office/drawing/2014/main" id="{2E61DA52-9C94-1C51-27C8-8344FA360777}"/>
              </a:ext>
            </a:extLst>
          </p:cNvPr>
          <p:cNvPicPr>
            <a:picLocks noChangeAspect="1"/>
          </p:cNvPicPr>
          <p:nvPr/>
        </p:nvPicPr>
        <p:blipFill>
          <a:blip r:embed="rId6"/>
          <a:stretch>
            <a:fillRect/>
          </a:stretch>
        </p:blipFill>
        <p:spPr>
          <a:xfrm>
            <a:off x="7187648" y="3416017"/>
            <a:ext cx="1391990" cy="942495"/>
          </a:xfrm>
          <a:prstGeom prst="rect">
            <a:avLst/>
          </a:prstGeom>
        </p:spPr>
      </p:pic>
      <p:pic>
        <p:nvPicPr>
          <p:cNvPr id="14" name="Picture 13" descr="A diagram of a network&#10;&#10;Description automatically generated">
            <a:extLst>
              <a:ext uri="{FF2B5EF4-FFF2-40B4-BE49-F238E27FC236}">
                <a16:creationId xmlns:a16="http://schemas.microsoft.com/office/drawing/2014/main" id="{1BC8EC07-1831-066D-1D25-B493E3C41392}"/>
              </a:ext>
            </a:extLst>
          </p:cNvPr>
          <p:cNvPicPr>
            <a:picLocks noChangeAspect="1"/>
          </p:cNvPicPr>
          <p:nvPr/>
        </p:nvPicPr>
        <p:blipFill>
          <a:blip r:embed="rId7"/>
          <a:stretch>
            <a:fillRect/>
          </a:stretch>
        </p:blipFill>
        <p:spPr>
          <a:xfrm>
            <a:off x="7078736" y="1917193"/>
            <a:ext cx="1674029" cy="1153277"/>
          </a:xfrm>
          <a:prstGeom prst="rect">
            <a:avLst/>
          </a:prstGeom>
        </p:spPr>
      </p:pic>
      <p:pic>
        <p:nvPicPr>
          <p:cNvPr id="15" name="Picture 14" descr="A diagram of a circuit&#10;&#10;Description automatically generated">
            <a:extLst>
              <a:ext uri="{FF2B5EF4-FFF2-40B4-BE49-F238E27FC236}">
                <a16:creationId xmlns:a16="http://schemas.microsoft.com/office/drawing/2014/main" id="{3692135A-4ABC-B679-7E41-8C4C0969792A}"/>
              </a:ext>
            </a:extLst>
          </p:cNvPr>
          <p:cNvPicPr>
            <a:picLocks noChangeAspect="1"/>
          </p:cNvPicPr>
          <p:nvPr/>
        </p:nvPicPr>
        <p:blipFill>
          <a:blip r:embed="rId8"/>
          <a:stretch>
            <a:fillRect/>
          </a:stretch>
        </p:blipFill>
        <p:spPr>
          <a:xfrm>
            <a:off x="4358973" y="2432724"/>
            <a:ext cx="2067330" cy="1806719"/>
          </a:xfrm>
          <a:prstGeom prst="rect">
            <a:avLst/>
          </a:prstGeom>
        </p:spPr>
      </p:pic>
      <p:sp>
        <p:nvSpPr>
          <p:cNvPr id="8" name="TextBox 7">
            <a:extLst>
              <a:ext uri="{FF2B5EF4-FFF2-40B4-BE49-F238E27FC236}">
                <a16:creationId xmlns:a16="http://schemas.microsoft.com/office/drawing/2014/main" id="{70A62A6B-4778-9E8D-7850-A5567AC4205D}"/>
              </a:ext>
            </a:extLst>
          </p:cNvPr>
          <p:cNvSpPr txBox="1"/>
          <p:nvPr/>
        </p:nvSpPr>
        <p:spPr>
          <a:xfrm>
            <a:off x="286538" y="5195212"/>
            <a:ext cx="286249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Gill Sans MT"/>
                <a:ea typeface="+mn-lt"/>
                <a:cs typeface="+mn-lt"/>
              </a:rPr>
              <a:t>Physical design automation flow and corresponding netlist and circuit data formats</a:t>
            </a:r>
            <a:endParaRPr kumimoji="0" lang="en-US" sz="1000" b="0" i="0" u="none" strike="noStrike" kern="1200" cap="none" spc="0" normalizeH="0" baseline="0" noProof="0">
              <a:ln>
                <a:noFill/>
              </a:ln>
              <a:solidFill>
                <a:prstClr val="black"/>
              </a:solidFill>
              <a:effectLst/>
              <a:uLnTx/>
              <a:uFillTx/>
              <a:latin typeface="Gill Sans MT"/>
              <a:ea typeface="+mn-ea"/>
              <a:cs typeface="+mn-cs"/>
            </a:endParaRPr>
          </a:p>
        </p:txBody>
      </p:sp>
      <p:sp>
        <p:nvSpPr>
          <p:cNvPr id="9" name="TextBox 8">
            <a:extLst>
              <a:ext uri="{FF2B5EF4-FFF2-40B4-BE49-F238E27FC236}">
                <a16:creationId xmlns:a16="http://schemas.microsoft.com/office/drawing/2014/main" id="{FF82A281-5DBE-5D81-C0C5-0099BDF80E7F}"/>
              </a:ext>
            </a:extLst>
          </p:cNvPr>
          <p:cNvSpPr txBox="1"/>
          <p:nvPr/>
        </p:nvSpPr>
        <p:spPr>
          <a:xfrm>
            <a:off x="5235227" y="4245132"/>
            <a:ext cx="622871" cy="22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Gill Sans MT"/>
                <a:ea typeface="+mn-lt"/>
                <a:cs typeface="+mn-lt"/>
              </a:rPr>
              <a:t>Circuit</a:t>
            </a:r>
            <a:endParaRPr kumimoji="0" lang="en-US" sz="1000" b="0" i="0" u="none" strike="noStrike" kern="1200" cap="none" spc="0" normalizeH="0" baseline="0" noProof="0">
              <a:ln>
                <a:noFill/>
              </a:ln>
              <a:solidFill>
                <a:prstClr val="black"/>
              </a:solidFill>
              <a:effectLst/>
              <a:uLnTx/>
              <a:uFillTx/>
              <a:latin typeface="Gill Sans MT"/>
              <a:ea typeface="+mn-ea"/>
              <a:cs typeface="+mn-cs"/>
            </a:endParaRPr>
          </a:p>
        </p:txBody>
      </p:sp>
      <p:sp>
        <p:nvSpPr>
          <p:cNvPr id="10" name="TextBox 9">
            <a:extLst>
              <a:ext uri="{FF2B5EF4-FFF2-40B4-BE49-F238E27FC236}">
                <a16:creationId xmlns:a16="http://schemas.microsoft.com/office/drawing/2014/main" id="{8DAEBD0B-5636-1C9E-6472-0FFF9C5460E0}"/>
              </a:ext>
            </a:extLst>
          </p:cNvPr>
          <p:cNvSpPr txBox="1"/>
          <p:nvPr/>
        </p:nvSpPr>
        <p:spPr>
          <a:xfrm>
            <a:off x="7424517" y="3103856"/>
            <a:ext cx="918252" cy="22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Gill Sans MT"/>
                <a:ea typeface="+mn-lt"/>
                <a:cs typeface="+mn-lt"/>
              </a:rPr>
              <a:t>Netlist Graph</a:t>
            </a:r>
            <a:endParaRPr kumimoji="0" lang="en-US" sz="1000" b="0" i="0" u="none" strike="noStrike" kern="1200" cap="none" spc="0" normalizeH="0" baseline="0" noProof="0">
              <a:ln>
                <a:noFill/>
              </a:ln>
              <a:solidFill>
                <a:prstClr val="black"/>
              </a:solidFill>
              <a:effectLst/>
              <a:uLnTx/>
              <a:uFillTx/>
              <a:latin typeface="Gill Sans MT"/>
              <a:ea typeface="+mn-ea"/>
              <a:cs typeface="+mn-cs"/>
            </a:endParaRPr>
          </a:p>
        </p:txBody>
      </p:sp>
      <p:sp>
        <p:nvSpPr>
          <p:cNvPr id="16" name="TextBox 15">
            <a:extLst>
              <a:ext uri="{FF2B5EF4-FFF2-40B4-BE49-F238E27FC236}">
                <a16:creationId xmlns:a16="http://schemas.microsoft.com/office/drawing/2014/main" id="{1CBF2313-5A34-1F05-1131-6E3BFB33CF0E}"/>
              </a:ext>
            </a:extLst>
          </p:cNvPr>
          <p:cNvSpPr txBox="1"/>
          <p:nvPr/>
        </p:nvSpPr>
        <p:spPr>
          <a:xfrm>
            <a:off x="7360303" y="4356018"/>
            <a:ext cx="1117314" cy="22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Gill Sans MT"/>
                <a:ea typeface="+mn-lt"/>
                <a:cs typeface="+mn-lt"/>
              </a:rPr>
              <a:t>Timing Path Graph</a:t>
            </a:r>
            <a:endParaRPr kumimoji="0" lang="en-US" sz="1000" b="0" i="0" u="none" strike="noStrike" kern="1200" cap="none" spc="0" normalizeH="0" baseline="0" noProof="0">
              <a:ln>
                <a:noFill/>
              </a:ln>
              <a:solidFill>
                <a:prstClr val="black"/>
              </a:solidFill>
              <a:effectLst/>
              <a:uLnTx/>
              <a:uFillTx/>
              <a:latin typeface="Gill Sans MT"/>
              <a:ea typeface="+mn-ea"/>
              <a:cs typeface="+mn-cs"/>
            </a:endParaRPr>
          </a:p>
        </p:txBody>
      </p:sp>
      <p:sp>
        <p:nvSpPr>
          <p:cNvPr id="18" name="TextBox 17">
            <a:extLst>
              <a:ext uri="{FF2B5EF4-FFF2-40B4-BE49-F238E27FC236}">
                <a16:creationId xmlns:a16="http://schemas.microsoft.com/office/drawing/2014/main" id="{C40F005F-9DDA-E29D-C379-9324356C8985}"/>
              </a:ext>
            </a:extLst>
          </p:cNvPr>
          <p:cNvSpPr txBox="1"/>
          <p:nvPr/>
        </p:nvSpPr>
        <p:spPr>
          <a:xfrm>
            <a:off x="6632587" y="6007863"/>
            <a:ext cx="1220055" cy="22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Gill Sans MT"/>
                <a:ea typeface="+mn-lt"/>
                <a:cs typeface="+mn-lt"/>
              </a:rPr>
              <a:t>Interconnect Graph</a:t>
            </a:r>
            <a:endParaRPr kumimoji="0" lang="en-US" sz="1000" b="0" i="0" u="none" strike="noStrike" kern="1200" cap="none" spc="0" normalizeH="0" baseline="0" noProof="0">
              <a:ln>
                <a:noFill/>
              </a:ln>
              <a:solidFill>
                <a:prstClr val="black"/>
              </a:solidFill>
              <a:effectLst/>
              <a:uLnTx/>
              <a:uFillTx/>
              <a:latin typeface="Gill Sans MT"/>
              <a:ea typeface="+mn-ea"/>
              <a:cs typeface="+mn-cs"/>
            </a:endParaRPr>
          </a:p>
        </p:txBody>
      </p:sp>
      <p:sp>
        <p:nvSpPr>
          <p:cNvPr id="19" name="Arrow: Right 18">
            <a:extLst>
              <a:ext uri="{FF2B5EF4-FFF2-40B4-BE49-F238E27FC236}">
                <a16:creationId xmlns:a16="http://schemas.microsoft.com/office/drawing/2014/main" id="{12C4D059-7F09-B561-27EE-0AD8F9CDC011}"/>
              </a:ext>
            </a:extLst>
          </p:cNvPr>
          <p:cNvSpPr/>
          <p:nvPr/>
        </p:nvSpPr>
        <p:spPr>
          <a:xfrm>
            <a:off x="3779282" y="3296627"/>
            <a:ext cx="387053" cy="363473"/>
          </a:xfrm>
          <a:prstGeom prst="rightArrow">
            <a:avLst/>
          </a:prstGeom>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a:ea typeface="+mn-ea"/>
              <a:cs typeface="+mn-cs"/>
            </a:endParaRPr>
          </a:p>
        </p:txBody>
      </p:sp>
      <p:sp>
        <p:nvSpPr>
          <p:cNvPr id="20" name="Arrow: Right 19">
            <a:extLst>
              <a:ext uri="{FF2B5EF4-FFF2-40B4-BE49-F238E27FC236}">
                <a16:creationId xmlns:a16="http://schemas.microsoft.com/office/drawing/2014/main" id="{095179D5-F619-7D89-A695-679B6E285495}"/>
              </a:ext>
            </a:extLst>
          </p:cNvPr>
          <p:cNvSpPr/>
          <p:nvPr/>
        </p:nvSpPr>
        <p:spPr>
          <a:xfrm>
            <a:off x="6561738" y="3296626"/>
            <a:ext cx="387053" cy="363473"/>
          </a:xfrm>
          <a:prstGeom prst="rightArrow">
            <a:avLst/>
          </a:prstGeom>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a:ea typeface="+mn-ea"/>
              <a:cs typeface="+mn-cs"/>
            </a:endParaRPr>
          </a:p>
        </p:txBody>
      </p:sp>
      <p:sp>
        <p:nvSpPr>
          <p:cNvPr id="22" name="Rectangle 21">
            <a:extLst>
              <a:ext uri="{FF2B5EF4-FFF2-40B4-BE49-F238E27FC236}">
                <a16:creationId xmlns:a16="http://schemas.microsoft.com/office/drawing/2014/main" id="{A41F53DE-8EF9-835C-5023-133A7A0F7A45}"/>
              </a:ext>
            </a:extLst>
          </p:cNvPr>
          <p:cNvSpPr/>
          <p:nvPr/>
        </p:nvSpPr>
        <p:spPr>
          <a:xfrm>
            <a:off x="6476477" y="6409579"/>
            <a:ext cx="486737" cy="14640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a:ea typeface="+mn-ea"/>
              <a:cs typeface="+mn-cs"/>
            </a:endParaRPr>
          </a:p>
        </p:txBody>
      </p:sp>
      <p:sp>
        <p:nvSpPr>
          <p:cNvPr id="23" name="TextBox 22">
            <a:extLst>
              <a:ext uri="{FF2B5EF4-FFF2-40B4-BE49-F238E27FC236}">
                <a16:creationId xmlns:a16="http://schemas.microsoft.com/office/drawing/2014/main" id="{BAB5DDDC-3B13-E402-5283-DA4CC07A3E8F}"/>
              </a:ext>
            </a:extLst>
          </p:cNvPr>
          <p:cNvSpPr txBox="1"/>
          <p:nvPr/>
        </p:nvSpPr>
        <p:spPr>
          <a:xfrm>
            <a:off x="4648200" y="6379295"/>
            <a:ext cx="4423719" cy="461665"/>
          </a:xfrm>
          <a:prstGeom prst="rect">
            <a:avLst/>
          </a:prstGeom>
          <a:solidFill>
            <a:srgbClr val="FFFF00"/>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Prof. Ioannis </a:t>
            </a:r>
            <a:r>
              <a:rPr kumimoji="0" lang="en-US" sz="12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Savidis</a:t>
            </a: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t>
            </a: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hlinkClick r:id="rId9"/>
              </a:rPr>
              <a:t>is338@drexel.edu</a:t>
            </a: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t>
            </a:r>
            <a:r>
              <a:rPr kumimoji="0" lang="de-DE"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EDA-schema: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Graph Datamodel Schema and Dataset for Design Automation</a:t>
            </a:r>
          </a:p>
        </p:txBody>
      </p:sp>
    </p:spTree>
    <p:extLst>
      <p:ext uri="{BB962C8B-B14F-4D97-AF65-F5344CB8AC3E}">
        <p14:creationId xmlns:p14="http://schemas.microsoft.com/office/powerpoint/2010/main" val="99263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46050" y="2743200"/>
            <a:ext cx="8851900" cy="595312"/>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1.2  The OpenROAD Project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oftware development&#10;&#10;Description automatically generated">
            <a:extLst>
              <a:ext uri="{FF2B5EF4-FFF2-40B4-BE49-F238E27FC236}">
                <a16:creationId xmlns:a16="http://schemas.microsoft.com/office/drawing/2014/main" id="{D4D6A73E-6D04-9C11-FB26-1E384DD90F01}"/>
              </a:ext>
            </a:extLst>
          </p:cNvPr>
          <p:cNvPicPr>
            <a:picLocks noChangeAspect="1"/>
          </p:cNvPicPr>
          <p:nvPr/>
        </p:nvPicPr>
        <p:blipFill>
          <a:blip r:embed="rId3"/>
          <a:stretch>
            <a:fillRect/>
          </a:stretch>
        </p:blipFill>
        <p:spPr>
          <a:xfrm>
            <a:off x="4788948" y="1388945"/>
            <a:ext cx="4170023" cy="2928195"/>
          </a:xfrm>
          <a:prstGeom prst="rect">
            <a:avLst/>
          </a:prstGeom>
        </p:spPr>
      </p:pic>
      <p:sp>
        <p:nvSpPr>
          <p:cNvPr id="6" name="Content Placeholder 5">
            <a:extLst>
              <a:ext uri="{FF2B5EF4-FFF2-40B4-BE49-F238E27FC236}">
                <a16:creationId xmlns:a16="http://schemas.microsoft.com/office/drawing/2014/main" id="{B9572084-4F8A-40FA-B08D-47610CCFA58D}"/>
              </a:ext>
            </a:extLst>
          </p:cNvPr>
          <p:cNvSpPr>
            <a:spLocks noGrp="1"/>
          </p:cNvSpPr>
          <p:nvPr>
            <p:ph sz="quarter" idx="1"/>
          </p:nvPr>
        </p:nvSpPr>
        <p:spPr>
          <a:xfrm>
            <a:off x="228600" y="994582"/>
            <a:ext cx="7114419" cy="4480388"/>
          </a:xfrm>
        </p:spPr>
        <p:txBody>
          <a:bodyPr/>
          <a:lstStyle/>
          <a:p>
            <a:pPr marL="153035" indent="-153035">
              <a:lnSpc>
                <a:spcPct val="150000"/>
              </a:lnSpc>
              <a:buFont typeface="Arial,Sans-Serif" pitchFamily="18" charset="2"/>
              <a:buChar char="•"/>
            </a:pPr>
            <a:r>
              <a:rPr lang="en-US" sz="1600">
                <a:ea typeface="+mj-lt"/>
                <a:cs typeface="+mj-lt"/>
              </a:rPr>
              <a:t>Property labelled graph handles </a:t>
            </a:r>
            <a:r>
              <a:rPr lang="en-US" sz="1600" b="1">
                <a:ea typeface="+mj-lt"/>
                <a:cs typeface="+mj-lt"/>
              </a:rPr>
              <a:t>graph and tabular data</a:t>
            </a:r>
          </a:p>
          <a:p>
            <a:pPr marL="153035" indent="-153035">
              <a:lnSpc>
                <a:spcPct val="150000"/>
              </a:lnSpc>
              <a:buFont typeface="Arial,Sans-Serif" pitchFamily="18" charset="2"/>
              <a:buChar char="•"/>
            </a:pPr>
            <a:r>
              <a:rPr lang="en-US" sz="1600">
                <a:ea typeface="+mj-lt"/>
                <a:cs typeface="+mj-lt"/>
              </a:rPr>
              <a:t>Adaptors</a:t>
            </a:r>
            <a:endParaRPr lang="en-US" sz="1600"/>
          </a:p>
          <a:p>
            <a:pPr marL="307340" lvl="1" indent="-153035">
              <a:lnSpc>
                <a:spcPct val="150000"/>
              </a:lnSpc>
              <a:buFont typeface="Arial,Sans-Serif" pitchFamily="18" charset="2"/>
              <a:buChar char="•"/>
            </a:pPr>
            <a:r>
              <a:rPr lang="en-US" sz="1200">
                <a:solidFill>
                  <a:srgbClr val="000000"/>
                </a:solidFill>
              </a:rPr>
              <a:t>Maps external data sources into EDA schema</a:t>
            </a:r>
          </a:p>
          <a:p>
            <a:pPr marL="307340" lvl="1" indent="-153035">
              <a:lnSpc>
                <a:spcPct val="150000"/>
              </a:lnSpc>
              <a:buFont typeface="Arial,Sans-Serif" pitchFamily="18" charset="2"/>
              <a:buChar char="•"/>
            </a:pPr>
            <a:r>
              <a:rPr lang="en-US" sz="1200">
                <a:solidFill>
                  <a:srgbClr val="000000"/>
                </a:solidFill>
              </a:rPr>
              <a:t>Adaptors </a:t>
            </a:r>
            <a:r>
              <a:rPr lang="en-US" sz="1200" b="1">
                <a:solidFill>
                  <a:srgbClr val="000000"/>
                </a:solidFill>
              </a:rPr>
              <a:t>can be</a:t>
            </a:r>
            <a:r>
              <a:rPr lang="en-US" sz="1200">
                <a:solidFill>
                  <a:srgbClr val="000000"/>
                </a:solidFill>
              </a:rPr>
              <a:t> built for external applications to</a:t>
            </a:r>
            <a:br>
              <a:rPr lang="en-US" sz="1200"/>
            </a:br>
            <a:r>
              <a:rPr lang="en-US" sz="1200">
                <a:solidFill>
                  <a:srgbClr val="000000"/>
                </a:solidFill>
              </a:rPr>
              <a:t>integrate it with EDA-schema</a:t>
            </a:r>
          </a:p>
          <a:p>
            <a:pPr marL="307340" lvl="1" indent="-153035">
              <a:lnSpc>
                <a:spcPct val="150000"/>
              </a:lnSpc>
              <a:buFont typeface="Arial,Sans-Serif" pitchFamily="18" charset="2"/>
              <a:buChar char="•"/>
            </a:pPr>
            <a:r>
              <a:rPr lang="en-US" sz="1200">
                <a:solidFill>
                  <a:srgbClr val="000000"/>
                </a:solidFill>
              </a:rPr>
              <a:t>Conversely, adaptors can allow EDA-schema datastores</a:t>
            </a:r>
            <a:br>
              <a:rPr lang="en-US" sz="1200">
                <a:solidFill>
                  <a:srgbClr val="000000"/>
                </a:solidFill>
              </a:rPr>
            </a:br>
            <a:r>
              <a:rPr lang="en-US" sz="1200">
                <a:solidFill>
                  <a:srgbClr val="000000"/>
                </a:solidFill>
              </a:rPr>
              <a:t>to be projected into external environments</a:t>
            </a:r>
          </a:p>
          <a:p>
            <a:pPr marL="153035" indent="-153035">
              <a:lnSpc>
                <a:spcPct val="150000"/>
              </a:lnSpc>
              <a:buClr>
                <a:srgbClr val="727CA3"/>
              </a:buClr>
              <a:buFont typeface="Arial,Sans-Serif" pitchFamily="18" charset="2"/>
              <a:buChar char="•"/>
            </a:pPr>
            <a:endParaRPr lang="en-US" sz="1600">
              <a:solidFill>
                <a:srgbClr val="000000"/>
              </a:solidFill>
            </a:endParaRPr>
          </a:p>
          <a:p>
            <a:pPr marL="153035" indent="-153035">
              <a:lnSpc>
                <a:spcPct val="150000"/>
              </a:lnSpc>
              <a:buClr>
                <a:srgbClr val="727CA3"/>
              </a:buClr>
              <a:buFont typeface="Arial,Sans-Serif" pitchFamily="18" charset="2"/>
              <a:buChar char="•"/>
            </a:pPr>
            <a:r>
              <a:rPr lang="en-US" sz="1600">
                <a:solidFill>
                  <a:srgbClr val="000000"/>
                </a:solidFill>
              </a:rPr>
              <a:t>DB interfaces</a:t>
            </a:r>
            <a:endParaRPr lang="en-US"/>
          </a:p>
          <a:p>
            <a:pPr marL="307340" lvl="1" indent="-153035">
              <a:lnSpc>
                <a:spcPct val="150000"/>
              </a:lnSpc>
              <a:buFont typeface="Arial,Sans-Serif" pitchFamily="18" charset="2"/>
              <a:buChar char="•"/>
            </a:pPr>
            <a:r>
              <a:rPr lang="en-US" sz="1200">
                <a:solidFill>
                  <a:srgbClr val="000000"/>
                </a:solidFill>
              </a:rPr>
              <a:t>Exports/imports EDA schema python object data into databases</a:t>
            </a:r>
          </a:p>
          <a:p>
            <a:pPr marL="307340" lvl="1" indent="-153035">
              <a:lnSpc>
                <a:spcPct val="150000"/>
              </a:lnSpc>
              <a:buFont typeface="Arial,Sans-Serif" pitchFamily="18" charset="2"/>
              <a:buChar char="•"/>
            </a:pPr>
            <a:r>
              <a:rPr lang="en-US" sz="1200">
                <a:solidFill>
                  <a:srgbClr val="000000"/>
                </a:solidFill>
              </a:rPr>
              <a:t>Supports </a:t>
            </a:r>
            <a:r>
              <a:rPr lang="en-US" sz="1200" err="1">
                <a:solidFill>
                  <a:srgbClr val="000000"/>
                </a:solidFill>
              </a:rPr>
              <a:t>flatDB</a:t>
            </a:r>
            <a:r>
              <a:rPr lang="en-US" sz="1200">
                <a:solidFill>
                  <a:srgbClr val="000000"/>
                </a:solidFill>
              </a:rPr>
              <a:t> (csv for tabular and </a:t>
            </a:r>
            <a:r>
              <a:rPr lang="en-US" sz="1200" err="1">
                <a:solidFill>
                  <a:srgbClr val="000000"/>
                </a:solidFill>
              </a:rPr>
              <a:t>json</a:t>
            </a:r>
            <a:r>
              <a:rPr lang="en-US" sz="1200">
                <a:solidFill>
                  <a:srgbClr val="000000"/>
                </a:solidFill>
              </a:rPr>
              <a:t> for graph data) and </a:t>
            </a:r>
            <a:r>
              <a:rPr lang="en-US" sz="1200" err="1">
                <a:solidFill>
                  <a:srgbClr val="000000"/>
                </a:solidFill>
              </a:rPr>
              <a:t>mongoDB</a:t>
            </a:r>
            <a:endParaRPr lang="en-US" sz="1200">
              <a:solidFill>
                <a:srgbClr val="000000"/>
              </a:solidFill>
            </a:endParaRPr>
          </a:p>
          <a:p>
            <a:pPr marL="307340" lvl="1" indent="-153035">
              <a:lnSpc>
                <a:spcPct val="150000"/>
              </a:lnSpc>
              <a:buFont typeface="Arial,Sans-Serif" pitchFamily="18" charset="2"/>
              <a:buChar char="•"/>
            </a:pPr>
            <a:r>
              <a:rPr lang="en-US" sz="1200">
                <a:solidFill>
                  <a:srgbClr val="000000"/>
                </a:solidFill>
              </a:rPr>
              <a:t>Architecture supports easy extension to other </a:t>
            </a:r>
            <a:r>
              <a:rPr lang="en-US" sz="1200" err="1">
                <a:solidFill>
                  <a:srgbClr val="000000"/>
                </a:solidFill>
              </a:rPr>
              <a:t>dbs</a:t>
            </a:r>
            <a:r>
              <a:rPr lang="en-US" sz="1200">
                <a:solidFill>
                  <a:srgbClr val="000000"/>
                </a:solidFill>
              </a:rPr>
              <a:t> (</a:t>
            </a:r>
            <a:r>
              <a:rPr lang="en-US" sz="1200" err="1">
                <a:solidFill>
                  <a:srgbClr val="000000"/>
                </a:solidFill>
              </a:rPr>
              <a:t>graphQLs</a:t>
            </a:r>
            <a:r>
              <a:rPr lang="en-US" sz="1200">
                <a:solidFill>
                  <a:srgbClr val="000000"/>
                </a:solidFill>
              </a:rPr>
              <a:t> or RDBMS)</a:t>
            </a:r>
          </a:p>
          <a:p>
            <a:pPr marL="153035" indent="-153035">
              <a:lnSpc>
                <a:spcPct val="150000"/>
              </a:lnSpc>
              <a:buClr>
                <a:srgbClr val="727CA3"/>
              </a:buClr>
              <a:buFont typeface="Arial,Sans-Serif" pitchFamily="18" charset="2"/>
              <a:buChar char="•"/>
            </a:pPr>
            <a:r>
              <a:rPr lang="en-US" sz="1600" err="1">
                <a:solidFill>
                  <a:srgbClr val="000000"/>
                </a:solidFill>
              </a:rPr>
              <a:t>pytorch</a:t>
            </a:r>
            <a:r>
              <a:rPr lang="en-US" sz="1600">
                <a:solidFill>
                  <a:srgbClr val="000000"/>
                </a:solidFill>
              </a:rPr>
              <a:t> interface</a:t>
            </a:r>
          </a:p>
          <a:p>
            <a:pPr marL="307340" lvl="1" indent="-153035">
              <a:lnSpc>
                <a:spcPct val="150000"/>
              </a:lnSpc>
              <a:buFont typeface="Arial,Sans-Serif" pitchFamily="18" charset="2"/>
              <a:buChar char="•"/>
            </a:pPr>
            <a:r>
              <a:rPr lang="en-US" sz="1200">
                <a:solidFill>
                  <a:srgbClr val="000000"/>
                </a:solidFill>
              </a:rPr>
              <a:t>Project EDA-schema data into </a:t>
            </a:r>
            <a:r>
              <a:rPr lang="en-US" sz="1200" err="1">
                <a:solidFill>
                  <a:srgbClr val="000000"/>
                </a:solidFill>
              </a:rPr>
              <a:t>pytorch</a:t>
            </a:r>
            <a:r>
              <a:rPr lang="en-US" sz="1200">
                <a:solidFill>
                  <a:srgbClr val="000000"/>
                </a:solidFill>
              </a:rPr>
              <a:t> objects used by EDA-ML for modelling tasks</a:t>
            </a:r>
          </a:p>
        </p:txBody>
      </p:sp>
      <p:sp>
        <p:nvSpPr>
          <p:cNvPr id="4" name="Title 3">
            <a:extLst>
              <a:ext uri="{FF2B5EF4-FFF2-40B4-BE49-F238E27FC236}">
                <a16:creationId xmlns:a16="http://schemas.microsoft.com/office/drawing/2014/main" id="{99309F5A-EE3C-4BB7-87D5-632267DDABB3}"/>
              </a:ext>
            </a:extLst>
          </p:cNvPr>
          <p:cNvSpPr>
            <a:spLocks noGrp="1"/>
          </p:cNvSpPr>
          <p:nvPr>
            <p:ph type="title"/>
          </p:nvPr>
        </p:nvSpPr>
        <p:spPr/>
        <p:txBody>
          <a:bodyPr/>
          <a:lstStyle/>
          <a:p>
            <a:r>
              <a:rPr lang="en-US" dirty="0">
                <a:ea typeface="+mj-lt"/>
                <a:cs typeface="+mj-lt"/>
              </a:rPr>
              <a:t>EDA-schema features</a:t>
            </a:r>
            <a:endParaRPr lang="en-US" dirty="0"/>
          </a:p>
        </p:txBody>
      </p:sp>
      <p:sp>
        <p:nvSpPr>
          <p:cNvPr id="5" name="Date Placeholder 4">
            <a:extLst>
              <a:ext uri="{FF2B5EF4-FFF2-40B4-BE49-F238E27FC236}">
                <a16:creationId xmlns:a16="http://schemas.microsoft.com/office/drawing/2014/main" id="{6913D7ED-BE9A-402A-99E4-88B1851537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87E107-1698-4B2F-8FFE-354C62B9D94B}" type="datetime12">
              <a:rPr kumimoji="0" lang="en-US" sz="788" b="0" i="0" u="none" strike="noStrike" kern="1200" cap="none" spc="0" normalizeH="0" baseline="0" noProof="0" smtClean="0">
                <a:ln>
                  <a:noFill/>
                </a:ln>
                <a:solidFill>
                  <a:srgbClr val="464653"/>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10:13 AM</a:t>
            </a:fld>
            <a:endParaRPr kumimoji="0" lang="en-US" sz="788" b="0" i="0" u="none" strike="noStrike" kern="1200" cap="none" spc="0" normalizeH="0" baseline="0" noProof="0">
              <a:ln>
                <a:noFill/>
              </a:ln>
              <a:solidFill>
                <a:srgbClr val="464653"/>
              </a:solidFill>
              <a:effectLst/>
              <a:uLnTx/>
              <a:uFillTx/>
              <a:latin typeface="Gill Sans MT"/>
              <a:ea typeface="+mn-ea"/>
              <a:cs typeface="+mn-cs"/>
            </a:endParaRPr>
          </a:p>
        </p:txBody>
      </p:sp>
      <p:sp>
        <p:nvSpPr>
          <p:cNvPr id="7" name="Rectangle 6">
            <a:extLst>
              <a:ext uri="{FF2B5EF4-FFF2-40B4-BE49-F238E27FC236}">
                <a16:creationId xmlns:a16="http://schemas.microsoft.com/office/drawing/2014/main" id="{6AFA6682-0160-4F4B-9F43-D40FE5AD3206}"/>
              </a:ext>
            </a:extLst>
          </p:cNvPr>
          <p:cNvSpPr/>
          <p:nvPr/>
        </p:nvSpPr>
        <p:spPr>
          <a:xfrm>
            <a:off x="6509253" y="6027405"/>
            <a:ext cx="486737" cy="14640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a:ea typeface="+mn-ea"/>
              <a:cs typeface="+mn-cs"/>
            </a:endParaRPr>
          </a:p>
        </p:txBody>
      </p:sp>
      <p:sp>
        <p:nvSpPr>
          <p:cNvPr id="3" name="Slide Number Placeholder 2">
            <a:extLst>
              <a:ext uri="{FF2B5EF4-FFF2-40B4-BE49-F238E27FC236}">
                <a16:creationId xmlns:a16="http://schemas.microsoft.com/office/drawing/2014/main" id="{9088220D-9786-49BE-A9A0-804F8BD96DE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94163-74E3-C647-AED0-3F7C58D15292}" type="slidenum">
              <a:rPr kumimoji="0" lang="en-US" sz="900" b="0" i="0" u="none" strike="noStrike" kern="1200" cap="none" spc="0" normalizeH="0" baseline="0" noProof="0" smtClean="0">
                <a:ln>
                  <a:noFill/>
                </a:ln>
                <a:solidFill>
                  <a:prstClr val="white">
                    <a:lumMod val="75000"/>
                  </a:prstClr>
                </a:solidFill>
                <a:effectLst/>
                <a:uLnTx/>
                <a:uFillTx/>
                <a:latin typeface="Bookman Old Styl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900" b="0" i="0" u="none" strike="noStrike" kern="1200" cap="none" spc="0" normalizeH="0" baseline="0" noProof="0">
              <a:ln>
                <a:noFill/>
              </a:ln>
              <a:solidFill>
                <a:prstClr val="white">
                  <a:lumMod val="75000"/>
                </a:prstClr>
              </a:solidFill>
              <a:effectLst/>
              <a:uLnTx/>
              <a:uFillTx/>
              <a:latin typeface="Bookman Old Style"/>
              <a:ea typeface="+mn-ea"/>
              <a:cs typeface="+mn-cs"/>
            </a:endParaRPr>
          </a:p>
        </p:txBody>
      </p:sp>
      <p:sp>
        <p:nvSpPr>
          <p:cNvPr id="9" name="Rectangle 8">
            <a:extLst>
              <a:ext uri="{FF2B5EF4-FFF2-40B4-BE49-F238E27FC236}">
                <a16:creationId xmlns:a16="http://schemas.microsoft.com/office/drawing/2014/main" id="{B52837CB-478A-15D8-2104-9B4E38095E81}"/>
              </a:ext>
            </a:extLst>
          </p:cNvPr>
          <p:cNvSpPr/>
          <p:nvPr/>
        </p:nvSpPr>
        <p:spPr>
          <a:xfrm>
            <a:off x="6476477" y="6409579"/>
            <a:ext cx="486737" cy="14640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a:ea typeface="+mn-ea"/>
              <a:cs typeface="+mn-cs"/>
            </a:endParaRPr>
          </a:p>
        </p:txBody>
      </p:sp>
      <p:sp>
        <p:nvSpPr>
          <p:cNvPr id="13" name="TextBox 12">
            <a:extLst>
              <a:ext uri="{FF2B5EF4-FFF2-40B4-BE49-F238E27FC236}">
                <a16:creationId xmlns:a16="http://schemas.microsoft.com/office/drawing/2014/main" id="{47ECAF76-7F35-9EE7-9BC1-849376C18A51}"/>
              </a:ext>
            </a:extLst>
          </p:cNvPr>
          <p:cNvSpPr txBox="1"/>
          <p:nvPr/>
        </p:nvSpPr>
        <p:spPr>
          <a:xfrm>
            <a:off x="4648200" y="6379295"/>
            <a:ext cx="4423719" cy="461665"/>
          </a:xfrm>
          <a:prstGeom prst="rect">
            <a:avLst/>
          </a:prstGeom>
          <a:solidFill>
            <a:srgbClr val="FFFF00"/>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Prof. Ioannis </a:t>
            </a:r>
            <a:r>
              <a:rPr kumimoji="0" lang="en-US" sz="12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Savidis</a:t>
            </a: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t>
            </a: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hlinkClick r:id="rId4"/>
              </a:rPr>
              <a:t>is338@drexel.edu</a:t>
            </a: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t>
            </a:r>
            <a:r>
              <a:rPr kumimoji="0" lang="de-DE"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EDA-schema: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Graph Datamodel Schema and Dataset for Design Automation</a:t>
            </a:r>
          </a:p>
        </p:txBody>
      </p:sp>
    </p:spTree>
    <p:extLst>
      <p:ext uri="{BB962C8B-B14F-4D97-AF65-F5344CB8AC3E}">
        <p14:creationId xmlns:p14="http://schemas.microsoft.com/office/powerpoint/2010/main" val="143676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4.2 Software Infrastructure Development</a:t>
            </a:r>
          </a:p>
        </p:txBody>
      </p:sp>
      <p:sp>
        <p:nvSpPr>
          <p:cNvPr id="2" name="TextBox 1">
            <a:extLst>
              <a:ext uri="{FF2B5EF4-FFF2-40B4-BE49-F238E27FC236}">
                <a16:creationId xmlns:a16="http://schemas.microsoft.com/office/drawing/2014/main" id="{BED696F9-6B76-5920-10DE-ABE26A77F9CF}"/>
              </a:ext>
            </a:extLst>
          </p:cNvPr>
          <p:cNvSpPr txBox="1"/>
          <p:nvPr/>
        </p:nvSpPr>
        <p:spPr>
          <a:xfrm>
            <a:off x="3886200" y="6112142"/>
            <a:ext cx="4724400" cy="369332"/>
          </a:xfrm>
          <a:prstGeom prst="rect">
            <a:avLst/>
          </a:prstGeom>
          <a:noFill/>
        </p:spPr>
        <p:txBody>
          <a:bodyPr wrap="square" rtlCol="0">
            <a:spAutoFit/>
          </a:bodyPr>
          <a:lstStyle/>
          <a:p>
            <a:r>
              <a:rPr lang="en-US" dirty="0">
                <a:hlinkClick r:id="rId3"/>
              </a:rPr>
              <a:t>https://sites.google.com/view/ml4eda/home</a:t>
            </a:r>
            <a:r>
              <a:rPr lang="en-US" dirty="0"/>
              <a:t> </a:t>
            </a:r>
          </a:p>
        </p:txBody>
      </p:sp>
      <p:pic>
        <p:nvPicPr>
          <p:cNvPr id="7" name="Picture 6">
            <a:extLst>
              <a:ext uri="{FF2B5EF4-FFF2-40B4-BE49-F238E27FC236}">
                <a16:creationId xmlns:a16="http://schemas.microsoft.com/office/drawing/2014/main" id="{565C3D37-A8A1-C879-14A5-5FD59CFB914C}"/>
              </a:ext>
            </a:extLst>
          </p:cNvPr>
          <p:cNvPicPr>
            <a:picLocks noChangeAspect="1"/>
          </p:cNvPicPr>
          <p:nvPr/>
        </p:nvPicPr>
        <p:blipFill>
          <a:blip r:embed="rId4"/>
          <a:stretch>
            <a:fillRect/>
          </a:stretch>
        </p:blipFill>
        <p:spPr>
          <a:xfrm>
            <a:off x="3886200" y="3733800"/>
            <a:ext cx="4953000" cy="2180663"/>
          </a:xfrm>
          <a:prstGeom prst="rect">
            <a:avLst/>
          </a:prstGeom>
        </p:spPr>
      </p:pic>
    </p:spTree>
    <p:extLst>
      <p:ext uri="{BB962C8B-B14F-4D97-AF65-F5344CB8AC3E}">
        <p14:creationId xmlns:p14="http://schemas.microsoft.com/office/powerpoint/2010/main" val="18859124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712E6-F990-2865-F93A-64C8DDC1835A}"/>
              </a:ext>
            </a:extLst>
          </p:cNvPr>
          <p:cNvSpPr>
            <a:spLocks noGrp="1"/>
          </p:cNvSpPr>
          <p:nvPr>
            <p:ph type="title"/>
          </p:nvPr>
        </p:nvSpPr>
        <p:spPr/>
        <p:txBody>
          <a:bodyPr/>
          <a:lstStyle/>
          <a:p>
            <a:r>
              <a:rPr lang="en-US" dirty="0"/>
              <a:t>SLICE: Shared Infrastructure for ML EDA</a:t>
            </a:r>
          </a:p>
        </p:txBody>
      </p:sp>
      <p:sp>
        <p:nvSpPr>
          <p:cNvPr id="51" name="TextBox 50">
            <a:extLst>
              <a:ext uri="{FF2B5EF4-FFF2-40B4-BE49-F238E27FC236}">
                <a16:creationId xmlns:a16="http://schemas.microsoft.com/office/drawing/2014/main" id="{A5E46F92-0868-4915-3EEA-8E8A0948DC44}"/>
              </a:ext>
            </a:extLst>
          </p:cNvPr>
          <p:cNvSpPr txBox="1"/>
          <p:nvPr/>
        </p:nvSpPr>
        <p:spPr>
          <a:xfrm>
            <a:off x="2209072" y="6158258"/>
            <a:ext cx="4531124" cy="307777"/>
          </a:xfrm>
          <a:prstGeom prst="rect">
            <a:avLst/>
          </a:prstGeom>
          <a:solidFill>
            <a:srgbClr val="FFFF00"/>
          </a:solidFill>
        </p:spPr>
        <p:txBody>
          <a:bodyPr wrap="square" rtlCol="0">
            <a:spAutoFit/>
          </a:bodyPr>
          <a:lstStyle/>
          <a:p>
            <a:r>
              <a:rPr lang="en-US" sz="1400" dirty="0"/>
              <a:t>Prof. Jiang Hu, Texas A&amp;M U. MLCAD 2023 invited talk</a:t>
            </a:r>
          </a:p>
        </p:txBody>
      </p:sp>
      <p:pic>
        <p:nvPicPr>
          <p:cNvPr id="2" name="Picture 1">
            <a:extLst>
              <a:ext uri="{FF2B5EF4-FFF2-40B4-BE49-F238E27FC236}">
                <a16:creationId xmlns:a16="http://schemas.microsoft.com/office/drawing/2014/main" id="{924B6C72-1E11-0C5A-2ACF-D00C63CA0A02}"/>
              </a:ext>
            </a:extLst>
          </p:cNvPr>
          <p:cNvPicPr>
            <a:picLocks noChangeAspect="1"/>
          </p:cNvPicPr>
          <p:nvPr/>
        </p:nvPicPr>
        <p:blipFill>
          <a:blip r:embed="rId3"/>
          <a:stretch>
            <a:fillRect/>
          </a:stretch>
        </p:blipFill>
        <p:spPr>
          <a:xfrm>
            <a:off x="76200" y="1072856"/>
            <a:ext cx="4398434" cy="4302666"/>
          </a:xfrm>
          <a:prstGeom prst="rect">
            <a:avLst/>
          </a:prstGeom>
        </p:spPr>
      </p:pic>
      <p:pic>
        <p:nvPicPr>
          <p:cNvPr id="4" name="Picture 3">
            <a:extLst>
              <a:ext uri="{FF2B5EF4-FFF2-40B4-BE49-F238E27FC236}">
                <a16:creationId xmlns:a16="http://schemas.microsoft.com/office/drawing/2014/main" id="{A9125260-1917-4CB3-4F24-EA3BF625C61E}"/>
              </a:ext>
            </a:extLst>
          </p:cNvPr>
          <p:cNvPicPr>
            <a:picLocks noChangeAspect="1"/>
          </p:cNvPicPr>
          <p:nvPr/>
        </p:nvPicPr>
        <p:blipFill>
          <a:blip r:embed="rId4"/>
          <a:stretch>
            <a:fillRect/>
          </a:stretch>
        </p:blipFill>
        <p:spPr>
          <a:xfrm>
            <a:off x="4623978" y="1676400"/>
            <a:ext cx="4471146" cy="3200400"/>
          </a:xfrm>
          <a:prstGeom prst="rect">
            <a:avLst/>
          </a:prstGeom>
          <a:ln w="38100">
            <a:solidFill>
              <a:srgbClr val="FF0000"/>
            </a:solidFill>
          </a:ln>
        </p:spPr>
      </p:pic>
    </p:spTree>
    <p:extLst>
      <p:ext uri="{BB962C8B-B14F-4D97-AF65-F5344CB8AC3E}">
        <p14:creationId xmlns:p14="http://schemas.microsoft.com/office/powerpoint/2010/main" val="2627162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69C7D-0474-0717-AEBE-5A3E1238ABFB}"/>
              </a:ext>
            </a:extLst>
          </p:cNvPr>
          <p:cNvSpPr>
            <a:spLocks noGrp="1"/>
          </p:cNvSpPr>
          <p:nvPr>
            <p:ph type="title"/>
          </p:nvPr>
        </p:nvSpPr>
        <p:spPr>
          <a:xfrm>
            <a:off x="76200" y="89959"/>
            <a:ext cx="8991600" cy="595312"/>
          </a:xfrm>
        </p:spPr>
        <p:txBody>
          <a:bodyPr/>
          <a:lstStyle/>
          <a:p>
            <a:r>
              <a:rPr lang="en-US" dirty="0">
                <a:hlinkClick r:id="rId3"/>
              </a:rPr>
              <a:t>Si2</a:t>
            </a:r>
            <a:r>
              <a:rPr lang="en-US" dirty="0"/>
              <a:t> Secure </a:t>
            </a:r>
            <a:r>
              <a:rPr lang="en-US" dirty="0" err="1"/>
              <a:t>ProcEssEd</a:t>
            </a:r>
            <a:r>
              <a:rPr lang="en-US" dirty="0"/>
              <a:t> Data (SPEED) API</a:t>
            </a:r>
          </a:p>
        </p:txBody>
      </p:sp>
      <p:sp>
        <p:nvSpPr>
          <p:cNvPr id="12" name="Content Placeholder 1">
            <a:extLst>
              <a:ext uri="{FF2B5EF4-FFF2-40B4-BE49-F238E27FC236}">
                <a16:creationId xmlns:a16="http://schemas.microsoft.com/office/drawing/2014/main" id="{B5B9E228-F160-CBDA-C914-B49984BA0015}"/>
              </a:ext>
            </a:extLst>
          </p:cNvPr>
          <p:cNvSpPr>
            <a:spLocks noGrp="1"/>
          </p:cNvSpPr>
          <p:nvPr>
            <p:ph idx="1"/>
          </p:nvPr>
        </p:nvSpPr>
        <p:spPr>
          <a:xfrm>
            <a:off x="171450" y="838200"/>
            <a:ext cx="8836025" cy="5562601"/>
          </a:xfrm>
        </p:spPr>
        <p:txBody>
          <a:bodyPr/>
          <a:lstStyle/>
          <a:p>
            <a:r>
              <a:rPr lang="en-US" dirty="0"/>
              <a:t>Standard AI/ML shared infrastructure </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API defines a standard for data access from CAD systems to ML frameworks</a:t>
            </a:r>
          </a:p>
          <a:p>
            <a:r>
              <a:rPr lang="en-US" dirty="0"/>
              <a:t>Easier training and inference implementations</a:t>
            </a:r>
          </a:p>
        </p:txBody>
      </p:sp>
      <p:grpSp>
        <p:nvGrpSpPr>
          <p:cNvPr id="13" name="Group 12">
            <a:extLst>
              <a:ext uri="{FF2B5EF4-FFF2-40B4-BE49-F238E27FC236}">
                <a16:creationId xmlns:a16="http://schemas.microsoft.com/office/drawing/2014/main" id="{66051E65-2A3B-FA57-494C-71897BAE3B13}"/>
              </a:ext>
            </a:extLst>
          </p:cNvPr>
          <p:cNvGrpSpPr/>
          <p:nvPr/>
        </p:nvGrpSpPr>
        <p:grpSpPr>
          <a:xfrm>
            <a:off x="61354" y="914400"/>
            <a:ext cx="9082646" cy="3325017"/>
            <a:chOff x="639777" y="1309748"/>
            <a:chExt cx="11552223" cy="4229091"/>
          </a:xfrm>
        </p:grpSpPr>
        <p:graphicFrame>
          <p:nvGraphicFramePr>
            <p:cNvPr id="14" name="Diagram 13">
              <a:extLst>
                <a:ext uri="{FF2B5EF4-FFF2-40B4-BE49-F238E27FC236}">
                  <a16:creationId xmlns:a16="http://schemas.microsoft.com/office/drawing/2014/main" id="{BC5D0D81-DDDE-676D-12E3-C51805A7E7CD}"/>
                </a:ext>
              </a:extLst>
            </p:cNvPr>
            <p:cNvGraphicFramePr/>
            <p:nvPr/>
          </p:nvGraphicFramePr>
          <p:xfrm>
            <a:off x="639777" y="2458245"/>
            <a:ext cx="3498724" cy="26602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5" name="Diagram 14">
              <a:extLst>
                <a:ext uri="{FF2B5EF4-FFF2-40B4-BE49-F238E27FC236}">
                  <a16:creationId xmlns:a16="http://schemas.microsoft.com/office/drawing/2014/main" id="{E3BC0876-E17A-D9EC-8AD8-DDC51D2CE7D6}"/>
                </a:ext>
              </a:extLst>
            </p:cNvPr>
            <p:cNvGraphicFramePr/>
            <p:nvPr/>
          </p:nvGraphicFramePr>
          <p:xfrm>
            <a:off x="7566409" y="1309748"/>
            <a:ext cx="4625591" cy="395666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6" name="Rectangle 15">
              <a:extLst>
                <a:ext uri="{FF2B5EF4-FFF2-40B4-BE49-F238E27FC236}">
                  <a16:creationId xmlns:a16="http://schemas.microsoft.com/office/drawing/2014/main" id="{1B7D4844-B22D-BB3D-D7D3-B9DADDA005EF}"/>
                </a:ext>
              </a:extLst>
            </p:cNvPr>
            <p:cNvSpPr/>
            <p:nvPr/>
          </p:nvSpPr>
          <p:spPr>
            <a:xfrm>
              <a:off x="4001053" y="2032174"/>
              <a:ext cx="3100026" cy="3506665"/>
            </a:xfrm>
            <a:prstGeom prst="rect">
              <a:avLst/>
            </a:prstGeom>
            <a:solidFill>
              <a:srgbClr val="E9E6DF"/>
            </a:solidFill>
            <a:ln w="12700" cap="flat" cmpd="sng" algn="ctr">
              <a:solidFill>
                <a:srgbClr val="E9E6DF">
                  <a:shade val="15000"/>
                </a:srgbClr>
              </a:solidFill>
              <a:prstDash val="solid"/>
              <a:miter lim="800000"/>
            </a:ln>
            <a:effectLst/>
            <a:scene3d>
              <a:camera prst="isometricLeftDown"/>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enorite"/>
                  <a:ea typeface="+mn-ea"/>
                  <a:cs typeface="+mn-cs"/>
                </a:rPr>
                <a:t>Standard API to move data from CAD/design system to ML </a:t>
              </a:r>
              <a:r>
                <a:rPr kumimoji="0" lang="en-US" sz="1800" b="0" i="0" u="none" strike="noStrike" kern="0" cap="none" spc="0" normalizeH="0" baseline="0" noProof="0" dirty="0" err="1">
                  <a:ln w="0"/>
                  <a:solidFill>
                    <a:prstClr val="black"/>
                  </a:solidFill>
                  <a:effectLst>
                    <a:outerShdw blurRad="38100" dist="19050" dir="2700000" algn="tl" rotWithShape="0">
                      <a:prstClr val="black">
                        <a:alpha val="40000"/>
                      </a:prstClr>
                    </a:outerShdw>
                  </a:effectLst>
                  <a:uLnTx/>
                  <a:uFillTx/>
                  <a:latin typeface="Tenorite"/>
                  <a:ea typeface="+mn-ea"/>
                  <a:cs typeface="+mn-cs"/>
                </a:rPr>
                <a:t>Framworks</a:t>
              </a:r>
              <a:endParaRPr kumimoji="0" lang="en-US" sz="1800" b="0" i="0" u="none" strike="noStrike" kern="0" cap="none" spc="0" normalizeH="0" baseline="0" noProof="0" dirty="0">
                <a:ln>
                  <a:noFill/>
                </a:ln>
                <a:solidFill>
                  <a:prstClr val="white"/>
                </a:solidFill>
                <a:effectLst/>
                <a:uLnTx/>
                <a:uFillTx/>
                <a:latin typeface="Tenorite"/>
                <a:ea typeface="+mn-ea"/>
                <a:cs typeface="+mn-cs"/>
              </a:endParaRPr>
            </a:p>
          </p:txBody>
        </p:sp>
        <p:sp>
          <p:nvSpPr>
            <p:cNvPr id="17" name="Arrow: Right 16">
              <a:extLst>
                <a:ext uri="{FF2B5EF4-FFF2-40B4-BE49-F238E27FC236}">
                  <a16:creationId xmlns:a16="http://schemas.microsoft.com/office/drawing/2014/main" id="{22441F95-7736-868F-53EB-A3433C3C6012}"/>
                </a:ext>
              </a:extLst>
            </p:cNvPr>
            <p:cNvSpPr/>
            <p:nvPr/>
          </p:nvSpPr>
          <p:spPr>
            <a:xfrm>
              <a:off x="3344964" y="3617843"/>
              <a:ext cx="928862" cy="506896"/>
            </a:xfrm>
            <a:prstGeom prst="rightArrow">
              <a:avLst/>
            </a:prstGeom>
            <a:solidFill>
              <a:srgbClr val="E9E6DF"/>
            </a:solidFill>
            <a:ln w="12700" cap="flat" cmpd="sng" algn="ctr">
              <a:solidFill>
                <a:srgbClr val="E9E6DF">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enorite"/>
                <a:ea typeface="+mn-ea"/>
                <a:cs typeface="+mn-cs"/>
              </a:endParaRPr>
            </a:p>
          </p:txBody>
        </p:sp>
        <p:sp>
          <p:nvSpPr>
            <p:cNvPr id="18" name="Arrow: Right 17">
              <a:extLst>
                <a:ext uri="{FF2B5EF4-FFF2-40B4-BE49-F238E27FC236}">
                  <a16:creationId xmlns:a16="http://schemas.microsoft.com/office/drawing/2014/main" id="{8326CBC5-4A94-77F3-7818-18C6CD7A3E71}"/>
                </a:ext>
              </a:extLst>
            </p:cNvPr>
            <p:cNvSpPr/>
            <p:nvPr/>
          </p:nvSpPr>
          <p:spPr>
            <a:xfrm>
              <a:off x="6836914" y="3647863"/>
              <a:ext cx="928862" cy="506896"/>
            </a:xfrm>
            <a:prstGeom prst="rightArrow">
              <a:avLst/>
            </a:prstGeom>
            <a:solidFill>
              <a:srgbClr val="E9E6DF"/>
            </a:solidFill>
            <a:ln w="12700" cap="flat" cmpd="sng" algn="ctr">
              <a:solidFill>
                <a:srgbClr val="E9E6DF">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enorite"/>
                <a:ea typeface="+mn-ea"/>
                <a:cs typeface="+mn-cs"/>
              </a:endParaRPr>
            </a:p>
          </p:txBody>
        </p:sp>
      </p:grpSp>
      <p:sp>
        <p:nvSpPr>
          <p:cNvPr id="19" name="TextBox 18">
            <a:extLst>
              <a:ext uri="{FF2B5EF4-FFF2-40B4-BE49-F238E27FC236}">
                <a16:creationId xmlns:a16="http://schemas.microsoft.com/office/drawing/2014/main" id="{3D2C1328-76B3-9BDD-4AFC-5191AE9D32F2}"/>
              </a:ext>
            </a:extLst>
          </p:cNvPr>
          <p:cNvSpPr txBox="1"/>
          <p:nvPr/>
        </p:nvSpPr>
        <p:spPr>
          <a:xfrm>
            <a:off x="2325815" y="6262301"/>
            <a:ext cx="4524119" cy="276999"/>
          </a:xfrm>
          <a:prstGeom prst="rect">
            <a:avLst/>
          </a:prstGeom>
          <a:solidFill>
            <a:srgbClr val="FFFF00"/>
          </a:solidFill>
        </p:spPr>
        <p:txBody>
          <a:bodyPr wrap="square" rtlCol="0">
            <a:spAutoFit/>
          </a:bodyPr>
          <a:lstStyle/>
          <a:p>
            <a:pPr algn="r"/>
            <a:r>
              <a:rPr lang="en-US" sz="1200" dirty="0"/>
              <a:t>Thanks: Srinivas </a:t>
            </a:r>
            <a:r>
              <a:rPr lang="en-US" sz="1200" dirty="0" err="1"/>
              <a:t>Bodapati</a:t>
            </a:r>
            <a:r>
              <a:rPr lang="en-US" sz="1200" dirty="0"/>
              <a:t>, Intel Corp. and Si2 AI/ML in EDA SIG  </a:t>
            </a:r>
            <a:endParaRPr lang="de-DE" sz="1200" dirty="0">
              <a:latin typeface="Trebuchet MS" panose="020B0603020202020204" pitchFamily="34" charset="0"/>
            </a:endParaRPr>
          </a:p>
        </p:txBody>
      </p:sp>
    </p:spTree>
    <p:extLst>
      <p:ext uri="{BB962C8B-B14F-4D97-AF65-F5344CB8AC3E}">
        <p14:creationId xmlns:p14="http://schemas.microsoft.com/office/powerpoint/2010/main" val="376976175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2030-3BCA-26B4-2E9D-5C67F1121286}"/>
              </a:ext>
            </a:extLst>
          </p:cNvPr>
          <p:cNvSpPr>
            <a:spLocks noGrp="1"/>
          </p:cNvSpPr>
          <p:nvPr>
            <p:ph type="title"/>
          </p:nvPr>
        </p:nvSpPr>
        <p:spPr>
          <a:xfrm>
            <a:off x="146050" y="2743200"/>
            <a:ext cx="8851900" cy="595312"/>
          </a:xfrm>
        </p:spPr>
        <p:txBody>
          <a:bodyPr/>
          <a:lstStyle/>
          <a:p>
            <a:r>
              <a:rPr lang="en-US" dirty="0"/>
              <a:t>4.3 LLMs to Assist Chip Designers</a:t>
            </a:r>
          </a:p>
        </p:txBody>
      </p:sp>
    </p:spTree>
    <p:extLst>
      <p:ext uri="{BB962C8B-B14F-4D97-AF65-F5344CB8AC3E}">
        <p14:creationId xmlns:p14="http://schemas.microsoft.com/office/powerpoint/2010/main" val="129125856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F516-3DA2-952F-2005-15896CC0656F}"/>
              </a:ext>
            </a:extLst>
          </p:cNvPr>
          <p:cNvSpPr>
            <a:spLocks noGrp="1"/>
          </p:cNvSpPr>
          <p:nvPr>
            <p:ph type="title"/>
          </p:nvPr>
        </p:nvSpPr>
        <p:spPr/>
        <p:txBody>
          <a:bodyPr/>
          <a:lstStyle/>
          <a:p>
            <a:r>
              <a:rPr lang="en-US" dirty="0" err="1"/>
              <a:t>ChatEDA</a:t>
            </a:r>
            <a:r>
              <a:rPr lang="en-US" dirty="0"/>
              <a:t>:</a:t>
            </a:r>
            <a:r>
              <a:rPr lang="zh-CN" altLang="en-US" dirty="0"/>
              <a:t> </a:t>
            </a:r>
            <a:r>
              <a:rPr lang="en-US" dirty="0"/>
              <a:t>Conversational </a:t>
            </a:r>
            <a:r>
              <a:rPr lang="en-US" altLang="zh-CN" dirty="0"/>
              <a:t>HCI</a:t>
            </a:r>
            <a:endParaRPr lang="en-US" dirty="0"/>
          </a:p>
        </p:txBody>
      </p:sp>
      <p:grpSp>
        <p:nvGrpSpPr>
          <p:cNvPr id="8" name="Group 7">
            <a:extLst>
              <a:ext uri="{FF2B5EF4-FFF2-40B4-BE49-F238E27FC236}">
                <a16:creationId xmlns:a16="http://schemas.microsoft.com/office/drawing/2014/main" id="{B1636BEE-D283-BCE8-CBF2-2D53EA8AE324}"/>
              </a:ext>
            </a:extLst>
          </p:cNvPr>
          <p:cNvGrpSpPr/>
          <p:nvPr/>
        </p:nvGrpSpPr>
        <p:grpSpPr>
          <a:xfrm>
            <a:off x="7482299" y="1068039"/>
            <a:ext cx="1534073" cy="4723161"/>
            <a:chOff x="8543925" y="1691352"/>
            <a:chExt cx="2257425" cy="4905217"/>
          </a:xfrm>
        </p:grpSpPr>
        <p:sp>
          <p:nvSpPr>
            <p:cNvPr id="9" name="Freeform 8">
              <a:extLst>
                <a:ext uri="{FF2B5EF4-FFF2-40B4-BE49-F238E27FC236}">
                  <a16:creationId xmlns:a16="http://schemas.microsoft.com/office/drawing/2014/main" id="{DBA3B46F-9423-328A-79DB-7CF97FD3F5FA}"/>
                </a:ext>
              </a:extLst>
            </p:cNvPr>
            <p:cNvSpPr/>
            <p:nvPr/>
          </p:nvSpPr>
          <p:spPr>
            <a:xfrm>
              <a:off x="8543925" y="1691352"/>
              <a:ext cx="2257425" cy="1792707"/>
            </a:xfrm>
            <a:custGeom>
              <a:avLst/>
              <a:gdLst>
                <a:gd name="connsiteX0" fmla="*/ 0 w 1792707"/>
                <a:gd name="connsiteY0" fmla="*/ 0 h 1254895"/>
                <a:gd name="connsiteX1" fmla="*/ 1165260 w 1792707"/>
                <a:gd name="connsiteY1" fmla="*/ 0 h 1254895"/>
                <a:gd name="connsiteX2" fmla="*/ 1792707 w 1792707"/>
                <a:gd name="connsiteY2" fmla="*/ 627448 h 1254895"/>
                <a:gd name="connsiteX3" fmla="*/ 1165260 w 1792707"/>
                <a:gd name="connsiteY3" fmla="*/ 1254895 h 1254895"/>
                <a:gd name="connsiteX4" fmla="*/ 0 w 1792707"/>
                <a:gd name="connsiteY4" fmla="*/ 1254895 h 1254895"/>
                <a:gd name="connsiteX5" fmla="*/ 627448 w 1792707"/>
                <a:gd name="connsiteY5" fmla="*/ 627448 h 1254895"/>
                <a:gd name="connsiteX6" fmla="*/ 0 w 1792707"/>
                <a:gd name="connsiteY6" fmla="*/ 0 h 125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2707" h="1254895">
                  <a:moveTo>
                    <a:pt x="1792707" y="0"/>
                  </a:moveTo>
                  <a:lnTo>
                    <a:pt x="1792707" y="815682"/>
                  </a:lnTo>
                  <a:lnTo>
                    <a:pt x="896353" y="1254895"/>
                  </a:lnTo>
                  <a:lnTo>
                    <a:pt x="0" y="815682"/>
                  </a:lnTo>
                  <a:lnTo>
                    <a:pt x="0" y="0"/>
                  </a:lnTo>
                  <a:lnTo>
                    <a:pt x="896353" y="439214"/>
                  </a:lnTo>
                  <a:lnTo>
                    <a:pt x="1792707" y="0"/>
                  </a:lnTo>
                  <a:close/>
                </a:path>
              </a:pathLst>
            </a:custGeom>
            <a:noFill/>
            <a:ln w="28575">
              <a:solidFill>
                <a:schemeClr val="accent2"/>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431" tIns="482016" rIns="11429" bIns="482015" numCol="1" spcCol="1270" anchor="ctr" anchorCtr="0">
              <a:noAutofit/>
            </a:bodyPr>
            <a:lstStyle/>
            <a:p>
              <a:pPr algn="ctr" defTabSz="800100">
                <a:lnSpc>
                  <a:spcPct val="90000"/>
                </a:lnSpc>
                <a:spcBef>
                  <a:spcPct val="0"/>
                </a:spcBef>
                <a:spcAft>
                  <a:spcPct val="35000"/>
                </a:spcAft>
              </a:pPr>
              <a:r>
                <a:rPr lang="en-US" altLang="zh-CN" dirty="0">
                  <a:solidFill>
                    <a:schemeClr val="tx1"/>
                  </a:solidFill>
                  <a:latin typeface="Microsoft YaHei Light" panose="020B0503020204020204" pitchFamily="34" charset="-122"/>
                  <a:ea typeface="Microsoft YaHei Light" panose="020B0503020204020204" pitchFamily="34" charset="-122"/>
                </a:rPr>
                <a:t>User</a:t>
              </a:r>
              <a:endParaRPr lang="en-GB" dirty="0">
                <a:solidFill>
                  <a:schemeClr val="tx1"/>
                </a:solidFill>
                <a:latin typeface="Microsoft YaHei Light" panose="020B0503020204020204" pitchFamily="34" charset="-122"/>
                <a:ea typeface="Microsoft YaHei Light" panose="020B0503020204020204" pitchFamily="34" charset="-122"/>
              </a:endParaRPr>
            </a:p>
          </p:txBody>
        </p:sp>
        <p:sp>
          <p:nvSpPr>
            <p:cNvPr id="11" name="Freeform 10">
              <a:extLst>
                <a:ext uri="{FF2B5EF4-FFF2-40B4-BE49-F238E27FC236}">
                  <a16:creationId xmlns:a16="http://schemas.microsoft.com/office/drawing/2014/main" id="{91DCB85F-2D36-1F0C-BD3C-7546826748B1}"/>
                </a:ext>
              </a:extLst>
            </p:cNvPr>
            <p:cNvSpPr/>
            <p:nvPr/>
          </p:nvSpPr>
          <p:spPr>
            <a:xfrm>
              <a:off x="8543925" y="3247607"/>
              <a:ext cx="2257425" cy="1792707"/>
            </a:xfrm>
            <a:custGeom>
              <a:avLst/>
              <a:gdLst>
                <a:gd name="connsiteX0" fmla="*/ 0 w 1792707"/>
                <a:gd name="connsiteY0" fmla="*/ 0 h 1254895"/>
                <a:gd name="connsiteX1" fmla="*/ 1165260 w 1792707"/>
                <a:gd name="connsiteY1" fmla="*/ 0 h 1254895"/>
                <a:gd name="connsiteX2" fmla="*/ 1792707 w 1792707"/>
                <a:gd name="connsiteY2" fmla="*/ 627448 h 1254895"/>
                <a:gd name="connsiteX3" fmla="*/ 1165260 w 1792707"/>
                <a:gd name="connsiteY3" fmla="*/ 1254895 h 1254895"/>
                <a:gd name="connsiteX4" fmla="*/ 0 w 1792707"/>
                <a:gd name="connsiteY4" fmla="*/ 1254895 h 1254895"/>
                <a:gd name="connsiteX5" fmla="*/ 627448 w 1792707"/>
                <a:gd name="connsiteY5" fmla="*/ 627448 h 1254895"/>
                <a:gd name="connsiteX6" fmla="*/ 0 w 1792707"/>
                <a:gd name="connsiteY6" fmla="*/ 0 h 125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2707" h="1254895">
                  <a:moveTo>
                    <a:pt x="1792707" y="0"/>
                  </a:moveTo>
                  <a:lnTo>
                    <a:pt x="1792707" y="815682"/>
                  </a:lnTo>
                  <a:lnTo>
                    <a:pt x="896353" y="1254895"/>
                  </a:lnTo>
                  <a:lnTo>
                    <a:pt x="0" y="815682"/>
                  </a:lnTo>
                  <a:lnTo>
                    <a:pt x="0" y="0"/>
                  </a:lnTo>
                  <a:lnTo>
                    <a:pt x="896353" y="439214"/>
                  </a:lnTo>
                  <a:lnTo>
                    <a:pt x="1792707" y="0"/>
                  </a:lnTo>
                  <a:close/>
                </a:path>
              </a:pathLst>
            </a:custGeom>
            <a:solidFill>
              <a:schemeClr val="accent1"/>
            </a:solidFill>
            <a:ln>
              <a:no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431" tIns="482016" rIns="11429" bIns="482015" numCol="1" spcCol="1270" anchor="ctr" anchorCtr="0">
              <a:noAutofit/>
            </a:bodyPr>
            <a:lstStyle/>
            <a:p>
              <a:pPr algn="ctr" defTabSz="800100">
                <a:lnSpc>
                  <a:spcPct val="90000"/>
                </a:lnSpc>
                <a:spcBef>
                  <a:spcPct val="0"/>
                </a:spcBef>
                <a:spcAft>
                  <a:spcPct val="35000"/>
                </a:spcAft>
              </a:pPr>
              <a:r>
                <a:rPr lang="en-GB" dirty="0" err="1">
                  <a:solidFill>
                    <a:schemeClr val="bg1"/>
                  </a:solidFill>
                  <a:latin typeface="Microsoft YaHei Light" panose="020B0503020204020204" pitchFamily="34" charset="-122"/>
                  <a:ea typeface="Microsoft YaHei Light" panose="020B0503020204020204" pitchFamily="34" charset="-122"/>
                </a:rPr>
                <a:t>ChatEDA</a:t>
              </a:r>
              <a:endParaRPr lang="en-GB" dirty="0">
                <a:solidFill>
                  <a:schemeClr val="bg1"/>
                </a:solidFill>
                <a:latin typeface="Microsoft YaHei Light" panose="020B0503020204020204" pitchFamily="34" charset="-122"/>
                <a:ea typeface="Microsoft YaHei Light" panose="020B0503020204020204" pitchFamily="34" charset="-122"/>
              </a:endParaRPr>
            </a:p>
          </p:txBody>
        </p:sp>
        <p:sp>
          <p:nvSpPr>
            <p:cNvPr id="13" name="Freeform 12">
              <a:extLst>
                <a:ext uri="{FF2B5EF4-FFF2-40B4-BE49-F238E27FC236}">
                  <a16:creationId xmlns:a16="http://schemas.microsoft.com/office/drawing/2014/main" id="{361572DB-C098-73E7-514A-0606CADD39B9}"/>
                </a:ext>
              </a:extLst>
            </p:cNvPr>
            <p:cNvSpPr/>
            <p:nvPr/>
          </p:nvSpPr>
          <p:spPr>
            <a:xfrm>
              <a:off x="8543925" y="4803862"/>
              <a:ext cx="2257425" cy="1792707"/>
            </a:xfrm>
            <a:custGeom>
              <a:avLst/>
              <a:gdLst>
                <a:gd name="connsiteX0" fmla="*/ 0 w 1792707"/>
                <a:gd name="connsiteY0" fmla="*/ 0 h 1254895"/>
                <a:gd name="connsiteX1" fmla="*/ 1165260 w 1792707"/>
                <a:gd name="connsiteY1" fmla="*/ 0 h 1254895"/>
                <a:gd name="connsiteX2" fmla="*/ 1792707 w 1792707"/>
                <a:gd name="connsiteY2" fmla="*/ 627448 h 1254895"/>
                <a:gd name="connsiteX3" fmla="*/ 1165260 w 1792707"/>
                <a:gd name="connsiteY3" fmla="*/ 1254895 h 1254895"/>
                <a:gd name="connsiteX4" fmla="*/ 0 w 1792707"/>
                <a:gd name="connsiteY4" fmla="*/ 1254895 h 1254895"/>
                <a:gd name="connsiteX5" fmla="*/ 627448 w 1792707"/>
                <a:gd name="connsiteY5" fmla="*/ 627448 h 1254895"/>
                <a:gd name="connsiteX6" fmla="*/ 0 w 1792707"/>
                <a:gd name="connsiteY6" fmla="*/ 0 h 125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2707" h="1254895">
                  <a:moveTo>
                    <a:pt x="1792707" y="0"/>
                  </a:moveTo>
                  <a:lnTo>
                    <a:pt x="1792707" y="815682"/>
                  </a:lnTo>
                  <a:lnTo>
                    <a:pt x="896353" y="1254895"/>
                  </a:lnTo>
                  <a:lnTo>
                    <a:pt x="0" y="815682"/>
                  </a:lnTo>
                  <a:lnTo>
                    <a:pt x="0" y="0"/>
                  </a:lnTo>
                  <a:lnTo>
                    <a:pt x="896353" y="439214"/>
                  </a:lnTo>
                  <a:lnTo>
                    <a:pt x="1792707" y="0"/>
                  </a:lnTo>
                  <a:close/>
                </a:path>
              </a:pathLst>
            </a:custGeom>
            <a:noFill/>
            <a:ln w="28575">
              <a:solidFill>
                <a:schemeClr val="tx1"/>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31" tIns="482016" rIns="11429" bIns="482015" numCol="1" spcCol="1270" anchor="ctr" anchorCtr="0">
              <a:noAutofit/>
            </a:bodyPr>
            <a:lstStyle/>
            <a:p>
              <a:pPr algn="ctr" defTabSz="800100">
                <a:lnSpc>
                  <a:spcPct val="90000"/>
                </a:lnSpc>
                <a:spcBef>
                  <a:spcPct val="0"/>
                </a:spcBef>
                <a:spcAft>
                  <a:spcPct val="35000"/>
                </a:spcAft>
              </a:pPr>
              <a:r>
                <a:rPr lang="en-GB" dirty="0">
                  <a:solidFill>
                    <a:schemeClr val="tx1"/>
                  </a:solidFill>
                  <a:latin typeface="Microsoft YaHei Light" panose="020B0503020204020204" pitchFamily="34" charset="-122"/>
                  <a:ea typeface="Microsoft YaHei Light" panose="020B0503020204020204" pitchFamily="34" charset="-122"/>
                </a:rPr>
                <a:t>EDA</a:t>
              </a:r>
              <a:r>
                <a:rPr lang="zh-CN" altLang="en-US" dirty="0">
                  <a:solidFill>
                    <a:schemeClr val="tx1"/>
                  </a:solidFill>
                  <a:latin typeface="Microsoft YaHei Light" panose="020B0503020204020204" pitchFamily="34" charset="-122"/>
                  <a:ea typeface="Microsoft YaHei Light" panose="020B0503020204020204" pitchFamily="34" charset="-122"/>
                </a:rPr>
                <a:t> </a:t>
              </a:r>
              <a:r>
                <a:rPr lang="en-US" altLang="zh-CN" dirty="0">
                  <a:solidFill>
                    <a:schemeClr val="tx1"/>
                  </a:solidFill>
                  <a:latin typeface="Microsoft YaHei Light" panose="020B0503020204020204" pitchFamily="34" charset="-122"/>
                  <a:ea typeface="Microsoft YaHei Light" panose="020B0503020204020204" pitchFamily="34" charset="-122"/>
                </a:rPr>
                <a:t>Tool</a:t>
              </a:r>
              <a:endParaRPr lang="en-GB" dirty="0">
                <a:solidFill>
                  <a:schemeClr val="tx1"/>
                </a:solidFill>
                <a:latin typeface="Microsoft YaHei Light" panose="020B0503020204020204" pitchFamily="34" charset="-122"/>
                <a:ea typeface="Microsoft YaHei Light" panose="020B0503020204020204" pitchFamily="34" charset="-122"/>
              </a:endParaRPr>
            </a:p>
          </p:txBody>
        </p:sp>
      </p:grpSp>
      <p:pic>
        <p:nvPicPr>
          <p:cNvPr id="7" name="Picture 6">
            <a:extLst>
              <a:ext uri="{FF2B5EF4-FFF2-40B4-BE49-F238E27FC236}">
                <a16:creationId xmlns:a16="http://schemas.microsoft.com/office/drawing/2014/main" id="{826B6D6A-6609-6EC1-A954-6054CF2A8D99}"/>
              </a:ext>
            </a:extLst>
          </p:cNvPr>
          <p:cNvPicPr>
            <a:picLocks noChangeAspect="1"/>
          </p:cNvPicPr>
          <p:nvPr/>
        </p:nvPicPr>
        <p:blipFill>
          <a:blip r:embed="rId3"/>
          <a:stretch>
            <a:fillRect/>
          </a:stretch>
        </p:blipFill>
        <p:spPr>
          <a:xfrm>
            <a:off x="100424" y="1066800"/>
            <a:ext cx="7283451" cy="4724400"/>
          </a:xfrm>
          <a:prstGeom prst="rect">
            <a:avLst/>
          </a:prstGeom>
        </p:spPr>
      </p:pic>
      <p:sp>
        <p:nvSpPr>
          <p:cNvPr id="3" name="TextBox 2">
            <a:extLst>
              <a:ext uri="{FF2B5EF4-FFF2-40B4-BE49-F238E27FC236}">
                <a16:creationId xmlns:a16="http://schemas.microsoft.com/office/drawing/2014/main" id="{5E54B198-A464-EA8C-4607-074DBB4226CB}"/>
              </a:ext>
            </a:extLst>
          </p:cNvPr>
          <p:cNvSpPr txBox="1"/>
          <p:nvPr/>
        </p:nvSpPr>
        <p:spPr>
          <a:xfrm>
            <a:off x="4184906" y="6117344"/>
            <a:ext cx="4828919" cy="461665"/>
          </a:xfrm>
          <a:prstGeom prst="rect">
            <a:avLst/>
          </a:prstGeom>
          <a:solidFill>
            <a:srgbClr val="FFFF00"/>
          </a:solidFill>
        </p:spPr>
        <p:txBody>
          <a:bodyPr wrap="square" rtlCol="0">
            <a:spAutoFit/>
          </a:bodyPr>
          <a:lstStyle/>
          <a:p>
            <a:pPr algn="r"/>
            <a:r>
              <a:rPr lang="en-US" sz="1200" b="1" dirty="0">
                <a:latin typeface="Trebuchet MS" panose="020B0603020202020204" pitchFamily="34" charset="0"/>
              </a:rPr>
              <a:t>Prof. Bei Yu, </a:t>
            </a:r>
            <a:r>
              <a:rPr lang="de-DE" sz="1200" b="1" dirty="0">
                <a:latin typeface="Trebuchet MS" panose="020B0603020202020204" pitchFamily="34" charset="0"/>
              </a:rPr>
              <a:t>Chinese University of Hong Kong, ICCAD 2023 Panel</a:t>
            </a:r>
          </a:p>
          <a:p>
            <a:pPr algn="r"/>
            <a:r>
              <a:rPr lang="de-DE" sz="1200" b="1" dirty="0">
                <a:latin typeface="Trebuchet MS" panose="020B0603020202020204" pitchFamily="34" charset="0"/>
              </a:rPr>
              <a:t>arXiv: </a:t>
            </a:r>
            <a:r>
              <a:rPr lang="en-US" sz="1200" dirty="0">
                <a:hlinkClick r:id="rId4"/>
              </a:rPr>
              <a:t>https://arxiv.org/pdf/2308.10204.pdf</a:t>
            </a:r>
            <a:r>
              <a:rPr lang="de-DE" sz="1200" b="1" dirty="0">
                <a:latin typeface="Trebuchet MS" panose="020B0603020202020204" pitchFamily="34" charset="0"/>
              </a:rPr>
              <a:t> </a:t>
            </a:r>
          </a:p>
        </p:txBody>
      </p:sp>
    </p:spTree>
    <p:extLst>
      <p:ext uri="{BB962C8B-B14F-4D97-AF65-F5344CB8AC3E}">
        <p14:creationId xmlns:p14="http://schemas.microsoft.com/office/powerpoint/2010/main" val="124026702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C8AB-D1A5-4D98-50CB-02FFA34BE8D8}"/>
              </a:ext>
            </a:extLst>
          </p:cNvPr>
          <p:cNvSpPr>
            <a:spLocks noGrp="1"/>
          </p:cNvSpPr>
          <p:nvPr>
            <p:ph type="title"/>
          </p:nvPr>
        </p:nvSpPr>
        <p:spPr/>
        <p:txBody>
          <a:bodyPr/>
          <a:lstStyle/>
          <a:p>
            <a:r>
              <a:rPr lang="en-US" dirty="0" err="1"/>
              <a:t>ChatEDA</a:t>
            </a:r>
            <a:r>
              <a:rPr lang="en-US" dirty="0"/>
              <a:t>:</a:t>
            </a:r>
            <a:r>
              <a:rPr lang="zh-CN" altLang="en-US" dirty="0"/>
              <a:t> </a:t>
            </a:r>
            <a:r>
              <a:rPr lang="en-US" altLang="zh-CN" dirty="0"/>
              <a:t>LLM</a:t>
            </a:r>
            <a:r>
              <a:rPr lang="zh-CN" altLang="en-US" dirty="0"/>
              <a:t> </a:t>
            </a:r>
            <a:r>
              <a:rPr lang="en-US" altLang="zh-CN" dirty="0"/>
              <a:t>dedicated to EDA</a:t>
            </a:r>
            <a:endParaRPr lang="en-US" dirty="0"/>
          </a:p>
        </p:txBody>
      </p:sp>
      <p:sp>
        <p:nvSpPr>
          <p:cNvPr id="3" name="Content Placeholder 2">
            <a:extLst>
              <a:ext uri="{FF2B5EF4-FFF2-40B4-BE49-F238E27FC236}">
                <a16:creationId xmlns:a16="http://schemas.microsoft.com/office/drawing/2014/main" id="{C55B9652-8EDC-1695-213D-AD612E3EA030}"/>
              </a:ext>
            </a:extLst>
          </p:cNvPr>
          <p:cNvSpPr>
            <a:spLocks noGrp="1"/>
          </p:cNvSpPr>
          <p:nvPr>
            <p:ph idx="1"/>
          </p:nvPr>
        </p:nvSpPr>
        <p:spPr>
          <a:xfrm>
            <a:off x="106480" y="844256"/>
            <a:ext cx="8836025" cy="5562601"/>
          </a:xfrm>
        </p:spPr>
        <p:txBody>
          <a:bodyPr>
            <a:normAutofit/>
          </a:bodyPr>
          <a:lstStyle/>
          <a:p>
            <a:r>
              <a:rPr lang="en-US" altLang="zh-CN" sz="2400" dirty="0"/>
              <a:t>Based</a:t>
            </a:r>
            <a:r>
              <a:rPr lang="zh-CN" altLang="en-US" sz="2400" dirty="0"/>
              <a:t> </a:t>
            </a:r>
            <a:r>
              <a:rPr lang="en-US" altLang="zh-CN" sz="2400" dirty="0"/>
              <a:t>on</a:t>
            </a:r>
            <a:r>
              <a:rPr lang="zh-CN" altLang="en-US" sz="2400" dirty="0"/>
              <a:t> </a:t>
            </a:r>
            <a:r>
              <a:rPr lang="en-US" altLang="zh-CN" sz="2400" dirty="0"/>
              <a:t>a</a:t>
            </a:r>
            <a:r>
              <a:rPr lang="zh-CN" altLang="en-US" sz="2400" dirty="0"/>
              <a:t> </a:t>
            </a:r>
            <a:r>
              <a:rPr lang="en-US" altLang="zh-CN" sz="2400" dirty="0"/>
              <a:t>domain-specific</a:t>
            </a:r>
            <a:r>
              <a:rPr lang="zh-CN" altLang="en-US" sz="2400" dirty="0"/>
              <a:t> </a:t>
            </a:r>
            <a:r>
              <a:rPr lang="en-US" altLang="zh-CN" sz="2400" dirty="0"/>
              <a:t>LLM</a:t>
            </a:r>
            <a:r>
              <a:rPr lang="zh-CN" altLang="en-US" sz="2400" dirty="0"/>
              <a:t> </a:t>
            </a:r>
            <a:r>
              <a:rPr lang="en-US" altLang="zh-CN" sz="2400" dirty="0"/>
              <a:t>infused</a:t>
            </a:r>
            <a:r>
              <a:rPr lang="zh-CN" altLang="en-US" sz="2400" dirty="0"/>
              <a:t> </a:t>
            </a:r>
            <a:r>
              <a:rPr lang="en-US" altLang="zh-CN" sz="2400" dirty="0"/>
              <a:t>with</a:t>
            </a:r>
            <a:r>
              <a:rPr lang="zh-CN" altLang="en-US" sz="2400" dirty="0"/>
              <a:t> </a:t>
            </a:r>
            <a:r>
              <a:rPr lang="en-US" altLang="zh-CN" sz="2400" dirty="0"/>
              <a:t>EDA</a:t>
            </a:r>
            <a:r>
              <a:rPr lang="zh-CN" altLang="en-US" sz="2400" dirty="0"/>
              <a:t> </a:t>
            </a:r>
            <a:r>
              <a:rPr lang="en-US" altLang="zh-CN" sz="2400" dirty="0"/>
              <a:t>knowledge</a:t>
            </a:r>
          </a:p>
          <a:p>
            <a:r>
              <a:rPr lang="en-US" altLang="zh-CN" sz="2400" dirty="0"/>
              <a:t>Vertical</a:t>
            </a:r>
            <a:r>
              <a:rPr lang="zh-CN" altLang="en-US" sz="2400" dirty="0"/>
              <a:t> </a:t>
            </a:r>
            <a:r>
              <a:rPr lang="en-US" altLang="zh-CN" sz="2400" dirty="0"/>
              <a:t>task</a:t>
            </a:r>
            <a:r>
              <a:rPr lang="zh-CN" altLang="en-US" sz="2400" dirty="0"/>
              <a:t> </a:t>
            </a:r>
            <a:r>
              <a:rPr lang="en-US" altLang="zh-CN" sz="2400" dirty="0"/>
              <a:t>performance</a:t>
            </a:r>
            <a:r>
              <a:rPr lang="zh-CN" altLang="en-US" sz="2400" dirty="0"/>
              <a:t> </a:t>
            </a:r>
            <a:r>
              <a:rPr lang="en-US" altLang="zh-CN" sz="2400" dirty="0"/>
              <a:t>exceeds</a:t>
            </a:r>
            <a:r>
              <a:rPr lang="zh-CN" altLang="en-US" sz="2400" dirty="0"/>
              <a:t> </a:t>
            </a:r>
            <a:r>
              <a:rPr lang="en-US" altLang="zh-CN" sz="2400" dirty="0"/>
              <a:t>GPT-4</a:t>
            </a:r>
            <a:endParaRPr lang="en-US" sz="2400" dirty="0"/>
          </a:p>
        </p:txBody>
      </p:sp>
      <p:graphicFrame>
        <p:nvGraphicFramePr>
          <p:cNvPr id="4" name="Chart 3">
            <a:extLst>
              <a:ext uri="{FF2B5EF4-FFF2-40B4-BE49-F238E27FC236}">
                <a16:creationId xmlns:a16="http://schemas.microsoft.com/office/drawing/2014/main" id="{744FC39A-A467-16C9-76A6-DAD78B69A366}"/>
              </a:ext>
            </a:extLst>
          </p:cNvPr>
          <p:cNvGraphicFramePr/>
          <p:nvPr/>
        </p:nvGraphicFramePr>
        <p:xfrm>
          <a:off x="4844758" y="2392391"/>
          <a:ext cx="4303361" cy="263888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A1C326F5-5ABF-1E30-C373-55A87605E501}"/>
              </a:ext>
            </a:extLst>
          </p:cNvPr>
          <p:cNvPicPr>
            <a:picLocks noChangeAspect="1"/>
          </p:cNvPicPr>
          <p:nvPr/>
        </p:nvPicPr>
        <p:blipFill>
          <a:blip r:embed="rId4"/>
          <a:stretch>
            <a:fillRect/>
          </a:stretch>
        </p:blipFill>
        <p:spPr>
          <a:xfrm>
            <a:off x="136524" y="2238490"/>
            <a:ext cx="4587875" cy="2946683"/>
          </a:xfrm>
          <a:prstGeom prst="rect">
            <a:avLst/>
          </a:prstGeom>
        </p:spPr>
      </p:pic>
      <p:sp>
        <p:nvSpPr>
          <p:cNvPr id="5" name="TextBox 4">
            <a:extLst>
              <a:ext uri="{FF2B5EF4-FFF2-40B4-BE49-F238E27FC236}">
                <a16:creationId xmlns:a16="http://schemas.microsoft.com/office/drawing/2014/main" id="{54FC3D40-7176-71E1-B6A4-6B6B95063B70}"/>
              </a:ext>
            </a:extLst>
          </p:cNvPr>
          <p:cNvSpPr txBox="1"/>
          <p:nvPr/>
        </p:nvSpPr>
        <p:spPr>
          <a:xfrm>
            <a:off x="4184906" y="6117344"/>
            <a:ext cx="4828919" cy="461665"/>
          </a:xfrm>
          <a:prstGeom prst="rect">
            <a:avLst/>
          </a:prstGeom>
          <a:solidFill>
            <a:srgbClr val="FFFF00"/>
          </a:solidFill>
        </p:spPr>
        <p:txBody>
          <a:bodyPr wrap="square" rtlCol="0">
            <a:spAutoFit/>
          </a:bodyPr>
          <a:lstStyle/>
          <a:p>
            <a:pPr algn="r"/>
            <a:r>
              <a:rPr lang="en-US" sz="1200" b="1" dirty="0">
                <a:latin typeface="Trebuchet MS" panose="020B0603020202020204" pitchFamily="34" charset="0"/>
              </a:rPr>
              <a:t>Prof. Bei Yu, </a:t>
            </a:r>
            <a:r>
              <a:rPr lang="de-DE" sz="1200" b="1" dirty="0">
                <a:latin typeface="Trebuchet MS" panose="020B0603020202020204" pitchFamily="34" charset="0"/>
              </a:rPr>
              <a:t>Chinese University of Hong Kong, ICCAD 2023 Panel</a:t>
            </a:r>
          </a:p>
          <a:p>
            <a:pPr algn="r"/>
            <a:r>
              <a:rPr lang="de-DE" sz="1200" b="1" dirty="0">
                <a:latin typeface="Trebuchet MS" panose="020B0603020202020204" pitchFamily="34" charset="0"/>
              </a:rPr>
              <a:t>arXiv: </a:t>
            </a:r>
            <a:r>
              <a:rPr lang="en-US" sz="1200" dirty="0">
                <a:hlinkClick r:id="rId5"/>
              </a:rPr>
              <a:t>https://arxiv.org/pdf/2308.10204.pdf</a:t>
            </a:r>
            <a:r>
              <a:rPr lang="de-DE" sz="1200" b="1" dirty="0">
                <a:latin typeface="Trebuchet MS" panose="020B0603020202020204" pitchFamily="34" charset="0"/>
              </a:rPr>
              <a:t> </a:t>
            </a:r>
          </a:p>
        </p:txBody>
      </p:sp>
    </p:spTree>
    <p:extLst>
      <p:ext uri="{BB962C8B-B14F-4D97-AF65-F5344CB8AC3E}">
        <p14:creationId xmlns:p14="http://schemas.microsoft.com/office/powerpoint/2010/main" val="176141188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F3CFE-5A51-4192-AB5B-EF9E9E177CA1}"/>
              </a:ext>
            </a:extLst>
          </p:cNvPr>
          <p:cNvSpPr>
            <a:spLocks noGrp="1"/>
          </p:cNvSpPr>
          <p:nvPr>
            <p:ph idx="1"/>
          </p:nvPr>
        </p:nvSpPr>
        <p:spPr>
          <a:xfrm>
            <a:off x="152400" y="990600"/>
            <a:ext cx="8836025" cy="1596825"/>
          </a:xfrm>
        </p:spPr>
        <p:txBody>
          <a:bodyPr/>
          <a:lstStyle/>
          <a:p>
            <a:r>
              <a:rPr lang="en-US" dirty="0"/>
              <a:t>Before concluding, an advertisement for the </a:t>
            </a:r>
            <a:r>
              <a:rPr lang="en-US" b="1" dirty="0"/>
              <a:t>MLCAD Symposium</a:t>
            </a:r>
            <a:r>
              <a:rPr lang="en-US" dirty="0"/>
              <a:t>, September 9-11 in Snowbird, Utah   </a:t>
            </a:r>
          </a:p>
          <a:p>
            <a:pPr marL="0" indent="0">
              <a:buNone/>
            </a:pPr>
            <a:r>
              <a:rPr lang="en-US" sz="3200" dirty="0"/>
              <a:t>              </a:t>
            </a:r>
            <a:r>
              <a:rPr lang="en-US" sz="3200" dirty="0">
                <a:hlinkClick r:id="rId3"/>
              </a:rPr>
              <a:t>https://mlcad.org/symposium/</a:t>
            </a:r>
            <a:r>
              <a:rPr lang="en-US" sz="3200" dirty="0"/>
              <a:t> </a:t>
            </a:r>
          </a:p>
        </p:txBody>
      </p:sp>
      <p:sp>
        <p:nvSpPr>
          <p:cNvPr id="3" name="Title 2">
            <a:extLst>
              <a:ext uri="{FF2B5EF4-FFF2-40B4-BE49-F238E27FC236}">
                <a16:creationId xmlns:a16="http://schemas.microsoft.com/office/drawing/2014/main" id="{71F46C03-4377-233E-3FEC-1459B6F64004}"/>
              </a:ext>
            </a:extLst>
          </p:cNvPr>
          <p:cNvSpPr>
            <a:spLocks noGrp="1"/>
          </p:cNvSpPr>
          <p:nvPr>
            <p:ph type="title"/>
          </p:nvPr>
        </p:nvSpPr>
        <p:spPr>
          <a:xfrm>
            <a:off x="152400" y="76200"/>
            <a:ext cx="8851900" cy="595312"/>
          </a:xfrm>
        </p:spPr>
        <p:txBody>
          <a:bodyPr/>
          <a:lstStyle/>
          <a:p>
            <a:r>
              <a:rPr lang="en-US" dirty="0"/>
              <a:t>Conclusion</a:t>
            </a:r>
          </a:p>
        </p:txBody>
      </p:sp>
      <p:pic>
        <p:nvPicPr>
          <p:cNvPr id="6" name="Picture 5">
            <a:extLst>
              <a:ext uri="{FF2B5EF4-FFF2-40B4-BE49-F238E27FC236}">
                <a16:creationId xmlns:a16="http://schemas.microsoft.com/office/drawing/2014/main" id="{7B00B480-27FE-40D2-F428-DF6A2312C616}"/>
              </a:ext>
            </a:extLst>
          </p:cNvPr>
          <p:cNvPicPr>
            <a:picLocks noChangeAspect="1"/>
          </p:cNvPicPr>
          <p:nvPr/>
        </p:nvPicPr>
        <p:blipFill>
          <a:blip r:embed="rId4"/>
          <a:stretch>
            <a:fillRect/>
          </a:stretch>
        </p:blipFill>
        <p:spPr>
          <a:xfrm>
            <a:off x="684212" y="2599900"/>
            <a:ext cx="7772400" cy="3494600"/>
          </a:xfrm>
          <a:prstGeom prst="rect">
            <a:avLst/>
          </a:prstGeom>
        </p:spPr>
      </p:pic>
    </p:spTree>
    <p:extLst>
      <p:ext uri="{BB962C8B-B14F-4D97-AF65-F5344CB8AC3E}">
        <p14:creationId xmlns:p14="http://schemas.microsoft.com/office/powerpoint/2010/main" val="519803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F3CFE-5A51-4192-AB5B-EF9E9E177CA1}"/>
              </a:ext>
            </a:extLst>
          </p:cNvPr>
          <p:cNvSpPr>
            <a:spLocks noGrp="1"/>
          </p:cNvSpPr>
          <p:nvPr>
            <p:ph idx="1"/>
          </p:nvPr>
        </p:nvSpPr>
        <p:spPr>
          <a:xfrm>
            <a:off x="169862" y="1222574"/>
            <a:ext cx="8836025" cy="5562601"/>
          </a:xfrm>
        </p:spPr>
        <p:txBody>
          <a:bodyPr/>
          <a:lstStyle/>
          <a:p>
            <a:r>
              <a:rPr lang="en-US" dirty="0"/>
              <a:t>There is an urgent need for ML EDA infrastructure to accelerate ML EDA research and innovation</a:t>
            </a:r>
          </a:p>
          <a:p>
            <a:r>
              <a:rPr lang="en-US" dirty="0"/>
              <a:t>This tutorial demonstrated:</a:t>
            </a:r>
          </a:p>
          <a:p>
            <a:pPr lvl="1"/>
            <a:r>
              <a:rPr lang="en-US" dirty="0"/>
              <a:t>OpenROAD Python APIs: Key enabling technology for ML frameworks and EDA tool interaction</a:t>
            </a:r>
          </a:p>
          <a:p>
            <a:pPr lvl="1"/>
            <a:r>
              <a:rPr lang="en-US" dirty="0" err="1"/>
              <a:t>CircuitOps</a:t>
            </a:r>
            <a:r>
              <a:rPr lang="en-US" dirty="0"/>
              <a:t>: EDA data representation format for ML dataset generation</a:t>
            </a:r>
          </a:p>
          <a:p>
            <a:r>
              <a:rPr lang="en-US" dirty="0"/>
              <a:t>Challenge:</a:t>
            </a:r>
          </a:p>
          <a:p>
            <a:pPr lvl="1"/>
            <a:r>
              <a:rPr lang="en-US" dirty="0"/>
              <a:t>Scope for Python APIs is extensive and requires a community effort based on ML EDA usage</a:t>
            </a:r>
          </a:p>
          <a:p>
            <a:pPr marL="0" indent="0">
              <a:buNone/>
            </a:pPr>
            <a:endParaRPr lang="en-US" dirty="0"/>
          </a:p>
        </p:txBody>
      </p:sp>
      <p:sp>
        <p:nvSpPr>
          <p:cNvPr id="3" name="Title 2">
            <a:extLst>
              <a:ext uri="{FF2B5EF4-FFF2-40B4-BE49-F238E27FC236}">
                <a16:creationId xmlns:a16="http://schemas.microsoft.com/office/drawing/2014/main" id="{71F46C03-4377-233E-3FEC-1459B6F64004}"/>
              </a:ext>
            </a:extLst>
          </p:cNvPr>
          <p:cNvSpPr>
            <a:spLocks noGrp="1"/>
          </p:cNvSpPr>
          <p:nvPr>
            <p:ph type="title"/>
          </p:nvPr>
        </p:nvSpPr>
        <p:spPr>
          <a:xfrm>
            <a:off x="152400" y="76200"/>
            <a:ext cx="8851900" cy="595312"/>
          </a:xfrm>
        </p:spPr>
        <p:txBody>
          <a:bodyPr/>
          <a:lstStyle/>
          <a:p>
            <a:r>
              <a:rPr lang="en-US" dirty="0"/>
              <a:t>Conclusion</a:t>
            </a:r>
          </a:p>
        </p:txBody>
      </p:sp>
      <p:sp>
        <p:nvSpPr>
          <p:cNvPr id="5" name="TextBox 4">
            <a:extLst>
              <a:ext uri="{FF2B5EF4-FFF2-40B4-BE49-F238E27FC236}">
                <a16:creationId xmlns:a16="http://schemas.microsoft.com/office/drawing/2014/main" id="{FFD0A5C4-7F6A-2C43-7260-307F3EA085A3}"/>
              </a:ext>
            </a:extLst>
          </p:cNvPr>
          <p:cNvSpPr txBox="1"/>
          <p:nvPr/>
        </p:nvSpPr>
        <p:spPr>
          <a:xfrm>
            <a:off x="3276600" y="164068"/>
            <a:ext cx="5791200" cy="369332"/>
          </a:xfrm>
          <a:prstGeom prst="rect">
            <a:avLst/>
          </a:prstGeom>
          <a:solidFill>
            <a:srgbClr val="FFFF00"/>
          </a:solidFill>
        </p:spPr>
        <p:txBody>
          <a:bodyPr wrap="square">
            <a:spAutoFit/>
          </a:bodyPr>
          <a:lstStyle/>
          <a:p>
            <a:r>
              <a:rPr lang="en-US" dirty="0">
                <a:hlinkClick r:id="rId3"/>
              </a:rPr>
              <a:t>https://github.com/ASU-VDA-Lab/ASP-DAC24-Tutorial</a:t>
            </a:r>
            <a:r>
              <a:rPr lang="en-US" dirty="0"/>
              <a:t> </a:t>
            </a:r>
          </a:p>
        </p:txBody>
      </p:sp>
    </p:spTree>
    <p:extLst>
      <p:ext uri="{BB962C8B-B14F-4D97-AF65-F5344CB8AC3E}">
        <p14:creationId xmlns:p14="http://schemas.microsoft.com/office/powerpoint/2010/main" val="1109361576"/>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0F4E1943-1E08-4026-963E-CEFFDE79C73E}"/>
              </a:ext>
            </a:extLst>
          </p:cNvPr>
          <p:cNvSpPr txBox="1">
            <a:spLocks/>
          </p:cNvSpPr>
          <p:nvPr/>
        </p:nvSpPr>
        <p:spPr bwMode="auto">
          <a:xfrm>
            <a:off x="685800" y="15240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ctr" rtl="0" eaLnBrk="1" fontAlgn="base" hangingPunct="1">
              <a:lnSpc>
                <a:spcPct val="90000"/>
              </a:lnSpc>
              <a:spcBef>
                <a:spcPct val="0"/>
              </a:spcBef>
              <a:spcAft>
                <a:spcPct val="0"/>
              </a:spcAft>
              <a:defRPr sz="4000" b="1" baseline="0">
                <a:solidFill>
                  <a:schemeClr val="tx2"/>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a:lstStyle>
          <a:p>
            <a:r>
              <a:rPr lang="en-US" kern="0" dirty="0"/>
              <a:t>THANK YOU !   </a:t>
            </a:r>
          </a:p>
          <a:p>
            <a:endParaRPr lang="en-US" kern="0" dirty="0"/>
          </a:p>
          <a:p>
            <a:r>
              <a:rPr lang="en-US" kern="0" dirty="0"/>
              <a:t>Questions?</a:t>
            </a:r>
          </a:p>
        </p:txBody>
      </p:sp>
      <p:sp>
        <p:nvSpPr>
          <p:cNvPr id="2" name="Title 5">
            <a:extLst>
              <a:ext uri="{FF2B5EF4-FFF2-40B4-BE49-F238E27FC236}">
                <a16:creationId xmlns:a16="http://schemas.microsoft.com/office/drawing/2014/main" id="{46E1FBDA-D89C-FE7D-D8BC-7438EB2BBAEE}"/>
              </a:ext>
            </a:extLst>
          </p:cNvPr>
          <p:cNvSpPr txBox="1">
            <a:spLocks/>
          </p:cNvSpPr>
          <p:nvPr/>
        </p:nvSpPr>
        <p:spPr bwMode="auto">
          <a:xfrm>
            <a:off x="76200" y="4572000"/>
            <a:ext cx="9067800" cy="765718"/>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ctr" rtl="0" eaLnBrk="1" fontAlgn="base" hangingPunct="1">
              <a:lnSpc>
                <a:spcPct val="90000"/>
              </a:lnSpc>
              <a:spcBef>
                <a:spcPct val="0"/>
              </a:spcBef>
              <a:spcAft>
                <a:spcPct val="0"/>
              </a:spcAft>
              <a:defRPr sz="4000" b="1" baseline="0">
                <a:solidFill>
                  <a:schemeClr val="tx2"/>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a:lstStyle>
          <a:p>
            <a:r>
              <a:rPr lang="en-US" sz="2400" kern="0" dirty="0">
                <a:hlinkClick r:id="rId3"/>
              </a:rPr>
              <a:t>abk@ucsd.edu</a:t>
            </a:r>
            <a:r>
              <a:rPr lang="en-US" sz="2400" kern="0" dirty="0"/>
              <a:t> , </a:t>
            </a:r>
            <a:r>
              <a:rPr lang="en-US" sz="2400" kern="0" dirty="0">
                <a:hlinkClick r:id="rId4"/>
              </a:rPr>
              <a:t>vachhabr@asu.edu</a:t>
            </a:r>
            <a:r>
              <a:rPr lang="en-US" sz="2400" kern="0" dirty="0"/>
              <a:t> , </a:t>
            </a:r>
            <a:r>
              <a:rPr lang="en-US" sz="2400" kern="0" dirty="0">
                <a:hlinkClick r:id="rId5"/>
              </a:rPr>
              <a:t>bingyuew@asu.edu</a:t>
            </a:r>
            <a:r>
              <a:rPr lang="en-US" sz="2400" kern="0" dirty="0"/>
              <a:t> </a:t>
            </a:r>
          </a:p>
        </p:txBody>
      </p:sp>
    </p:spTree>
    <p:extLst>
      <p:ext uri="{BB962C8B-B14F-4D97-AF65-F5344CB8AC3E}">
        <p14:creationId xmlns:p14="http://schemas.microsoft.com/office/powerpoint/2010/main" val="4301356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body" idx="1"/>
          </p:nvPr>
        </p:nvSpPr>
        <p:spPr>
          <a:xfrm>
            <a:off x="186044" y="838200"/>
            <a:ext cx="9110356" cy="5562601"/>
          </a:xfrm>
          <a:prstGeom prst="rect">
            <a:avLst/>
          </a:prstGeom>
          <a:noFill/>
          <a:ln>
            <a:noFill/>
          </a:ln>
        </p:spPr>
        <p:txBody>
          <a:bodyPr spcFirstLastPara="1" wrap="square" lIns="91425" tIns="45700" rIns="91425" bIns="45700" anchor="t" anchorCtr="0">
            <a:noAutofit/>
          </a:bodyPr>
          <a:lstStyle/>
          <a:p>
            <a:pPr marL="230188" lvl="0" indent="-230188" algn="l" rtl="0">
              <a:lnSpc>
                <a:spcPct val="110000"/>
              </a:lnSpc>
              <a:spcBef>
                <a:spcPts val="200"/>
              </a:spcBef>
              <a:spcAft>
                <a:spcPts val="0"/>
              </a:spcAft>
              <a:buSzPts val="3027"/>
              <a:buFont typeface="Arial"/>
              <a:buChar char="•"/>
            </a:pPr>
            <a:r>
              <a:rPr lang="en-US" sz="2400">
                <a:solidFill>
                  <a:srgbClr val="000000"/>
                </a:solidFill>
              </a:rPr>
              <a:t>“Foundations and </a:t>
            </a:r>
            <a:r>
              <a:rPr lang="en-US" sz="2400" b="1" u="sng">
                <a:solidFill>
                  <a:srgbClr val="000000"/>
                </a:solidFill>
              </a:rPr>
              <a:t>R</a:t>
            </a:r>
            <a:r>
              <a:rPr lang="en-US" sz="2400">
                <a:solidFill>
                  <a:srgbClr val="000000"/>
                </a:solidFill>
              </a:rPr>
              <a:t>ealization of </a:t>
            </a:r>
            <a:r>
              <a:rPr lang="en-US" sz="2400" b="1" u="sng">
                <a:solidFill>
                  <a:srgbClr val="000000"/>
                </a:solidFill>
              </a:rPr>
              <a:t>O</a:t>
            </a:r>
            <a:r>
              <a:rPr lang="en-US" sz="2400">
                <a:solidFill>
                  <a:srgbClr val="000000"/>
                </a:solidFill>
              </a:rPr>
              <a:t>pen, </a:t>
            </a:r>
            <a:r>
              <a:rPr lang="en-US" sz="2400" b="1" u="sng">
                <a:solidFill>
                  <a:srgbClr val="000000"/>
                </a:solidFill>
              </a:rPr>
              <a:t>A</a:t>
            </a:r>
            <a:r>
              <a:rPr lang="en-US" sz="2400">
                <a:solidFill>
                  <a:srgbClr val="000000"/>
                </a:solidFill>
              </a:rPr>
              <a:t>ccessible </a:t>
            </a:r>
            <a:r>
              <a:rPr lang="en-US" sz="2400" b="1" u="sng">
                <a:solidFill>
                  <a:srgbClr val="000000"/>
                </a:solidFill>
              </a:rPr>
              <a:t>D</a:t>
            </a:r>
            <a:r>
              <a:rPr lang="en-US" sz="2400">
                <a:solidFill>
                  <a:srgbClr val="000000"/>
                </a:solidFill>
              </a:rPr>
              <a:t>esign”</a:t>
            </a:r>
            <a:endParaRPr/>
          </a:p>
          <a:p>
            <a:pPr marL="230188" lvl="0" indent="-230188" algn="l" rtl="0">
              <a:lnSpc>
                <a:spcPct val="110000"/>
              </a:lnSpc>
              <a:spcBef>
                <a:spcPts val="600"/>
              </a:spcBef>
              <a:spcAft>
                <a:spcPts val="0"/>
              </a:spcAft>
              <a:buSzPts val="3027"/>
              <a:buFont typeface="Arial"/>
              <a:buChar char="•"/>
            </a:pPr>
            <a:r>
              <a:rPr lang="en-US" sz="2400">
                <a:solidFill>
                  <a:srgbClr val="000000"/>
                </a:solidFill>
              </a:rPr>
              <a:t>Funded by U.S. DARPA as part of the Electronics Resurgence Initiative (ERI).  (UCSD = prime contractor)</a:t>
            </a:r>
            <a:endParaRPr/>
          </a:p>
          <a:p>
            <a:pPr marL="230188" lvl="0" indent="-230188" algn="l" rtl="0">
              <a:lnSpc>
                <a:spcPct val="110000"/>
              </a:lnSpc>
              <a:spcBef>
                <a:spcPts val="1200"/>
              </a:spcBef>
              <a:spcAft>
                <a:spcPts val="0"/>
              </a:spcAft>
              <a:buSzPts val="3027"/>
              <a:buFont typeface="Arial"/>
              <a:buChar char="•"/>
            </a:pPr>
            <a:r>
              <a:rPr lang="en-US" sz="2400">
                <a:solidFill>
                  <a:srgbClr val="FF0000"/>
                </a:solidFill>
              </a:rPr>
              <a:t>Mission: Democratize IC Design, Boost HW &amp; EDA Innovation</a:t>
            </a:r>
            <a:endParaRPr sz="3600"/>
          </a:p>
          <a:p>
            <a:pPr marL="569913" lvl="1" indent="-222249" algn="l" rtl="0">
              <a:lnSpc>
                <a:spcPct val="110000"/>
              </a:lnSpc>
              <a:spcBef>
                <a:spcPts val="200"/>
              </a:spcBef>
              <a:spcAft>
                <a:spcPts val="0"/>
              </a:spcAft>
              <a:buSzPts val="2523"/>
              <a:buFont typeface="Arial"/>
              <a:buChar char="•"/>
            </a:pPr>
            <a:r>
              <a:rPr lang="en-US" sz="2000">
                <a:solidFill>
                  <a:srgbClr val="000000"/>
                </a:solidFill>
              </a:rPr>
              <a:t>Revitalize EDA</a:t>
            </a:r>
            <a:endParaRPr/>
          </a:p>
          <a:p>
            <a:pPr marL="569913" lvl="1" indent="-222249" algn="l" rtl="0">
              <a:lnSpc>
                <a:spcPct val="110000"/>
              </a:lnSpc>
              <a:spcBef>
                <a:spcPts val="200"/>
              </a:spcBef>
              <a:spcAft>
                <a:spcPts val="0"/>
              </a:spcAft>
              <a:buSzPts val="2523"/>
              <a:buFont typeface="Arial"/>
              <a:buChar char="•"/>
            </a:pPr>
            <a:r>
              <a:rPr lang="en-US" sz="2000">
                <a:solidFill>
                  <a:srgbClr val="000000"/>
                </a:solidFill>
              </a:rPr>
              <a:t>Contract: Deliver an Open-Source, RTL-to-GDS EDA system</a:t>
            </a:r>
            <a:endParaRPr/>
          </a:p>
          <a:p>
            <a:pPr marL="569913" lvl="1" indent="-222249" algn="l" rtl="0">
              <a:lnSpc>
                <a:spcPct val="110000"/>
              </a:lnSpc>
              <a:spcBef>
                <a:spcPts val="200"/>
              </a:spcBef>
              <a:spcAft>
                <a:spcPts val="0"/>
              </a:spcAft>
              <a:buSzPts val="2523"/>
              <a:buFont typeface="Arial"/>
              <a:buChar char="•"/>
            </a:pPr>
            <a:r>
              <a:rPr lang="en-US" sz="2000">
                <a:solidFill>
                  <a:srgbClr val="000000"/>
                </a:solidFill>
              </a:rPr>
              <a:t>24-hour, no-human-in-loop, tapeout-clean layout in FinFET nodes</a:t>
            </a:r>
            <a:endParaRPr/>
          </a:p>
          <a:p>
            <a:pPr marL="569913" lvl="1" indent="-62069" algn="l" rtl="0">
              <a:lnSpc>
                <a:spcPct val="110000"/>
              </a:lnSpc>
              <a:spcBef>
                <a:spcPts val="200"/>
              </a:spcBef>
              <a:spcAft>
                <a:spcPts val="0"/>
              </a:spcAft>
              <a:buSzPts val="2523"/>
              <a:buFont typeface="Arial"/>
              <a:buNone/>
            </a:pPr>
            <a:endParaRPr sz="2000">
              <a:solidFill>
                <a:srgbClr val="000000"/>
              </a:solidFill>
            </a:endParaRPr>
          </a:p>
          <a:p>
            <a:pPr marL="230188" lvl="0" indent="-37971" algn="l" rtl="0">
              <a:lnSpc>
                <a:spcPct val="110000"/>
              </a:lnSpc>
              <a:spcBef>
                <a:spcPts val="200"/>
              </a:spcBef>
              <a:spcAft>
                <a:spcPts val="0"/>
              </a:spcAft>
              <a:buSzPts val="3027"/>
              <a:buFont typeface="Arial"/>
              <a:buNone/>
            </a:pPr>
            <a:endParaRPr sz="2400">
              <a:solidFill>
                <a:srgbClr val="000000"/>
              </a:solidFill>
            </a:endParaRPr>
          </a:p>
          <a:p>
            <a:pPr marL="230188" lvl="0" indent="-37971" algn="l" rtl="0">
              <a:lnSpc>
                <a:spcPct val="110000"/>
              </a:lnSpc>
              <a:spcBef>
                <a:spcPts val="200"/>
              </a:spcBef>
              <a:spcAft>
                <a:spcPts val="0"/>
              </a:spcAft>
              <a:buSzPts val="3027"/>
              <a:buFont typeface="Arial"/>
              <a:buNone/>
            </a:pPr>
            <a:endParaRPr sz="2400">
              <a:solidFill>
                <a:srgbClr val="000000"/>
              </a:solidFill>
            </a:endParaRPr>
          </a:p>
          <a:p>
            <a:pPr marL="569913" lvl="1" indent="-222249" algn="l" rtl="0">
              <a:lnSpc>
                <a:spcPct val="110000"/>
              </a:lnSpc>
              <a:spcBef>
                <a:spcPts val="200"/>
              </a:spcBef>
              <a:spcAft>
                <a:spcPts val="0"/>
              </a:spcAft>
              <a:buSzPts val="2523"/>
              <a:buFont typeface="Arial"/>
              <a:buChar char="•"/>
            </a:pPr>
            <a:r>
              <a:rPr lang="en-US" sz="2000">
                <a:solidFill>
                  <a:srgbClr val="000000"/>
                </a:solidFill>
              </a:rPr>
              <a:t>Since 2020, Precision Innovations, Inc has been the key industrial developer: R&amp;D, support, outreach</a:t>
            </a:r>
            <a:endParaRPr/>
          </a:p>
          <a:p>
            <a:pPr marL="569913" lvl="1" indent="-222249" algn="l" rtl="0">
              <a:lnSpc>
                <a:spcPct val="110000"/>
              </a:lnSpc>
              <a:spcBef>
                <a:spcPts val="200"/>
              </a:spcBef>
              <a:spcAft>
                <a:spcPts val="0"/>
              </a:spcAft>
              <a:buSzPts val="2523"/>
              <a:buFont typeface="Arial"/>
              <a:buChar char="•"/>
            </a:pPr>
            <a:r>
              <a:rPr lang="en-US" sz="2000">
                <a:solidFill>
                  <a:srgbClr val="000000"/>
                </a:solidFill>
              </a:rPr>
              <a:t>Major support from Google</a:t>
            </a:r>
            <a:r>
              <a:rPr lang="en-US" sz="2000"/>
              <a:t> (+ commercial engagements)</a:t>
            </a:r>
            <a:endParaRPr/>
          </a:p>
        </p:txBody>
      </p:sp>
      <p:sp>
        <p:nvSpPr>
          <p:cNvPr id="163" name="Google Shape;163;p8"/>
          <p:cNvSpPr txBox="1">
            <a:spLocks noGrp="1"/>
          </p:cNvSpPr>
          <p:nvPr>
            <p:ph type="title"/>
          </p:nvPr>
        </p:nvSpPr>
        <p:spPr>
          <a:xfrm>
            <a:off x="63500" y="14288"/>
            <a:ext cx="8851900" cy="59531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sz="2800"/>
              <a:t>OpenROAD: June 2018 – December 2023</a:t>
            </a:r>
            <a:endParaRPr sz="2800"/>
          </a:p>
        </p:txBody>
      </p:sp>
      <p:sp>
        <p:nvSpPr>
          <p:cNvPr id="164" name="Google Shape;164;p8"/>
          <p:cNvSpPr txBox="1">
            <a:spLocks noGrp="1"/>
          </p:cNvSpPr>
          <p:nvPr>
            <p:ph type="sldNum" idx="12"/>
          </p:nvPr>
        </p:nvSpPr>
        <p:spPr>
          <a:xfrm>
            <a:off x="8658225" y="4783138"/>
            <a:ext cx="485775" cy="27463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FFFFFF"/>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t>8</a:t>
            </a:fld>
            <a:endParaRPr kumimoji="0" sz="11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65" name="Google Shape;165;p8"/>
          <p:cNvPicPr preferRelativeResize="0"/>
          <p:nvPr/>
        </p:nvPicPr>
        <p:blipFill rotWithShape="1">
          <a:blip r:embed="rId3">
            <a:alphaModFix/>
          </a:blip>
          <a:srcRect/>
          <a:stretch/>
        </p:blipFill>
        <p:spPr>
          <a:xfrm>
            <a:off x="1103095" y="4038600"/>
            <a:ext cx="6772710" cy="571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9"/>
          <p:cNvSpPr txBox="1">
            <a:spLocks noGrp="1"/>
          </p:cNvSpPr>
          <p:nvPr>
            <p:ph type="title"/>
          </p:nvPr>
        </p:nvSpPr>
        <p:spPr>
          <a:xfrm>
            <a:off x="-23700" y="193431"/>
            <a:ext cx="9243900" cy="380998"/>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sz="3100" b="1">
                <a:solidFill>
                  <a:srgbClr val="254061"/>
                </a:solidFill>
              </a:rPr>
              <a:t>OpenROAD: RTL-to-GDS, No Humans, 24 Hours</a:t>
            </a:r>
            <a:endParaRPr sz="3100"/>
          </a:p>
        </p:txBody>
      </p:sp>
      <p:sp>
        <p:nvSpPr>
          <p:cNvPr id="172" name="Google Shape;172;p9"/>
          <p:cNvSpPr txBox="1"/>
          <p:nvPr/>
        </p:nvSpPr>
        <p:spPr>
          <a:xfrm>
            <a:off x="76200" y="1046502"/>
            <a:ext cx="8923855" cy="4765964"/>
          </a:xfrm>
          <a:prstGeom prst="rect">
            <a:avLst/>
          </a:prstGeom>
          <a:noFill/>
          <a:ln>
            <a:noFill/>
          </a:ln>
        </p:spPr>
        <p:txBody>
          <a:bodyPr spcFirstLastPara="1" wrap="square" lIns="91425" tIns="45700" rIns="91425" bIns="45700" anchor="t" anchorCtr="0">
            <a:noAutofit/>
          </a:bodyPr>
          <a:lstStyle/>
          <a:p>
            <a:pPr marL="346075" marR="0" lvl="0" indent="-295275" algn="l" defTabSz="914400" rtl="0" eaLnBrk="1" fontAlgn="auto" latinLnBrk="0" hangingPunct="1">
              <a:lnSpc>
                <a:spcPct val="100000"/>
              </a:lnSpc>
              <a:spcBef>
                <a:spcPts val="48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FOCUS: Ease of use and runtime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6075" marR="0" lvl="0" indent="-142875" algn="l" defTabSz="914400" rtl="0" eaLnBrk="1" fontAlgn="auto" latinLnBrk="0" hangingPunct="1">
              <a:lnSpc>
                <a:spcPct val="100000"/>
              </a:lnSpc>
              <a:spcBef>
                <a:spcPts val="480"/>
              </a:spcBef>
              <a:spcAft>
                <a:spcPts val="0"/>
              </a:spcAft>
              <a:buClr>
                <a:srgbClr val="C00000"/>
              </a:buClr>
              <a:buSzPts val="2400"/>
              <a:buFont typeface="Arial"/>
              <a:buNone/>
              <a:tabLst/>
              <a:defRPr/>
            </a:pPr>
            <a:endParaRPr kumimoji="0" sz="2400" b="1" i="0" u="none" strike="noStrike" kern="0" cap="none" spc="0" normalizeH="0" baseline="0" noProof="0">
              <a:ln>
                <a:noFill/>
              </a:ln>
              <a:solidFill>
                <a:srgbClr val="FF0000"/>
              </a:solidFill>
              <a:effectLst/>
              <a:uLnTx/>
              <a:uFillTx/>
              <a:latin typeface="Arial"/>
              <a:ea typeface="Arial"/>
              <a:cs typeface="Arial"/>
              <a:sym typeface="Arial"/>
            </a:endParaRPr>
          </a:p>
          <a:p>
            <a:pPr marL="346075" marR="0" lvl="0" indent="-295275" algn="l" defTabSz="914400" rtl="0" eaLnBrk="1" fontAlgn="auto" latinLnBrk="0" hangingPunct="1">
              <a:lnSpc>
                <a:spcPct val="100000"/>
              </a:lnSpc>
              <a:spcBef>
                <a:spcPts val="48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Directly attack the crises of design and innovation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623888" marR="0" lvl="1" indent="-277813" algn="l" defTabSz="914400" rtl="0" eaLnBrk="1" fontAlgn="auto" latinLnBrk="0" hangingPunct="1">
              <a:lnSpc>
                <a:spcPct val="100000"/>
              </a:lnSpc>
              <a:spcBef>
                <a:spcPts val="400"/>
              </a:spcBef>
              <a:spcAft>
                <a:spcPts val="0"/>
              </a:spcAft>
              <a:buClr>
                <a:srgbClr val="C00000"/>
              </a:buClr>
              <a:buSzPts val="2000"/>
              <a:buFont typeface="Arial"/>
              <a:buChar char="•"/>
              <a:tabLst/>
              <a:defRPr/>
            </a:pPr>
            <a:r>
              <a:rPr kumimoji="0" lang="en-US" sz="2000" b="1" i="0" u="none" strike="noStrike" kern="0" cap="none" spc="0" normalizeH="0" baseline="0" noProof="0">
                <a:ln>
                  <a:noFill/>
                </a:ln>
                <a:solidFill>
                  <a:srgbClr val="4F81BD"/>
                </a:solidFill>
                <a:effectLst/>
                <a:uLnTx/>
                <a:uFillTx/>
                <a:latin typeface="Arial"/>
                <a:ea typeface="Arial"/>
                <a:cs typeface="Arial"/>
                <a:sym typeface="Arial"/>
              </a:rPr>
              <a:t>Schedule</a:t>
            </a:r>
            <a:r>
              <a:rPr kumimoji="0" lang="en-US" sz="2000" b="0" i="0" u="none" strike="noStrike" kern="0" cap="none" spc="0" normalizeH="0" baseline="0" noProof="0">
                <a:ln>
                  <a:noFill/>
                </a:ln>
                <a:solidFill>
                  <a:srgbClr val="000000"/>
                </a:solidFill>
                <a:effectLst/>
                <a:uLnTx/>
                <a:uFillTx/>
                <a:latin typeface="Arial"/>
                <a:ea typeface="Arial"/>
                <a:cs typeface="Arial"/>
                <a:sym typeface="Arial"/>
              </a:rPr>
              <a:t> </a:t>
            </a: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barrier: </a:t>
            </a:r>
            <a:r>
              <a:rPr kumimoji="0" lang="en-US" sz="2000" b="1" i="0" u="none" strike="noStrike" kern="0" cap="none" spc="0" normalizeH="0" baseline="0" noProof="0">
                <a:ln>
                  <a:noFill/>
                </a:ln>
                <a:solidFill>
                  <a:srgbClr val="FF0000"/>
                </a:solidFill>
                <a:effectLst/>
                <a:uLnTx/>
                <a:uFillTx/>
                <a:latin typeface="Arial"/>
                <a:ea typeface="Arial"/>
                <a:cs typeface="Arial"/>
                <a:sym typeface="Arial"/>
              </a:rPr>
              <a:t>RTL-to-GDS</a:t>
            </a: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 in 24 hours  </a:t>
            </a:r>
            <a:endParaRPr kumimoji="0" sz="2000" b="0" i="0" u="none" strike="noStrike" kern="0" cap="none" spc="0" normalizeH="0" baseline="0" noProof="0">
              <a:ln>
                <a:noFill/>
              </a:ln>
              <a:solidFill>
                <a:srgbClr val="000000"/>
              </a:solidFill>
              <a:effectLst/>
              <a:uLnTx/>
              <a:uFillTx/>
              <a:latin typeface="Arial"/>
              <a:ea typeface="Arial"/>
              <a:cs typeface="Arial"/>
              <a:sym typeface="Arial"/>
            </a:endParaRPr>
          </a:p>
          <a:p>
            <a:pPr marL="623888" marR="0" lvl="1" indent="-277813" algn="l" defTabSz="914400" rtl="0" eaLnBrk="1" fontAlgn="auto" latinLnBrk="0" hangingPunct="1">
              <a:lnSpc>
                <a:spcPct val="100000"/>
              </a:lnSpc>
              <a:spcBef>
                <a:spcPts val="400"/>
              </a:spcBef>
              <a:spcAft>
                <a:spcPts val="0"/>
              </a:spcAft>
              <a:buClr>
                <a:srgbClr val="C00000"/>
              </a:buClr>
              <a:buSzPts val="2000"/>
              <a:buFont typeface="Arial"/>
              <a:buChar char="•"/>
              <a:tabLst/>
              <a:defRPr/>
            </a:pPr>
            <a:r>
              <a:rPr kumimoji="0" lang="en-US" sz="2000" b="1" i="0" u="none" strike="noStrike" kern="0" cap="none" spc="0" normalizeH="0" baseline="0" noProof="0">
                <a:ln>
                  <a:noFill/>
                </a:ln>
                <a:solidFill>
                  <a:srgbClr val="4F81BD"/>
                </a:solidFill>
                <a:effectLst/>
                <a:uLnTx/>
                <a:uFillTx/>
                <a:latin typeface="Arial"/>
                <a:ea typeface="Arial"/>
                <a:cs typeface="Arial"/>
                <a:sym typeface="Arial"/>
              </a:rPr>
              <a:t>Expertise</a:t>
            </a:r>
            <a:r>
              <a:rPr kumimoji="0" lang="en-US" sz="2000" b="0" i="0" u="none" strike="noStrike" kern="0" cap="none" spc="0" normalizeH="0" baseline="0" noProof="0">
                <a:ln>
                  <a:noFill/>
                </a:ln>
                <a:solidFill>
                  <a:srgbClr val="000000"/>
                </a:solidFill>
                <a:effectLst/>
                <a:uLnTx/>
                <a:uFillTx/>
                <a:latin typeface="Arial"/>
                <a:ea typeface="Arial"/>
                <a:cs typeface="Arial"/>
                <a:sym typeface="Arial"/>
              </a:rPr>
              <a:t> </a:t>
            </a: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barrier: No-human-in-loop, </a:t>
            </a:r>
            <a:r>
              <a:rPr kumimoji="0" lang="en-US" sz="2000" b="1" i="0" u="sng" strike="noStrike" kern="0" cap="none" spc="0" normalizeH="0" baseline="0" noProof="0">
                <a:ln>
                  <a:noFill/>
                </a:ln>
                <a:solidFill>
                  <a:srgbClr val="000000"/>
                </a:solidFill>
                <a:effectLst/>
                <a:uLnTx/>
                <a:uFillTx/>
                <a:latin typeface="Arial"/>
                <a:ea typeface="Arial"/>
                <a:cs typeface="Arial"/>
                <a:sym typeface="Arial"/>
              </a:rPr>
              <a:t>tapeout</a:t>
            </a: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 GDS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623888" marR="0" lvl="1" indent="-277813" algn="l" defTabSz="914400" rtl="0" eaLnBrk="1" fontAlgn="auto" latinLnBrk="0" hangingPunct="1">
              <a:lnSpc>
                <a:spcPct val="100000"/>
              </a:lnSpc>
              <a:spcBef>
                <a:spcPts val="400"/>
              </a:spcBef>
              <a:spcAft>
                <a:spcPts val="0"/>
              </a:spcAft>
              <a:buClr>
                <a:srgbClr val="C00000"/>
              </a:buClr>
              <a:buSzPts val="2000"/>
              <a:buFont typeface="Arial"/>
              <a:buChar char="•"/>
              <a:tabLst/>
              <a:defRPr/>
            </a:pPr>
            <a:r>
              <a:rPr kumimoji="0" lang="en-US" sz="2000" b="1" i="0" u="none" strike="noStrike" kern="0" cap="none" spc="0" normalizeH="0" baseline="0" noProof="0">
                <a:ln>
                  <a:noFill/>
                </a:ln>
                <a:solidFill>
                  <a:srgbClr val="4F81BD"/>
                </a:solidFill>
                <a:effectLst/>
                <a:uLnTx/>
                <a:uFillTx/>
                <a:latin typeface="Arial"/>
                <a:ea typeface="Arial"/>
                <a:cs typeface="Arial"/>
                <a:sym typeface="Arial"/>
              </a:rPr>
              <a:t>Cost</a:t>
            </a:r>
            <a:r>
              <a:rPr kumimoji="0" lang="en-US" sz="2000" b="0" i="0" u="none" strike="noStrike" kern="0" cap="none" spc="0" normalizeH="0" baseline="0" noProof="0">
                <a:ln>
                  <a:noFill/>
                </a:ln>
                <a:solidFill>
                  <a:srgbClr val="000000"/>
                </a:solidFill>
                <a:effectLst/>
                <a:uLnTx/>
                <a:uFillTx/>
                <a:latin typeface="Arial"/>
                <a:ea typeface="Arial"/>
                <a:cs typeface="Arial"/>
                <a:sym typeface="Arial"/>
              </a:rPr>
              <a:t> </a:t>
            </a: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barrier: Open source (and, runs in 24 hours)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31775" marR="0" lvl="0" indent="-104775" algn="l" defTabSz="914400" rtl="0" eaLnBrk="1" fontAlgn="auto" latinLnBrk="0" hangingPunct="1">
              <a:lnSpc>
                <a:spcPct val="100000"/>
              </a:lnSpc>
              <a:spcBef>
                <a:spcPts val="400"/>
              </a:spcBef>
              <a:spcAft>
                <a:spcPts val="0"/>
              </a:spcAft>
              <a:buClr>
                <a:srgbClr val="C00000"/>
              </a:buClr>
              <a:buSzPts val="2000"/>
              <a:buFont typeface="Arial"/>
              <a:buNone/>
              <a:tabLst/>
              <a:defRPr/>
            </a:pPr>
            <a:endParaRPr kumimoji="0" sz="2000" b="1" i="0" u="none" strike="noStrike" kern="0" cap="none" spc="0" normalizeH="0" baseline="0" noProof="0">
              <a:ln>
                <a:noFill/>
              </a:ln>
              <a:solidFill>
                <a:srgbClr val="000000"/>
              </a:solidFill>
              <a:effectLst/>
              <a:uLnTx/>
              <a:uFillTx/>
              <a:latin typeface="Arial"/>
              <a:ea typeface="Arial"/>
              <a:cs typeface="Arial"/>
              <a:sym typeface="Arial"/>
            </a:endParaRPr>
          </a:p>
          <a:p>
            <a:pPr marL="346075" marR="0" lvl="0" indent="-295275" algn="l" defTabSz="914400" rtl="0" eaLnBrk="1" fontAlgn="auto" latinLnBrk="0" hangingPunct="1">
              <a:lnSpc>
                <a:spcPct val="100000"/>
              </a:lnSpc>
              <a:spcBef>
                <a:spcPts val="48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Unleash system innovation and design innovation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6075" marR="0" lvl="0" indent="-295275" algn="l" defTabSz="914400" rtl="0" eaLnBrk="1" fontAlgn="auto" latinLnBrk="0" hangingPunct="1">
              <a:lnSpc>
                <a:spcPct val="100000"/>
              </a:lnSpc>
              <a:spcBef>
                <a:spcPts val="480"/>
              </a:spcBef>
              <a:spcAft>
                <a:spcPts val="0"/>
              </a:spcAft>
              <a:buClr>
                <a:srgbClr val="C00000"/>
              </a:buClr>
              <a:buSzPts val="2400"/>
              <a:buFont typeface="Arial"/>
              <a:buChar char="•"/>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Enable tool customization to system, application needs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30186" marR="0" lvl="0" indent="-52386" algn="l" defTabSz="914400" rtl="0" eaLnBrk="1" fontAlgn="auto" latinLnBrk="0" hangingPunct="1">
              <a:lnSpc>
                <a:spcPct val="85000"/>
              </a:lnSpc>
              <a:spcBef>
                <a:spcPts val="1000"/>
              </a:spcBef>
              <a:spcAft>
                <a:spcPts val="0"/>
              </a:spcAft>
              <a:buClr>
                <a:srgbClr val="C00000"/>
              </a:buClr>
              <a:buSzPts val="2800"/>
              <a:buFont typeface="Arial"/>
              <a:buNone/>
              <a:tabLst/>
              <a:defRPr/>
            </a:pPr>
            <a:endParaRPr kumimoji="0" sz="20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6|6.2|10.7|5.5"/>
</p:tagLst>
</file>

<file path=ppt/tags/tag2.xml><?xml version="1.0" encoding="utf-8"?>
<p:tagLst xmlns:a="http://schemas.openxmlformats.org/drawingml/2006/main" xmlns:r="http://schemas.openxmlformats.org/officeDocument/2006/relationships" xmlns:p="http://schemas.openxmlformats.org/presentationml/2006/main">
  <p:tag name="TIMING" val="|18.6|6.2|10.7|5.5"/>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ABKGRO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srcPresentation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gsrcPresentationTemplate 1">
        <a:dk1>
          <a:srgbClr val="0033CC"/>
        </a:dk1>
        <a:lt1>
          <a:srgbClr val="99FFFF"/>
        </a:lt1>
        <a:dk2>
          <a:srgbClr val="000000"/>
        </a:dk2>
        <a:lt2>
          <a:srgbClr val="000000"/>
        </a:lt2>
        <a:accent1>
          <a:srgbClr val="00B8A5"/>
        </a:accent1>
        <a:accent2>
          <a:srgbClr val="2C005E"/>
        </a:accent2>
        <a:accent3>
          <a:srgbClr val="CAFFFF"/>
        </a:accent3>
        <a:accent4>
          <a:srgbClr val="002AAE"/>
        </a:accent4>
        <a:accent5>
          <a:srgbClr val="AAD8CF"/>
        </a:accent5>
        <a:accent6>
          <a:srgbClr val="270054"/>
        </a:accent6>
        <a:hlink>
          <a:srgbClr val="4C82FF"/>
        </a:hlink>
        <a:folHlink>
          <a:srgbClr val="FFB833"/>
        </a:folHlink>
      </a:clrScheme>
      <a:clrMap bg1="lt1" tx1="dk1" bg2="lt2" tx2="dk2" accent1="accent1" accent2="accent2" accent3="accent3" accent4="accent4" accent5="accent5" accent6="accent6" hlink="hlink" folHlink="folHlink"/>
    </a:extraClrScheme>
    <a:extraClrScheme>
      <a:clrScheme name="gsrcPresentationTemplate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srcPresentationTemplate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srcPresentationTemplate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srcPresentationTemplate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gsrcPresentationTemplate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lcuk_theme1">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solidFill>
          <a:schemeClr val="accent1">
            <a:lumMod val="40000"/>
            <a:lumOff val="60000"/>
          </a:schemeClr>
        </a:solidFill>
        <a:ln>
          <a:round/>
        </a:ln>
        <a:effectLst>
          <a:glow rad="63500">
            <a:schemeClr val="accent2">
              <a:satMod val="175000"/>
              <a:alpha val="40000"/>
            </a:schemeClr>
          </a:glow>
        </a:effectLst>
        <a:scene3d>
          <a:camera prst="orthographicFront"/>
          <a:lightRig rig="threePt" dir="t"/>
        </a:scene3d>
        <a:sp3d>
          <a:bevelT/>
        </a:sp3d>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ession1_67_Juretus" id="{98B56F02-3748-5D4B-973C-CB2DF2191AD8}" vid="{11632ED4-9A74-A34C-B64A-BF0B528DE1E6}"/>
    </a:ext>
  </a:extLst>
</a:theme>
</file>

<file path=ppt/theme/theme3.xml><?xml version="1.0" encoding="utf-8"?>
<a:theme xmlns:a="http://schemas.openxmlformats.org/drawingml/2006/main" name="2_ABKGROUP">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64751</TotalTime>
  <Words>11332</Words>
  <Application>Microsoft Office PowerPoint</Application>
  <PresentationFormat>On-screen Show (4:3)</PresentationFormat>
  <Paragraphs>1036</Paragraphs>
  <Slides>79</Slides>
  <Notes>76</Notes>
  <HiddenSlides>4</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79</vt:i4>
      </vt:variant>
    </vt:vector>
  </HeadingPairs>
  <TitlesOfParts>
    <vt:vector size="98" baseType="lpstr">
      <vt:lpstr>Microsoft YaHei Light</vt:lpstr>
      <vt:lpstr>Arial</vt:lpstr>
      <vt:lpstr>Arial Narrow</vt:lpstr>
      <vt:lpstr>Arial,Sans-Serif</vt:lpstr>
      <vt:lpstr>Bookman Old Style</vt:lpstr>
      <vt:lpstr>Calibri</vt:lpstr>
      <vt:lpstr>Gill Sans MT</vt:lpstr>
      <vt:lpstr>Helvetica Neue</vt:lpstr>
      <vt:lpstr>Monotype Sorts</vt:lpstr>
      <vt:lpstr>Noto Sans Symbols</vt:lpstr>
      <vt:lpstr>Tahoma</vt:lpstr>
      <vt:lpstr>Tenorite</vt:lpstr>
      <vt:lpstr>Times New Roman</vt:lpstr>
      <vt:lpstr>Trebuchet MS</vt:lpstr>
      <vt:lpstr>Wingdings</vt:lpstr>
      <vt:lpstr>Wingdings 3</vt:lpstr>
      <vt:lpstr>1_ABKGROUP</vt:lpstr>
      <vt:lpstr>selcuk_theme1</vt:lpstr>
      <vt:lpstr>2_ABKGROUP</vt:lpstr>
      <vt:lpstr>CircuitOps and OpenROAD: Unleashing ML EDA for Research and Education </vt:lpstr>
      <vt:lpstr>Agenda</vt:lpstr>
      <vt:lpstr>1. INTRODUCTION</vt:lpstr>
      <vt:lpstr>1.1  The Problem</vt:lpstr>
      <vt:lpstr>The Crisis of Hardware Design</vt:lpstr>
      <vt:lpstr>Design with Proprietary EDA: Need $$$, Experts</vt:lpstr>
      <vt:lpstr>1.2  The OpenROAD Project</vt:lpstr>
      <vt:lpstr>OpenROAD: June 2018 – December 2023</vt:lpstr>
      <vt:lpstr>OpenROAD: RTL-to-GDS, No Humans, 24 Hours</vt:lpstr>
      <vt:lpstr>Usage in Advanced Nodes</vt:lpstr>
      <vt:lpstr>Today: Momentum, “Going Viral”</vt:lpstr>
      <vt:lpstr>“Not Research As Usual”</vt:lpstr>
      <vt:lpstr>Supporting the Next Generation</vt:lpstr>
      <vt:lpstr>Supporting a Community</vt:lpstr>
      <vt:lpstr>OpenROAD Availability https://openroad.readthedocs.io/en/latest/main/README.html </vt:lpstr>
      <vt:lpstr>1.3  Why Machine Learning</vt:lpstr>
      <vt:lpstr>Machine Learning</vt:lpstr>
      <vt:lpstr>Challenge:  IC Design “Lives in a Box”</vt:lpstr>
      <vt:lpstr>ML for EDA and IC Design: What</vt:lpstr>
      <vt:lpstr>ML for EDA and IC Design: Why</vt:lpstr>
      <vt:lpstr>4 Aspects of ML for EDA and IC Design</vt:lpstr>
      <vt:lpstr>Generic Need: Prediction of Doomed Runs</vt:lpstr>
      <vt:lpstr>Generic Need: Shift Accuracy-Cost Tradeoff</vt:lpstr>
      <vt:lpstr>Generic Need: Model-Guided Optimization</vt:lpstr>
      <vt:lpstr>1.4  Why CircuitOps + OpenROAD ?</vt:lpstr>
      <vt:lpstr>Too Many Challenges, Too Little Time</vt:lpstr>
      <vt:lpstr>OpenROAD as an ML for Chip Design Playground                                                                                                                                                                                                                       https://github.com/NVlabs/CircuitOps </vt:lpstr>
      <vt:lpstr>2. Tutorial Section 1</vt:lpstr>
      <vt:lpstr>2.1 ML EDA infrastructure: Why and What</vt:lpstr>
      <vt:lpstr>Motivation</vt:lpstr>
      <vt:lpstr>Components of ML EDA Infrastructure</vt:lpstr>
      <vt:lpstr>Components of ML EDA Infrastructure</vt:lpstr>
      <vt:lpstr>Today’s Tutorial</vt:lpstr>
      <vt:lpstr>2. 2 Examples of OpenROAD Python APIs</vt:lpstr>
      <vt:lpstr>What ML EDA algorithms exist today?</vt:lpstr>
      <vt:lpstr>Examples of OpenROAD Python APIs</vt:lpstr>
      <vt:lpstr>Examples of OpenROAD Python APIs</vt:lpstr>
      <vt:lpstr>2. 3 What do these APIs enable?</vt:lpstr>
      <vt:lpstr>Use Case 1: IR Drop Prediction</vt:lpstr>
      <vt:lpstr>Use Case 1: IR Drop Prediction APIs</vt:lpstr>
      <vt:lpstr>Use Case 2: RL-based Gate Sizing</vt:lpstr>
      <vt:lpstr>Use Case 2: Supporting Python APIs</vt:lpstr>
      <vt:lpstr>Use Case 2: RL-based Gate Sizing</vt:lpstr>
      <vt:lpstr>Hands-ON Session</vt:lpstr>
      <vt:lpstr>Agenda</vt:lpstr>
      <vt:lpstr>3. Tutorial Section 2:</vt:lpstr>
      <vt:lpstr>3.1 CircuitOps: The Why and What</vt:lpstr>
      <vt:lpstr>Motivation</vt:lpstr>
      <vt:lpstr>CircuitOps Contributions</vt:lpstr>
      <vt:lpstr>CircuitOps Overview</vt:lpstr>
      <vt:lpstr>3.2 CircuitOps: Data Representation Format</vt:lpstr>
      <vt:lpstr>Labelled Property Graph as Intermediate Representation</vt:lpstr>
      <vt:lpstr>Example Relational Tables</vt:lpstr>
      <vt:lpstr>Intermediate Representation Generation</vt:lpstr>
      <vt:lpstr>OpenROAD and CircuitOps: AI Dataset Generation</vt:lpstr>
      <vt:lpstr>Dataset Generation Using CircuitOps</vt:lpstr>
      <vt:lpstr>3.3 CircuitOps: Enabled ML-EDA Algorithms</vt:lpstr>
      <vt:lpstr>Use Case: Stage Delay Prediction Data Generation</vt:lpstr>
      <vt:lpstr>Use Case: Stage Delay Prediction Dataset Generation</vt:lpstr>
      <vt:lpstr>Hands-On Session</vt:lpstr>
      <vt:lpstr>Agenda</vt:lpstr>
      <vt:lpstr>4. ML EDA Infrastructure DEVELOPMENT EFFORTS WORLD-WIDE</vt:lpstr>
      <vt:lpstr>4.1 Dataset Gathering Efforts</vt:lpstr>
      <vt:lpstr>BeGAN Power Grid Benchmarks</vt:lpstr>
      <vt:lpstr>Power Grid Benchmarks and ICCAD Contest</vt:lpstr>
      <vt:lpstr>CircuitNet: Image-based dataset collection</vt:lpstr>
      <vt:lpstr>IEEE CEDA DA Technical Committee (DATC)</vt:lpstr>
      <vt:lpstr>4.2 Data Representation Format Efforts</vt:lpstr>
      <vt:lpstr>EDA-schema</vt:lpstr>
      <vt:lpstr>EDA-schema features</vt:lpstr>
      <vt:lpstr>4.2 Software Infrastructure Development</vt:lpstr>
      <vt:lpstr>SLICE: Shared Infrastructure for ML EDA</vt:lpstr>
      <vt:lpstr>Si2 Secure ProcEssEd Data (SPEED) API</vt:lpstr>
      <vt:lpstr>4.3 LLMs to Assist Chip Designers</vt:lpstr>
      <vt:lpstr>ChatEDA: Conversational HCI</vt:lpstr>
      <vt:lpstr>ChatEDA: LLM dedicated to EDA</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Kwangsoo Han</dc:creator>
  <cp:lastModifiedBy>Vidya Chhabria</cp:lastModifiedBy>
  <cp:revision>2990</cp:revision>
  <cp:lastPrinted>2023-11-11T08:39:05Z</cp:lastPrinted>
  <dcterms:created xsi:type="dcterms:W3CDTF">2006-08-16T00:00:00Z</dcterms:created>
  <dcterms:modified xsi:type="dcterms:W3CDTF">2024-01-23T01:31:10Z</dcterms:modified>
</cp:coreProperties>
</file>